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58" r:id="rId4"/>
    <p:sldId id="259" r:id="rId5"/>
    <p:sldId id="261" r:id="rId6"/>
    <p:sldId id="264" r:id="rId7"/>
    <p:sldId id="265" r:id="rId8"/>
    <p:sldId id="266" r:id="rId9"/>
    <p:sldId id="262" r:id="rId10"/>
    <p:sldId id="267" r:id="rId11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 autoAdjust="0"/>
  </p:normalViewPr>
  <p:slideViewPr>
    <p:cSldViewPr>
      <p:cViewPr>
        <p:scale>
          <a:sx n="77" d="100"/>
          <a:sy n="77" d="100"/>
        </p:scale>
        <p:origin x="-1176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F630D960-AD6E-4902-8B12-40D38063F9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55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D8B0851F-ACBF-41C5-A6DB-F56DE749FC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7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C66C-E00F-4CE1-8936-FB68EA9CC6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8CB3-22AC-4D09-B535-65B91357D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693D-0FDC-4834-BDAE-0E01E0BCB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D7C9-3F3F-417A-A3C6-475A618E4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824D-9470-41A9-AC26-A11DF0F43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1C70-B07E-4B59-80CD-25C958B9A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9700-F3AE-4FAA-9ABC-22B63266B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F367-A026-4CAC-B432-391421A5D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FEE6-E4DB-402F-A5C7-AA8467C77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FF7C-7353-4C81-900A-DA3AF84B1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8563-8C86-4F72-B2B3-7E30E3A5D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22F9FB-26BA-4858-A945-9A04DF03A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436096" y="2996952"/>
            <a:ext cx="2952328" cy="1080120"/>
          </a:xfrm>
        </p:spPr>
        <p:txBody>
          <a:bodyPr/>
          <a:lstStyle/>
          <a:p>
            <a:r>
              <a:rPr lang="ru-RU" b="1" i="1" dirty="0" smtClean="0"/>
              <a:t>(</a:t>
            </a:r>
            <a:r>
              <a:rPr lang="ru-RU" b="1" i="1" dirty="0"/>
              <a:t>1801 — 11 августа 1845)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4416766" cy="1295400"/>
          </a:xfrm>
        </p:spPr>
        <p:txBody>
          <a:bodyPr/>
          <a:lstStyle/>
          <a:p>
            <a:pPr algn="just" eaLnBrk="0" hangingPunct="0"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ru-RU" sz="3200" dirty="0">
                <a:effectLst/>
                <a:latin typeface="Times New Roman"/>
                <a:ea typeface="MS Minngs"/>
                <a:cs typeface="Times New Roman"/>
              </a:rPr>
              <a:t>Казахско-</a:t>
            </a:r>
            <a:r>
              <a:rPr lang="ru-RU" sz="3200" dirty="0" err="1">
                <a:effectLst/>
                <a:latin typeface="Times New Roman"/>
                <a:ea typeface="MS Minngs"/>
                <a:cs typeface="Times New Roman"/>
              </a:rPr>
              <a:t>джунгарское</a:t>
            </a:r>
            <a:r>
              <a:rPr lang="ru-RU" sz="3200" dirty="0">
                <a:effectLst/>
                <a:latin typeface="Times New Roman"/>
                <a:ea typeface="MS Minngs"/>
                <a:cs typeface="Times New Roman"/>
              </a:rPr>
              <a:t> противостояние </a:t>
            </a:r>
            <a:r>
              <a:rPr lang="ru-RU" sz="3200" dirty="0" smtClean="0">
                <a:effectLst/>
                <a:latin typeface="Times New Roman"/>
                <a:ea typeface="MS Minngs"/>
                <a:cs typeface="Times New Roman"/>
              </a:rPr>
              <a:t>при </a:t>
            </a:r>
            <a:r>
              <a:rPr lang="ru-RU" sz="3200" dirty="0" err="1" smtClean="0">
                <a:effectLst/>
                <a:latin typeface="Times New Roman"/>
                <a:ea typeface="MS Minngs"/>
                <a:cs typeface="Times New Roman"/>
              </a:rPr>
              <a:t>Жангир</a:t>
            </a:r>
            <a:r>
              <a:rPr lang="ru-RU" sz="3200" dirty="0">
                <a:effectLst/>
                <a:latin typeface="Times New Roman"/>
                <a:ea typeface="MS Minngs"/>
                <a:cs typeface="Times New Roman"/>
              </a:rPr>
              <a:t> </a:t>
            </a:r>
            <a:r>
              <a:rPr lang="ru-RU" sz="3200" dirty="0" smtClean="0">
                <a:effectLst/>
                <a:latin typeface="Times New Roman"/>
                <a:ea typeface="MS Minngs"/>
                <a:cs typeface="Times New Roman"/>
              </a:rPr>
              <a:t>хане</a:t>
            </a:r>
            <a:r>
              <a:rPr lang="ru-RU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effectLst/>
                <a:latin typeface="Calibri"/>
                <a:ea typeface="Calibri"/>
                <a:cs typeface="Times New Roman"/>
              </a:rPr>
            </a:br>
            <a:endParaRPr lang="ru-RU" sz="3200" i="1" dirty="0">
              <a:latin typeface="Gungsuh" pitchFamily="18" charset="-127"/>
              <a:ea typeface="Gungsuh" pitchFamily="18" charset="-127"/>
              <a:cs typeface="BrowalliaUPC" pitchFamily="34" charset="-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77470"/>
            <a:ext cx="2685183" cy="3580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293096"/>
            <a:ext cx="4248473" cy="17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йгуль\Desktop\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2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548680"/>
            <a:ext cx="6840760" cy="5705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6.2.2.3 – 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Правление хана </a:t>
            </a:r>
            <a:r>
              <a:rPr lang="ru-RU" sz="3600" dirty="0" err="1" smtClean="0">
                <a:latin typeface="Times New Roman"/>
                <a:ea typeface="Calibri"/>
                <a:cs typeface="Times New Roman"/>
              </a:rPr>
              <a:t>Жангира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 последнего хана в </a:t>
            </a:r>
            <a:r>
              <a:rPr lang="ru-RU" sz="3600" dirty="0" err="1" smtClean="0">
                <a:latin typeface="Times New Roman"/>
                <a:ea typeface="Calibri"/>
                <a:cs typeface="Times New Roman"/>
              </a:rPr>
              <a:t>Букеевской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dirty="0" err="1" smtClean="0">
                <a:latin typeface="Times New Roman"/>
                <a:ea typeface="Calibri"/>
                <a:cs typeface="Times New Roman"/>
              </a:rPr>
              <a:t>Орде,характеризовать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достижения кочевников в военном искусстве;  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r>
              <a:rPr lang="ru-RU" sz="3600" dirty="0">
                <a:latin typeface="Times New Roman"/>
                <a:ea typeface="Calibri"/>
              </a:rPr>
              <a:t>6.3.2.7 – оценивать военную тактику и героизм казахского войска в </a:t>
            </a:r>
            <a:r>
              <a:rPr lang="ru-RU" sz="3600" dirty="0" err="1">
                <a:latin typeface="Times New Roman"/>
                <a:ea typeface="Calibri"/>
              </a:rPr>
              <a:t>Орбулакской</a:t>
            </a:r>
            <a:r>
              <a:rPr lang="ru-RU" sz="3600" dirty="0">
                <a:latin typeface="Times New Roman"/>
                <a:ea typeface="Calibri"/>
              </a:rPr>
              <a:t> битве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4735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732" y="188640"/>
            <a:ext cx="4680520" cy="741114"/>
          </a:xfrm>
        </p:spPr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Букеевская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Орда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19649"/>
            <a:ext cx="4104456" cy="3275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499992" y="856357"/>
            <a:ext cx="47160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1" dirty="0" err="1">
                <a:solidFill>
                  <a:srgbClr val="000000"/>
                </a:solidFill>
              </a:rPr>
              <a:t>Букеевская</a:t>
            </a:r>
            <a:r>
              <a:rPr lang="ru-RU" b="0" i="1" dirty="0">
                <a:solidFill>
                  <a:srgbClr val="000000"/>
                </a:solidFill>
              </a:rPr>
              <a:t> орда тогда занимала территорию в низовьях рек Урал и Волга.</a:t>
            </a:r>
          </a:p>
          <a:p>
            <a:r>
              <a:rPr lang="ru-RU" b="0" i="1" dirty="0">
                <a:solidFill>
                  <a:srgbClr val="000000"/>
                </a:solidFill>
              </a:rPr>
              <a:t>Внутренняя или </a:t>
            </a:r>
            <a:r>
              <a:rPr lang="ru-RU" b="0" i="1" dirty="0" err="1">
                <a:solidFill>
                  <a:srgbClr val="000000"/>
                </a:solidFill>
              </a:rPr>
              <a:t>Бокеевская</a:t>
            </a:r>
            <a:r>
              <a:rPr lang="ru-RU" b="0" i="1" dirty="0">
                <a:solidFill>
                  <a:srgbClr val="000000"/>
                </a:solidFill>
              </a:rPr>
              <a:t> Орда получила название от имени </a:t>
            </a:r>
            <a:r>
              <a:rPr lang="ru-RU" b="0" i="1" dirty="0" err="1">
                <a:solidFill>
                  <a:srgbClr val="000000"/>
                </a:solidFill>
              </a:rPr>
              <a:t>Бокей</a:t>
            </a:r>
            <a:r>
              <a:rPr lang="ru-RU" b="0" i="1" dirty="0">
                <a:solidFill>
                  <a:srgbClr val="000000"/>
                </a:solidFill>
              </a:rPr>
              <a:t>-хана, который вместе с подвластными казахами, имуществом и скотом, по разрешению российского правительства, заселял территорию между низовьями рек Урал и Волга. После смерти </a:t>
            </a:r>
            <a:r>
              <a:rPr lang="ru-RU" b="0" i="1" dirty="0" err="1">
                <a:solidFill>
                  <a:srgbClr val="000000"/>
                </a:solidFill>
              </a:rPr>
              <a:t>Бокея</a:t>
            </a:r>
            <a:r>
              <a:rPr lang="ru-RU" b="0" i="1" dirty="0">
                <a:solidFill>
                  <a:srgbClr val="000000"/>
                </a:solidFill>
              </a:rPr>
              <a:t>, пока его сын </a:t>
            </a:r>
            <a:r>
              <a:rPr lang="ru-RU" b="0" i="1" dirty="0" err="1">
                <a:solidFill>
                  <a:srgbClr val="000000"/>
                </a:solidFill>
              </a:rPr>
              <a:t>Жангир</a:t>
            </a:r>
            <a:r>
              <a:rPr lang="ru-RU" b="0" i="1" dirty="0">
                <a:solidFill>
                  <a:srgbClr val="000000"/>
                </a:solidFill>
              </a:rPr>
              <a:t> был слишком молод, Ордой правил султан </a:t>
            </a:r>
            <a:r>
              <a:rPr lang="ru-RU" b="0" i="1" dirty="0" err="1">
                <a:solidFill>
                  <a:srgbClr val="000000"/>
                </a:solidFill>
              </a:rPr>
              <a:t>Шигай</a:t>
            </a:r>
            <a:r>
              <a:rPr lang="ru-RU" b="0" i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08720"/>
            <a:ext cx="3456384" cy="57099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78687" y="1340768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Преемник, сын </a:t>
            </a:r>
            <a:r>
              <a:rPr lang="ru-RU" i="1" dirty="0">
                <a:solidFill>
                  <a:srgbClr val="000000"/>
                </a:solidFill>
              </a:rPr>
              <a:t>хана </a:t>
            </a:r>
            <a:r>
              <a:rPr lang="ru-RU" i="1" dirty="0" err="1">
                <a:solidFill>
                  <a:srgbClr val="000000"/>
                </a:solidFill>
              </a:rPr>
              <a:t>Бокея</a:t>
            </a:r>
            <a:r>
              <a:rPr lang="ru-RU" i="1" dirty="0">
                <a:solidFill>
                  <a:srgbClr val="000000"/>
                </a:solidFill>
              </a:rPr>
              <a:t> </a:t>
            </a:r>
            <a:r>
              <a:rPr lang="ru-RU" i="1" dirty="0" err="1">
                <a:solidFill>
                  <a:srgbClr val="000000"/>
                </a:solidFill>
              </a:rPr>
              <a:t>Жангир</a:t>
            </a:r>
            <a:r>
              <a:rPr lang="ru-RU" i="1" dirty="0">
                <a:solidFill>
                  <a:srgbClr val="000000"/>
                </a:solidFill>
              </a:rPr>
              <a:t>, наследовал ханский титул согласно завещанию своего отца и специальному указу императора Александра I от 22 июня 1823 года. В 1840 году он получил звание генерал-майора русской армии. До прихода к власти </a:t>
            </a:r>
            <a:r>
              <a:rPr lang="ru-RU" i="1" dirty="0" err="1">
                <a:solidFill>
                  <a:srgbClr val="000000"/>
                </a:solidFill>
              </a:rPr>
              <a:t>Жангир</a:t>
            </a:r>
            <a:r>
              <a:rPr lang="ru-RU" i="1" dirty="0">
                <a:solidFill>
                  <a:srgbClr val="000000"/>
                </a:solidFill>
              </a:rPr>
              <a:t> получил начальное образование у домашнего учителя-муллы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6507" y="1916832"/>
            <a:ext cx="3739949" cy="4511129"/>
          </a:xfrm>
        </p:spPr>
        <p:txBody>
          <a:bodyPr/>
          <a:lstStyle/>
          <a:p>
            <a:r>
              <a:rPr lang="ru-RU" sz="2000" i="1" dirty="0">
                <a:latin typeface="Arial Narrow" pitchFamily="34" charset="0"/>
              </a:rPr>
              <a:t>При </a:t>
            </a:r>
            <a:r>
              <a:rPr lang="ru-RU" sz="2000" i="1" dirty="0" err="1">
                <a:latin typeface="Arial Narrow" pitchFamily="34" charset="0"/>
              </a:rPr>
              <a:t>Жангире</a:t>
            </a:r>
            <a:r>
              <a:rPr lang="ru-RU" sz="2000" i="1" dirty="0">
                <a:latin typeface="Arial Narrow" pitchFamily="34" charset="0"/>
              </a:rPr>
              <a:t> расцвели торговля и торговое предпринимательство. В 30-х годах на территории ханства появились значительные торговые центры, один из главных – ханская ставка. Торговый характер ханской ставки ярко вырисовывался уже из того, что из 89 домов в 46 были лавки,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4932040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536174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в </a:t>
            </a:r>
            <a:r>
              <a:rPr lang="ru-RU" sz="2800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19 – торговые склады. На территории </a:t>
            </a:r>
            <a:r>
              <a:rPr lang="ru-RU" sz="2800" i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Бокеевской</a:t>
            </a:r>
            <a:r>
              <a:rPr lang="ru-RU" sz="2800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 Орды проводились многолюдные ярмарки, собиравшие тысячи купцов со всех сторон. Например, учрежденная в 1842 году ярмарка имела объем торгового оборота более миллиона рублей. Стадами и отарами гнали скот на продажу в Россию. Все это способствовало развитию Казахстана, выходу его на широкие международные связи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397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605" y="620688"/>
            <a:ext cx="814393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2367171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1" u="none" strike="noStrike" kern="0" cap="none" spc="0" normalizeH="0" baseline="0" noProof="0" dirty="0" smtClean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Кабинет </a:t>
            </a:r>
            <a:r>
              <a:rPr kumimoji="0" lang="ru-RU" sz="27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Жангир</a:t>
            </a:r>
            <a:r>
              <a:rPr kumimoji="0" lang="ru-RU" sz="2700" b="0" i="1" u="none" strike="noStrike" kern="0" cap="none" spc="0" normalizeH="0" baseline="0" noProof="0" dirty="0" smtClean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хана, воссозданный в историко-этнографическом музее</a:t>
            </a:r>
            <a:r>
              <a:rPr kumimoji="0" lang="ru-RU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/>
            </a:r>
            <a:br>
              <a:rPr kumimoji="0" lang="ru-RU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4550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88640"/>
            <a:ext cx="8064896" cy="636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4310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-27384"/>
            <a:ext cx="3312368" cy="864096"/>
          </a:xfrm>
        </p:spPr>
        <p:txBody>
          <a:bodyPr/>
          <a:lstStyle/>
          <a:p>
            <a:r>
              <a:rPr lang="ru-RU" sz="5400" b="1" dirty="0" smtClean="0"/>
              <a:t>Вывод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692696"/>
            <a:ext cx="73152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>
                <a:latin typeface="Calibri" pitchFamily="34" charset="0"/>
              </a:rPr>
              <a:t>Если в 1801 году не было бы хана </a:t>
            </a:r>
            <a:r>
              <a:rPr lang="ru-RU" sz="2000" dirty="0" err="1">
                <a:latin typeface="Calibri" pitchFamily="34" charset="0"/>
              </a:rPr>
              <a:t>Букея</a:t>
            </a:r>
            <a:r>
              <a:rPr lang="ru-RU" sz="2000" dirty="0">
                <a:latin typeface="Calibri" pitchFamily="34" charset="0"/>
              </a:rPr>
              <a:t>, если 1822 году не было бы его сына – хана </a:t>
            </a:r>
            <a:r>
              <a:rPr lang="ru-RU" sz="2000" dirty="0" err="1">
                <a:latin typeface="Calibri" pitchFamily="34" charset="0"/>
              </a:rPr>
              <a:t>Жангира</a:t>
            </a:r>
            <a:r>
              <a:rPr lang="ru-RU" sz="2000" dirty="0">
                <a:latin typeface="Calibri" pitchFamily="34" charset="0"/>
              </a:rPr>
              <a:t>, тогда сегодня западная граница суверенного Казахстана проходила бы по серединной линии реки Урал, а наша республика в 1991 году не смога бы оказаться трансконтинентальным Евразийским государством. Они решили эти сложнейшие головоломки и труднейшие территориальные вопросы с метрополией дипломатическим путем. Благодаря одному человеку – правителю </a:t>
            </a:r>
            <a:r>
              <a:rPr lang="ru-RU" sz="2000" dirty="0" err="1">
                <a:latin typeface="Calibri" pitchFamily="34" charset="0"/>
              </a:rPr>
              <a:t>Букеевской</a:t>
            </a:r>
            <a:r>
              <a:rPr lang="ru-RU" sz="2000" dirty="0">
                <a:latin typeface="Calibri" pitchFamily="34" charset="0"/>
              </a:rPr>
              <a:t> орды </a:t>
            </a:r>
            <a:r>
              <a:rPr lang="ru-RU" sz="2000" dirty="0" err="1">
                <a:latin typeface="Calibri" pitchFamily="34" charset="0"/>
              </a:rPr>
              <a:t>Жангир</a:t>
            </a:r>
            <a:r>
              <a:rPr lang="ru-RU" sz="2000" dirty="0">
                <a:latin typeface="Calibri" pitchFamily="34" charset="0"/>
              </a:rPr>
              <a:t> хану – стало возможным возникновение в Казахстане первой школы европейского образца, первой архивной службы, первого казначейства, первого музея, первой аптеки, открытие больницы, мечети, учреждение надежного почтового сообщения и внедрение делопроизводства,  «зеленого оазиса» в пустыне – соснового бора. С его именем связано развитие медицины, судопроизводства, торговли. </a:t>
            </a:r>
            <a:r>
              <a:rPr lang="ru-RU" sz="2000" dirty="0" err="1">
                <a:latin typeface="Calibri" pitchFamily="34" charset="0"/>
              </a:rPr>
              <a:t>Букеевское</a:t>
            </a:r>
            <a:r>
              <a:rPr lang="ru-RU" sz="2000" dirty="0">
                <a:latin typeface="Calibri" pitchFamily="34" charset="0"/>
              </a:rPr>
              <a:t> ханство в составе Российской империи сохраняло самостоятельность в решении вопросов внутреннего управления и хозяйственного устройства. Это удалось благодаря прозорливости и дипломатическому таланту хана.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988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</TotalTime>
  <Words>416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Казахско-джунгарское противостояние при Жангир хане </vt:lpstr>
      <vt:lpstr>Презентация PowerPoint</vt:lpstr>
      <vt:lpstr>Букеевская Орда</vt:lpstr>
      <vt:lpstr>Презентация PowerPoint</vt:lpstr>
      <vt:lpstr>При Жангире расцвели торговля и торговое предпринимательство. В 30-х годах на территории ханства появились значительные торговые центры, один из главных – ханская ставка. Торговый характер ханской ставки ярко вырисовывался уже из того, что из 89 домов в 46 были лавки, 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Жангир Хан</dc:title>
  <dc:creator>Костя</dc:creator>
  <cp:lastModifiedBy>айгуль</cp:lastModifiedBy>
  <cp:revision>8</cp:revision>
  <dcterms:created xsi:type="dcterms:W3CDTF">2018-12-18T16:12:49Z</dcterms:created>
  <dcterms:modified xsi:type="dcterms:W3CDTF">2020-04-01T11:43:01Z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