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70" r:id="rId3"/>
    <p:sldId id="262" r:id="rId4"/>
    <p:sldId id="275" r:id="rId5"/>
    <p:sldId id="276" r:id="rId6"/>
    <p:sldId id="277" r:id="rId7"/>
    <p:sldId id="278" r:id="rId8"/>
    <p:sldId id="279" r:id="rId9"/>
    <p:sldId id="280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836712"/>
            <a:ext cx="7128792" cy="10436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hangingPunct="0">
              <a:lnSpc>
                <a:spcPct val="115000"/>
              </a:lnSpc>
              <a:spcAft>
                <a:spcPts val="1000"/>
              </a:spcAft>
              <a:tabLst>
                <a:tab pos="13970" algn="l"/>
              </a:tabLst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Духовная культура казахов в XVI – XVII </a:t>
            </a:r>
            <a:r>
              <a:rPr lang="ru-RU" sz="2800" dirty="0" smtClean="0">
                <a:latin typeface="Times New Roman"/>
                <a:ea typeface="Calibri"/>
                <a:cs typeface="Times New Roman"/>
              </a:rPr>
              <a:t>веках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259632" y="1844824"/>
            <a:ext cx="55983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Times New Roman"/>
              <a:ea typeface="Calibri"/>
            </a:endParaRPr>
          </a:p>
          <a:p>
            <a:r>
              <a:rPr lang="ru-RU" dirty="0" smtClean="0">
                <a:latin typeface="Times New Roman"/>
                <a:ea typeface="Calibri"/>
              </a:rPr>
              <a:t>ЦЕЛИ:  </a:t>
            </a:r>
          </a:p>
          <a:p>
            <a:r>
              <a:rPr lang="ru-RU" sz="2400" dirty="0" smtClean="0">
                <a:latin typeface="Times New Roman"/>
                <a:ea typeface="Calibri"/>
              </a:rPr>
              <a:t>6.2.2.1 </a:t>
            </a:r>
            <a:r>
              <a:rPr lang="ru-RU" sz="2400" dirty="0">
                <a:latin typeface="Times New Roman"/>
                <a:ea typeface="Calibri"/>
              </a:rPr>
              <a:t>– определять значимость </a:t>
            </a:r>
            <a:r>
              <a:rPr lang="ru-RU" sz="2400" dirty="0" err="1">
                <a:latin typeface="Times New Roman"/>
                <a:ea typeface="Calibri"/>
              </a:rPr>
              <a:t>кюев</a:t>
            </a:r>
            <a:r>
              <a:rPr lang="ru-RU" sz="2400" dirty="0">
                <a:latin typeface="Times New Roman"/>
                <a:ea typeface="Calibri"/>
              </a:rPr>
              <a:t>, легенд, </a:t>
            </a:r>
            <a:r>
              <a:rPr lang="ru-RU" sz="2400" dirty="0" err="1">
                <a:latin typeface="Times New Roman"/>
                <a:ea typeface="Calibri"/>
              </a:rPr>
              <a:t>шежире</a:t>
            </a:r>
            <a:r>
              <a:rPr lang="ru-RU" sz="2400" dirty="0">
                <a:latin typeface="Times New Roman"/>
                <a:ea typeface="Calibri"/>
              </a:rPr>
              <a:t> и эпосов как исторических </a:t>
            </a:r>
            <a:r>
              <a:rPr lang="ru-RU" sz="2400" dirty="0" smtClean="0">
                <a:latin typeface="Times New Roman"/>
                <a:ea typeface="Calibri"/>
              </a:rPr>
              <a:t>источников</a:t>
            </a:r>
          </a:p>
          <a:p>
            <a:r>
              <a:rPr lang="ru-RU" sz="2400" u="sng" dirty="0">
                <a:latin typeface="Times New Roman"/>
                <a:ea typeface="MS Minngs"/>
              </a:rPr>
              <a:t>Исследовательский вопрос:</a:t>
            </a:r>
            <a:r>
              <a:rPr lang="ru-RU" sz="2400" dirty="0">
                <a:latin typeface="Times New Roman"/>
                <a:ea typeface="MS Minngs"/>
              </a:rPr>
              <a:t> </a:t>
            </a:r>
            <a:r>
              <a:rPr lang="ru-RU" sz="2400" dirty="0">
                <a:latin typeface="Times New Roman"/>
                <a:ea typeface="Calibri"/>
              </a:rPr>
              <a:t>Каким образом духовная культура отражает жизнь казахов в XVI – XVII веках?</a:t>
            </a:r>
            <a:endParaRPr lang="ru-RU" sz="2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300192" y="3244334"/>
            <a:ext cx="12961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Учитель истории </a:t>
            </a:r>
            <a:r>
              <a:rPr lang="ru-RU" dirty="0" err="1">
                <a:solidFill>
                  <a:prstClr val="black"/>
                </a:solidFill>
              </a:rPr>
              <a:t>Байталякова</a:t>
            </a:r>
            <a:r>
              <a:rPr lang="ru-RU" dirty="0">
                <a:solidFill>
                  <a:prstClr val="black"/>
                </a:solidFill>
              </a:rPr>
              <a:t> А.Б.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44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79510" cy="353423"/>
          </a:xfrm>
        </p:spPr>
        <p:txBody>
          <a:bodyPr>
            <a:normAutofit fontScale="90000"/>
          </a:bodyPr>
          <a:lstStyle/>
          <a:p>
            <a:pPr lvl="0" defTabSz="914400">
              <a:spcBef>
                <a:spcPts val="0"/>
              </a:spcBef>
            </a:pPr>
            <a:r>
              <a:rPr lang="ru-RU" sz="2400" dirty="0">
                <a:ln>
                  <a:noFill/>
                </a:ln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Что вы видите на рисунках? Какие вопросы возникли? 	Какие выводы можно сделать?</a:t>
            </a:r>
            <a:br>
              <a:rPr lang="ru-RU" sz="2400" dirty="0">
                <a:ln>
                  <a:noFill/>
                </a:ln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3" y="1268761"/>
            <a:ext cx="2664296" cy="247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9177"/>
            <a:ext cx="3090863" cy="2646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052" y="3717032"/>
            <a:ext cx="4456113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6865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71600" y="764704"/>
            <a:ext cx="7200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383838"/>
                </a:solidFill>
                <a:latin typeface="Open Sans"/>
              </a:rPr>
              <a:t>Введение </a:t>
            </a:r>
            <a:r>
              <a:rPr lang="ru-RU" dirty="0">
                <a:solidFill>
                  <a:srgbClr val="383838"/>
                </a:solidFill>
                <a:latin typeface="Open Sans"/>
              </a:rPr>
              <a:t>Период </a:t>
            </a:r>
            <a:r>
              <a:rPr lang="ru-RU" dirty="0" smtClean="0">
                <a:solidFill>
                  <a:srgbClr val="383838"/>
                </a:solidFill>
                <a:latin typeface="Open Sans"/>
              </a:rPr>
              <a:t>X</a:t>
            </a:r>
            <a:r>
              <a:rPr lang="en-US" dirty="0" smtClean="0">
                <a:solidFill>
                  <a:srgbClr val="383838"/>
                </a:solidFill>
                <a:latin typeface="Open Sans"/>
              </a:rPr>
              <a:t>VI</a:t>
            </a:r>
            <a:r>
              <a:rPr lang="ru-RU" dirty="0" smtClean="0">
                <a:solidFill>
                  <a:srgbClr val="383838"/>
                </a:solidFill>
                <a:latin typeface="Open Sans"/>
              </a:rPr>
              <a:t> </a:t>
            </a:r>
            <a:r>
              <a:rPr lang="ru-RU" dirty="0">
                <a:solidFill>
                  <a:srgbClr val="383838"/>
                </a:solidFill>
                <a:latin typeface="Open Sans"/>
              </a:rPr>
              <a:t>~ начала </a:t>
            </a:r>
            <a:r>
              <a:rPr lang="ru-RU" dirty="0" smtClean="0">
                <a:solidFill>
                  <a:srgbClr val="383838"/>
                </a:solidFill>
                <a:latin typeface="Open Sans"/>
              </a:rPr>
              <a:t>X</a:t>
            </a:r>
            <a:r>
              <a:rPr lang="en-US" dirty="0" smtClean="0">
                <a:solidFill>
                  <a:srgbClr val="383838"/>
                </a:solidFill>
                <a:latin typeface="Open Sans"/>
              </a:rPr>
              <a:t>VII</a:t>
            </a:r>
            <a:r>
              <a:rPr lang="ru-RU" dirty="0" smtClean="0">
                <a:solidFill>
                  <a:srgbClr val="383838"/>
                </a:solidFill>
                <a:latin typeface="Open Sans"/>
              </a:rPr>
              <a:t> </a:t>
            </a:r>
            <a:r>
              <a:rPr lang="ru-RU" dirty="0">
                <a:solidFill>
                  <a:srgbClr val="383838"/>
                </a:solidFill>
                <a:latin typeface="Open Sans"/>
              </a:rPr>
              <a:t>вв. занимает особое место в истории культуры казахского народа. Именно в это время сложились своеобразное устное народное творчество, оригинальное музыкальное искусство. Развитие духовной культуры казахов было частью общего исторического процесса. С XIX в. началось постепенное разрушение традиционных духовных ценностей казахского общества,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619672" y="3501008"/>
            <a:ext cx="55263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83838"/>
                </a:solidFill>
                <a:latin typeface="Open Sans"/>
              </a:rPr>
              <a:t> </a:t>
            </a:r>
            <a:r>
              <a:rPr lang="ru-RU" dirty="0" smtClean="0">
                <a:solidFill>
                  <a:srgbClr val="383838"/>
                </a:solidFill>
                <a:latin typeface="Open Sans"/>
              </a:rPr>
              <a:t>XVII </a:t>
            </a:r>
            <a:r>
              <a:rPr lang="ru-RU" dirty="0">
                <a:solidFill>
                  <a:srgbClr val="383838"/>
                </a:solidFill>
                <a:latin typeface="Open Sans"/>
              </a:rPr>
              <a:t>веке в культуре казахов сохранились все традиции, присущие средневековым кочевым образованиям Евразии. Это ярко проявляется как в материальной, так и в духовной культуре. Сокровища устной литературы создавали и передавали из поколения в поколение талантливые люди - акыны, </a:t>
            </a:r>
            <a:r>
              <a:rPr lang="ru-RU" dirty="0" err="1">
                <a:solidFill>
                  <a:srgbClr val="383838"/>
                </a:solidFill>
                <a:latin typeface="Open Sans"/>
              </a:rPr>
              <a:t>жырау</a:t>
            </a:r>
            <a:r>
              <a:rPr lang="ru-RU" dirty="0">
                <a:solidFill>
                  <a:srgbClr val="383838"/>
                </a:solidFill>
                <a:latin typeface="Open Sans"/>
              </a:rPr>
              <a:t>, певцы- импровизаторы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396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75656" y="1124744"/>
            <a:ext cx="604867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>
                <a:solidFill>
                  <a:srgbClr val="383838"/>
                </a:solidFill>
                <a:latin typeface="Open Sans"/>
              </a:rPr>
              <a:t>Жырау</a:t>
            </a:r>
            <a:r>
              <a:rPr lang="ru-RU" sz="2800" dirty="0">
                <a:solidFill>
                  <a:srgbClr val="383838"/>
                </a:solidFill>
                <a:latin typeface="Open Sans"/>
              </a:rPr>
              <a:t> XV- XVIII вв. - время расцвета казахской литературы -известно как эпоха </a:t>
            </a:r>
            <a:r>
              <a:rPr lang="ru-RU" sz="2800" dirty="0" err="1">
                <a:solidFill>
                  <a:srgbClr val="383838"/>
                </a:solidFill>
                <a:latin typeface="Open Sans"/>
              </a:rPr>
              <a:t>жырау</a:t>
            </a:r>
            <a:r>
              <a:rPr lang="ru-RU" sz="2800" dirty="0">
                <a:solidFill>
                  <a:srgbClr val="383838"/>
                </a:solidFill>
                <a:latin typeface="Open Sans"/>
              </a:rPr>
              <a:t>. </a:t>
            </a:r>
            <a:r>
              <a:rPr lang="ru-RU" sz="2800" dirty="0" err="1">
                <a:solidFill>
                  <a:srgbClr val="383838"/>
                </a:solidFill>
                <a:latin typeface="Open Sans"/>
              </a:rPr>
              <a:t>Жырау</a:t>
            </a:r>
            <a:r>
              <a:rPr lang="ru-RU" sz="2800" dirty="0">
                <a:solidFill>
                  <a:srgbClr val="383838"/>
                </a:solidFill>
                <a:latin typeface="Open Sans"/>
              </a:rPr>
              <a:t> были поэтами-импровизаторами, авторами песен-</a:t>
            </a:r>
            <a:r>
              <a:rPr lang="ru-RU" sz="2800" dirty="0" err="1">
                <a:solidFill>
                  <a:srgbClr val="383838"/>
                </a:solidFill>
                <a:latin typeface="Open Sans"/>
              </a:rPr>
              <a:t>толгау</a:t>
            </a:r>
            <a:r>
              <a:rPr lang="ru-RU" sz="2800" dirty="0">
                <a:solidFill>
                  <a:srgbClr val="383838"/>
                </a:solidFill>
                <a:latin typeface="Open Sans"/>
              </a:rPr>
              <a:t> -размышлений и наставлений в стихах. Нередко </a:t>
            </a:r>
            <a:r>
              <a:rPr lang="ru-RU" sz="2800" dirty="0" err="1">
                <a:solidFill>
                  <a:srgbClr val="383838"/>
                </a:solidFill>
                <a:latin typeface="Open Sans"/>
              </a:rPr>
              <a:t>жырау</a:t>
            </a:r>
            <a:r>
              <a:rPr lang="ru-RU" sz="2800" dirty="0">
                <a:solidFill>
                  <a:srgbClr val="383838"/>
                </a:solidFill>
                <a:latin typeface="Open Sans"/>
              </a:rPr>
              <a:t> были видными политическими деятелями, советниками ханов, главами родов, военачальниками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06320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иас\Desktop\c9LJzap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988840"/>
            <a:ext cx="3456383" cy="4176168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283968" y="2197894"/>
            <a:ext cx="36004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Жиембет</a:t>
            </a:r>
            <a:r>
              <a:rPr kumimoji="0" lang="ru-RU" alt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Бортогашулы</a:t>
            </a:r>
            <a:r>
              <a:rPr kumimoji="0" lang="ru-RU" alt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(годы рождения и смерти неизвестны), живший в конце XVI и в первой половине XVII века, казахский поэт-сказитель. Был главой племени </a:t>
            </a:r>
            <a:r>
              <a:rPr kumimoji="0" lang="ru-RU" alt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алшын</a:t>
            </a:r>
            <a:r>
              <a:rPr kumimoji="0" lang="ru-RU" alt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.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Жиембет</a:t>
            </a:r>
            <a:r>
              <a:rPr kumimoji="0" lang="ru-RU" alt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жырау</a:t>
            </a:r>
            <a:r>
              <a:rPr kumimoji="0" lang="ru-RU" alt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играл заметную роль во внутренних и внешних делах жизни казахского народа. При </a:t>
            </a:r>
            <a:r>
              <a:rPr kumimoji="0" lang="ru-RU" alt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Есим</a:t>
            </a:r>
            <a:r>
              <a:rPr kumimoji="0" lang="ru-RU" alt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хане </a:t>
            </a:r>
            <a:r>
              <a:rPr kumimoji="0" lang="ru-RU" alt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Жиембет</a:t>
            </a:r>
            <a:r>
              <a:rPr kumimoji="0" lang="ru-RU" alt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жырау</a:t>
            </a:r>
            <a:r>
              <a:rPr kumimoji="0" lang="ru-RU" alt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был </a:t>
            </a:r>
            <a:r>
              <a:rPr kumimoji="0" lang="ru-RU" alt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бием</a:t>
            </a:r>
            <a:r>
              <a:rPr kumimoji="0" lang="ru-RU" alt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и полководцем-батыром Младшего </a:t>
            </a:r>
            <a:r>
              <a:rPr kumimoji="0" lang="ru-RU" alt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жуза</a:t>
            </a:r>
            <a:r>
              <a:rPr kumimoji="0" lang="ru-RU" alt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. В 1620–1627 годах он участвовал в походах против калмыков, отличившись личным героизмом и незаурядными организаторскими способностям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734837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3501008"/>
            <a:ext cx="7200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Бухар</a:t>
            </a:r>
            <a:r>
              <a:rPr lang="ru-RU" alt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altLang="ru-RU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Жырау</a:t>
            </a:r>
            <a:r>
              <a:rPr lang="ru-RU" alt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Калкаманов</a:t>
            </a:r>
            <a:r>
              <a:rPr lang="ru-RU" alt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(1693—1787), казахский поэт. Был певцом и советником хана </a:t>
            </a:r>
            <a:r>
              <a:rPr lang="ru-RU" altLang="ru-RU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Аблая</a:t>
            </a:r>
            <a:r>
              <a:rPr lang="ru-RU" alt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Песни и стихи сохранились в устной передаче. Основные темы — создание крупного ханства, объединение казахских племён (стихотворения: "Благопожелание", "</a:t>
            </a:r>
            <a:r>
              <a:rPr lang="ru-RU" altLang="ru-RU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Аблай</a:t>
            </a:r>
            <a:r>
              <a:rPr lang="ru-RU" alt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"). Поэт говорит о необходимости мира с Россией, о перекочёвке на свободные земли (стихотворение "При хане </a:t>
            </a:r>
            <a:r>
              <a:rPr lang="ru-RU" altLang="ru-RU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Аблае</a:t>
            </a:r>
            <a:r>
              <a:rPr lang="ru-RU" alt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"). Многие песни носят наставительно-дидактический характер.</a:t>
            </a:r>
          </a:p>
        </p:txBody>
      </p:sp>
      <p:pic>
        <p:nvPicPr>
          <p:cNvPr id="5" name="Picture 2" descr="C:\Users\Диас\Desktop\i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7" y="249729"/>
            <a:ext cx="4829175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7522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Диас\Desktop\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909738"/>
            <a:ext cx="3999958" cy="5448219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67544" y="2613392"/>
            <a:ext cx="374441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Актамберды</a:t>
            </a: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жырау</a:t>
            </a: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Сарыулы</a:t>
            </a:r>
            <a:r>
              <a:rPr kumimoji="0" lang="ru-RU" alt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(1675-1768 гг.) родился в Южном Казахстане, в районе Каратау, и уже в детском возрасте стал известен как поэт-импровизатор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94807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иас\Desktop\image0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14422"/>
            <a:ext cx="3500462" cy="5214974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95936" y="920621"/>
            <a:ext cx="4032448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Доспамбет</a:t>
            </a:r>
            <a:r>
              <a:rPr lang="ru-RU" alt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- один из представителей старинной казахской литературы, воспеватель военных походов. </a:t>
            </a:r>
            <a:r>
              <a:rPr lang="ru-RU" altLang="ru-RU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Доспамбет-жырау</a:t>
            </a:r>
            <a:r>
              <a:rPr lang="ru-RU" alt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жил в эпоху формирования казахского народа как нации.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Доспамбет-жырау</a:t>
            </a:r>
            <a:r>
              <a:rPr lang="ru-RU" alt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участвовал в свое время во многих военных походах, битвах, происходивших между Крымским, Ногайским и Казанским ханствами.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Поэтическое наследие </a:t>
            </a:r>
            <a:r>
              <a:rPr lang="ru-RU" altLang="ru-RU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Доспамбета-жырау</a:t>
            </a:r>
            <a:r>
              <a:rPr lang="ru-RU" alt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безвозвратно утеряно. Сохранившиеся в устном народном творчестве, в отдельных рукописях некоторые его сочинения вошли в начале XIX в. в различного рода литературные сборники.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Из песен-сказаний </a:t>
            </a:r>
            <a:r>
              <a:rPr lang="ru-RU" altLang="ru-RU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Доспамбета-жырау</a:t>
            </a:r>
            <a:r>
              <a:rPr lang="ru-RU" alt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можно судить о мыслях, о жизненных целях и надеждах, духовном мире, моральных принципах и мировоззрении автора произведений.</a:t>
            </a:r>
          </a:p>
        </p:txBody>
      </p:sp>
    </p:spTree>
    <p:extLst>
      <p:ext uri="{BB962C8B-B14F-4D97-AF65-F5344CB8AC3E}">
        <p14:creationId xmlns:p14="http://schemas.microsoft.com/office/powerpoint/2010/main" val="3927708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Диас\Desktop\kaztug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340768"/>
            <a:ext cx="4000528" cy="4857784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187624" y="1052736"/>
            <a:ext cx="345638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</a:rPr>
              <a:t>Одним из наиболее известных и почитаемых 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</a:rPr>
              <a:t>среди казахов </a:t>
            </a:r>
            <a:r>
              <a:rPr kumimoji="0" lang="ru-RU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</a:rPr>
              <a:t>жырау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</a:rPr>
              <a:t> был </a:t>
            </a:r>
            <a:r>
              <a:rPr kumimoji="0" lang="ru-RU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</a:rPr>
              <a:t>Казтуган</a:t>
            </a: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</a:rPr>
              <a:t> </a:t>
            </a:r>
            <a:r>
              <a:rPr kumimoji="0" lang="ru-RU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</a:rPr>
              <a:t>Суюншиулы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</a:rPr>
              <a:t>. Он родился в низовьях </a:t>
            </a:r>
            <a:r>
              <a:rPr kumimoji="0" lang="ru-RU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</a:rPr>
              <a:t>Едиля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</a:rPr>
              <a:t> в 20-х годах 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</a:rPr>
              <a:t>XV 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</a:rPr>
              <a:t>в. в семье бия </a:t>
            </a:r>
            <a:r>
              <a:rPr kumimoji="0" lang="ru-RU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</a:rPr>
              <a:t>Мангытского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</a:rPr>
              <a:t> </a:t>
            </a:r>
            <a:r>
              <a:rPr kumimoji="0" lang="ru-RU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</a:rPr>
              <a:t>Йурта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</a:rPr>
              <a:t>. Его песни - образец кочевнической поэзии, наполненной особым отношением к природе. </a:t>
            </a:r>
            <a:r>
              <a:rPr kumimoji="0" lang="ru-RU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</a:rPr>
              <a:t>Казтуган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/>
              </a:rPr>
              <a:t>, будучи одним из известных ногайских военачальников, воспевал воинские подвиги, выступал за объединение степных племен под властью казахских ханов</a:t>
            </a:r>
            <a:endParaRPr kumimoji="0" lang="ru-RU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790157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71600" y="692697"/>
            <a:ext cx="7004001" cy="5242436"/>
          </a:xfrm>
        </p:spPr>
        <p:txBody>
          <a:bodyPr/>
          <a:lstStyle/>
          <a:p>
            <a:pPr marL="0" indent="0">
              <a:buNone/>
            </a:pPr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476672"/>
            <a:ext cx="7872875" cy="59046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488</TotalTime>
  <Words>414</Words>
  <Application>Microsoft Office PowerPoint</Application>
  <PresentationFormat>Экран (4:3)</PresentationFormat>
  <Paragraphs>19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Волна</vt:lpstr>
      <vt:lpstr>Презентация PowerPoint</vt:lpstr>
      <vt:lpstr>Что вы видите на рисунках? Какие вопросы возникли?  Какие выводы можно сделать?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Мукаева Алия Тулепбергеновна</dc:creator>
  <cp:lastModifiedBy>айгуль</cp:lastModifiedBy>
  <cp:revision>49</cp:revision>
  <dcterms:created xsi:type="dcterms:W3CDTF">2015-06-13T09:22:52Z</dcterms:created>
  <dcterms:modified xsi:type="dcterms:W3CDTF">2020-04-01T11:44:48Z</dcterms:modified>
</cp:coreProperties>
</file>