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7" r:id="rId3"/>
    <p:sldId id="268" r:id="rId4"/>
    <p:sldId id="273" r:id="rId5"/>
    <p:sldId id="269" r:id="rId6"/>
    <p:sldId id="270" r:id="rId7"/>
    <p:sldId id="271" r:id="rId8"/>
    <p:sldId id="272" r:id="rId9"/>
    <p:sldId id="259" r:id="rId10"/>
    <p:sldId id="274" r:id="rId11"/>
    <p:sldId id="265"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5C0DEA-0581-4669-A86D-B10B61263C7D}" type="doc">
      <dgm:prSet loTypeId="urn:microsoft.com/office/officeart/2005/8/layout/default" loCatId="list" qsTypeId="urn:microsoft.com/office/officeart/2005/8/quickstyle/simple5" qsCatId="simple" csTypeId="urn:microsoft.com/office/officeart/2005/8/colors/colorful4" csCatId="colorful" phldr="1"/>
      <dgm:spPr/>
      <dgm:t>
        <a:bodyPr/>
        <a:lstStyle/>
        <a:p>
          <a:endParaRPr lang="ru-RU"/>
        </a:p>
      </dgm:t>
    </dgm:pt>
    <dgm:pt modelId="{A0A3E5EC-0F38-42D4-B172-5AF72C652F48}">
      <dgm:prSet phldrT="[Текст]" custT="1"/>
      <dgm:spPr/>
      <dgm:t>
        <a:bodyPr/>
        <a:lstStyle/>
        <a:p>
          <a:r>
            <a:rPr lang="ru-RU" sz="1600" b="1" i="0" dirty="0" smtClean="0">
              <a:effectLst>
                <a:outerShdw blurRad="38100" dist="38100" dir="2700000" algn="tl">
                  <a:srgbClr val="000000">
                    <a:alpha val="43137"/>
                  </a:srgbClr>
                </a:outerShdw>
              </a:effectLst>
            </a:rPr>
            <a:t>«… Я уверен, что вы употребите надлежащие старания и вразумления родных и друзей ваших и всех, кого следует, что если и ныне науки приносят столь великую пользу, то внукам нашим хорошо жить без них нельзя будет».</a:t>
          </a:r>
          <a:endParaRPr lang="ru-RU" sz="1600" b="1" i="0" dirty="0">
            <a:effectLst>
              <a:outerShdw blurRad="38100" dist="38100" dir="2700000" algn="tl">
                <a:srgbClr val="000000">
                  <a:alpha val="43137"/>
                </a:srgbClr>
              </a:outerShdw>
            </a:effectLst>
          </a:endParaRPr>
        </a:p>
      </dgm:t>
    </dgm:pt>
    <dgm:pt modelId="{692E84FB-584F-4A51-B053-D534B948E84A}" type="parTrans" cxnId="{ABDC0177-1364-4D64-A2FE-57ED4967C2C6}">
      <dgm:prSet/>
      <dgm:spPr/>
      <dgm:t>
        <a:bodyPr/>
        <a:lstStyle/>
        <a:p>
          <a:endParaRPr lang="ru-RU"/>
        </a:p>
      </dgm:t>
    </dgm:pt>
    <dgm:pt modelId="{C104B2B7-0FBB-4A8F-AA12-6F66F8C58213}" type="sibTrans" cxnId="{ABDC0177-1364-4D64-A2FE-57ED4967C2C6}">
      <dgm:prSet/>
      <dgm:spPr/>
      <dgm:t>
        <a:bodyPr/>
        <a:lstStyle/>
        <a:p>
          <a:endParaRPr lang="ru-RU"/>
        </a:p>
      </dgm:t>
    </dgm:pt>
    <dgm:pt modelId="{AC280464-9D58-420B-A84B-6F2DDB15EFB3}" type="pres">
      <dgm:prSet presAssocID="{3A5C0DEA-0581-4669-A86D-B10B61263C7D}" presName="diagram" presStyleCnt="0">
        <dgm:presLayoutVars>
          <dgm:dir/>
          <dgm:resizeHandles val="exact"/>
        </dgm:presLayoutVars>
      </dgm:prSet>
      <dgm:spPr/>
      <dgm:t>
        <a:bodyPr/>
        <a:lstStyle/>
        <a:p>
          <a:endParaRPr lang="ru-RU"/>
        </a:p>
      </dgm:t>
    </dgm:pt>
    <dgm:pt modelId="{6AC17E3A-2345-47FF-819A-5010F2E502BC}" type="pres">
      <dgm:prSet presAssocID="{A0A3E5EC-0F38-42D4-B172-5AF72C652F48}" presName="node" presStyleLbl="node1" presStyleIdx="0" presStyleCnt="1" custScaleY="118171" custLinFactNeighborX="-6360" custLinFactNeighborY="-58">
        <dgm:presLayoutVars>
          <dgm:bulletEnabled val="1"/>
        </dgm:presLayoutVars>
      </dgm:prSet>
      <dgm:spPr/>
      <dgm:t>
        <a:bodyPr/>
        <a:lstStyle/>
        <a:p>
          <a:endParaRPr lang="ru-RU"/>
        </a:p>
      </dgm:t>
    </dgm:pt>
  </dgm:ptLst>
  <dgm:cxnLst>
    <dgm:cxn modelId="{1BD058E3-E951-47F1-86BC-9BCDCBED401B}" type="presOf" srcId="{A0A3E5EC-0F38-42D4-B172-5AF72C652F48}" destId="{6AC17E3A-2345-47FF-819A-5010F2E502BC}" srcOrd="0" destOrd="0" presId="urn:microsoft.com/office/officeart/2005/8/layout/default"/>
    <dgm:cxn modelId="{696AD1F3-1D73-4B5D-80FE-EEB86D0129EA}" type="presOf" srcId="{3A5C0DEA-0581-4669-A86D-B10B61263C7D}" destId="{AC280464-9D58-420B-A84B-6F2DDB15EFB3}" srcOrd="0" destOrd="0" presId="urn:microsoft.com/office/officeart/2005/8/layout/default"/>
    <dgm:cxn modelId="{ABDC0177-1364-4D64-A2FE-57ED4967C2C6}" srcId="{3A5C0DEA-0581-4669-A86D-B10B61263C7D}" destId="{A0A3E5EC-0F38-42D4-B172-5AF72C652F48}" srcOrd="0" destOrd="0" parTransId="{692E84FB-584F-4A51-B053-D534B948E84A}" sibTransId="{C104B2B7-0FBB-4A8F-AA12-6F66F8C58213}"/>
    <dgm:cxn modelId="{FCB9A50F-546B-4AD7-9C41-575C80AA0802}" type="presParOf" srcId="{AC280464-9D58-420B-A84B-6F2DDB15EFB3}" destId="{6AC17E3A-2345-47FF-819A-5010F2E502BC}" srcOrd="0"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31.03.2020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pPr/>
              <a:t>31.03.2020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00562" y="285728"/>
            <a:ext cx="4457086" cy="722930"/>
          </a:xfrm>
        </p:spPr>
        <p:txBody>
          <a:bodyPr>
            <a:normAutofit/>
          </a:bodyPr>
          <a:lstStyle/>
          <a:p>
            <a:r>
              <a:rPr lang="ru-RU" sz="2000" b="1" dirty="0" smtClean="0">
                <a:solidFill>
                  <a:srgbClr val="FF0000"/>
                </a:solidFill>
                <a:latin typeface="Tahoma" pitchFamily="34" charset="0"/>
                <a:cs typeface="Tahoma" pitchFamily="34" charset="0"/>
              </a:rPr>
              <a:t>История Казахстана 8 класс </a:t>
            </a:r>
            <a:br>
              <a:rPr lang="ru-RU" sz="2000" b="1" dirty="0" smtClean="0">
                <a:solidFill>
                  <a:srgbClr val="FF0000"/>
                </a:solidFill>
                <a:latin typeface="Tahoma" pitchFamily="34" charset="0"/>
                <a:cs typeface="Tahoma" pitchFamily="34" charset="0"/>
              </a:rPr>
            </a:br>
            <a:r>
              <a:rPr lang="ru-RU" sz="2000" b="1" dirty="0" smtClean="0">
                <a:solidFill>
                  <a:srgbClr val="FF0000"/>
                </a:solidFill>
                <a:latin typeface="Tahoma" pitchFamily="34" charset="0"/>
                <a:cs typeface="Tahoma" pitchFamily="34" charset="0"/>
              </a:rPr>
              <a:t>4 четверть</a:t>
            </a:r>
            <a:endParaRPr lang="ru-RU" sz="2000" b="1" dirty="0">
              <a:solidFill>
                <a:srgbClr val="FF0000"/>
              </a:solidFill>
              <a:latin typeface="Tahoma" pitchFamily="34" charset="0"/>
              <a:cs typeface="Tahoma" pitchFamily="34" charset="0"/>
            </a:endParaRPr>
          </a:p>
        </p:txBody>
      </p:sp>
      <p:sp>
        <p:nvSpPr>
          <p:cNvPr id="3" name="Подзаголовок 2"/>
          <p:cNvSpPr>
            <a:spLocks noGrp="1"/>
          </p:cNvSpPr>
          <p:nvPr>
            <p:ph type="subTitle" idx="1"/>
          </p:nvPr>
        </p:nvSpPr>
        <p:spPr>
          <a:xfrm>
            <a:off x="1571604" y="1285860"/>
            <a:ext cx="7072362" cy="5000660"/>
          </a:xfrm>
        </p:spPr>
        <p:txBody>
          <a:bodyPr>
            <a:normAutofit fontScale="92500" lnSpcReduction="20000"/>
          </a:bodyPr>
          <a:lstStyle/>
          <a:p>
            <a:pPr algn="l" eaLnBrk="0" hangingPunct="0"/>
            <a:r>
              <a:rPr lang="ru-RU" sz="2000" b="1" u="sng" dirty="0" smtClean="0">
                <a:solidFill>
                  <a:srgbClr val="FF0000"/>
                </a:solidFill>
                <a:latin typeface="Tahoma" pitchFamily="34" charset="0"/>
                <a:cs typeface="Tahoma" pitchFamily="34" charset="0"/>
              </a:rPr>
              <a:t>Образование и просвещение в </a:t>
            </a:r>
            <a:r>
              <a:rPr lang="en-US" sz="2000" b="1" u="sng" dirty="0" smtClean="0">
                <a:solidFill>
                  <a:srgbClr val="FF0000"/>
                </a:solidFill>
                <a:latin typeface="Tahoma" pitchFamily="34" charset="0"/>
                <a:cs typeface="Tahoma" pitchFamily="34" charset="0"/>
              </a:rPr>
              <a:t>XIX</a:t>
            </a:r>
            <a:r>
              <a:rPr lang="ru-RU" sz="2000" b="1" u="sng" dirty="0" smtClean="0">
                <a:solidFill>
                  <a:srgbClr val="FF0000"/>
                </a:solidFill>
                <a:latin typeface="Tahoma" pitchFamily="34" charset="0"/>
                <a:cs typeface="Tahoma" pitchFamily="34" charset="0"/>
              </a:rPr>
              <a:t> в. </a:t>
            </a:r>
          </a:p>
          <a:p>
            <a:pPr eaLnBrk="0" hangingPunct="0"/>
            <a:r>
              <a:rPr lang="ru-RU" sz="2000" b="1" u="sng" dirty="0" smtClean="0">
                <a:solidFill>
                  <a:srgbClr val="FF0000"/>
                </a:solidFill>
                <a:latin typeface="Tahoma" pitchFamily="34" charset="0"/>
                <a:cs typeface="Tahoma" pitchFamily="34" charset="0"/>
              </a:rPr>
              <a:t>Исследовательский вопрос:</a:t>
            </a:r>
            <a:endParaRPr lang="ru-RU" sz="2000" b="1" dirty="0" smtClean="0">
              <a:solidFill>
                <a:srgbClr val="FF0000"/>
              </a:solidFill>
              <a:latin typeface="Tahoma" pitchFamily="34" charset="0"/>
              <a:cs typeface="Tahoma" pitchFamily="34" charset="0"/>
            </a:endParaRPr>
          </a:p>
          <a:p>
            <a:r>
              <a:rPr lang="ru-RU" sz="2000" b="1" dirty="0" smtClean="0">
                <a:solidFill>
                  <a:schemeClr val="tx1"/>
                </a:solidFill>
                <a:latin typeface="Tahoma" pitchFamily="34" charset="0"/>
                <a:cs typeface="Tahoma" pitchFamily="34" charset="0"/>
              </a:rPr>
              <a:t>В каких формах развивались учебно-просветительские учреждения в  Казахстане в 19 веке?</a:t>
            </a:r>
          </a:p>
          <a:p>
            <a:endParaRPr lang="ru-RU" sz="2000" b="1" dirty="0" smtClean="0">
              <a:solidFill>
                <a:srgbClr val="FF0000"/>
              </a:solidFill>
              <a:latin typeface="Tahoma" pitchFamily="34" charset="0"/>
              <a:cs typeface="Tahoma" pitchFamily="34" charset="0"/>
            </a:endParaRPr>
          </a:p>
          <a:p>
            <a:r>
              <a:rPr lang="ru-RU" sz="2000" b="1" dirty="0" smtClean="0">
                <a:solidFill>
                  <a:srgbClr val="FF0000"/>
                </a:solidFill>
                <a:latin typeface="Tahoma" pitchFamily="34" charset="0"/>
                <a:cs typeface="Tahoma" pitchFamily="34" charset="0"/>
              </a:rPr>
              <a:t>Цель обучения:</a:t>
            </a:r>
          </a:p>
          <a:p>
            <a:r>
              <a:rPr lang="ru-RU" sz="2000" b="1" dirty="0" smtClean="0">
                <a:solidFill>
                  <a:schemeClr val="tx1"/>
                </a:solidFill>
                <a:latin typeface="Tahoma" pitchFamily="34" charset="0"/>
                <a:cs typeface="Tahoma" pitchFamily="34" charset="0"/>
              </a:rPr>
              <a:t>7.2.3.2 – объяснять особенности развития образования и просвещения во второй половине </a:t>
            </a:r>
            <a:r>
              <a:rPr lang="en-GB" sz="2000" b="1" dirty="0" smtClean="0">
                <a:solidFill>
                  <a:schemeClr val="tx1"/>
                </a:solidFill>
                <a:latin typeface="Tahoma" pitchFamily="34" charset="0"/>
                <a:cs typeface="Tahoma" pitchFamily="34" charset="0"/>
              </a:rPr>
              <a:t>XIX</a:t>
            </a:r>
            <a:r>
              <a:rPr lang="ru-RU" sz="2000" b="1" dirty="0" smtClean="0">
                <a:solidFill>
                  <a:schemeClr val="tx1"/>
                </a:solidFill>
                <a:latin typeface="Tahoma" pitchFamily="34" charset="0"/>
                <a:cs typeface="Tahoma" pitchFamily="34" charset="0"/>
              </a:rPr>
              <a:t> века</a:t>
            </a:r>
          </a:p>
          <a:p>
            <a:r>
              <a:rPr lang="ru-RU" sz="2000" b="1" dirty="0" smtClean="0">
                <a:solidFill>
                  <a:srgbClr val="FF0000"/>
                </a:solidFill>
                <a:latin typeface="Tahoma" pitchFamily="34" charset="0"/>
                <a:cs typeface="Tahoma" pitchFamily="34" charset="0"/>
              </a:rPr>
              <a:t>Цели урока:</a:t>
            </a:r>
          </a:p>
          <a:p>
            <a:r>
              <a:rPr lang="ru-RU" sz="2000" b="1" dirty="0" smtClean="0">
                <a:solidFill>
                  <a:schemeClr val="tx1"/>
                </a:solidFill>
                <a:latin typeface="Tahoma" pitchFamily="34" charset="0"/>
                <a:cs typeface="Tahoma" pitchFamily="34" charset="0"/>
              </a:rPr>
              <a:t>-раскрыть значение преобразований, проводимых в орде, и влияние личности </a:t>
            </a:r>
            <a:r>
              <a:rPr lang="ru-RU" sz="2000" b="1" dirty="0" err="1" smtClean="0">
                <a:solidFill>
                  <a:schemeClr val="tx1"/>
                </a:solidFill>
                <a:latin typeface="Tahoma" pitchFamily="34" charset="0"/>
                <a:cs typeface="Tahoma" pitchFamily="34" charset="0"/>
              </a:rPr>
              <a:t>Жангир</a:t>
            </a:r>
            <a:r>
              <a:rPr lang="ru-RU" sz="2000" b="1" dirty="0" smtClean="0">
                <a:solidFill>
                  <a:schemeClr val="tx1"/>
                </a:solidFill>
                <a:latin typeface="Tahoma" pitchFamily="34" charset="0"/>
                <a:cs typeface="Tahoma" pitchFamily="34" charset="0"/>
              </a:rPr>
              <a:t> хана на этот процессе; </a:t>
            </a:r>
          </a:p>
          <a:p>
            <a:r>
              <a:rPr lang="ru-RU" sz="2000" b="1" dirty="0" smtClean="0">
                <a:solidFill>
                  <a:schemeClr val="tx1"/>
                </a:solidFill>
                <a:latin typeface="Tahoma" pitchFamily="34" charset="0"/>
                <a:cs typeface="Tahoma" pitchFamily="34" charset="0"/>
              </a:rPr>
              <a:t>– развитие устойчивого познавательного интереса, учить определять главную мысль, составлять краткую характеристику личности на основе анализа ее поступков;</a:t>
            </a:r>
          </a:p>
          <a:p>
            <a:endParaRPr lang="ru-RU" sz="2000" b="1" dirty="0">
              <a:solidFill>
                <a:srgbClr val="FF0000"/>
              </a:solidFill>
              <a:latin typeface="Tahoma" pitchFamily="34" charset="0"/>
              <a:cs typeface="Tahoma" pitchFamily="34" charset="0"/>
            </a:endParaRPr>
          </a:p>
        </p:txBody>
      </p:sp>
    </p:spTree>
    <p:extLst>
      <p:ext uri="{BB962C8B-B14F-4D97-AF65-F5344CB8AC3E}">
        <p14:creationId xmlns="" xmlns:p14="http://schemas.microsoft.com/office/powerpoint/2010/main" val="2997255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642910" y="1928802"/>
            <a:ext cx="8215332" cy="4713701"/>
            <a:chOff x="5" y="1195"/>
            <a:chExt cx="9143989" cy="4712493"/>
          </a:xfrm>
        </p:grpSpPr>
        <p:sp>
          <p:nvSpPr>
            <p:cNvPr id="5" name="Прямоугольник 4"/>
            <p:cNvSpPr/>
            <p:nvPr/>
          </p:nvSpPr>
          <p:spPr>
            <a:xfrm>
              <a:off x="5" y="1195"/>
              <a:ext cx="9143989" cy="4712493"/>
            </a:xfrm>
            <a:prstGeom prst="rect">
              <a:avLst/>
            </a:prstGeom>
          </p:spPr>
          <p:style>
            <a:lnRef idx="0">
              <a:schemeClr val="lt1">
                <a:hueOff val="0"/>
                <a:satOff val="0"/>
                <a:lumOff val="0"/>
                <a:alphaOff val="0"/>
              </a:schemeClr>
            </a:lnRef>
            <a:fillRef idx="3">
              <a:schemeClr val="accent6">
                <a:shade val="50000"/>
                <a:hueOff val="0"/>
                <a:satOff val="0"/>
                <a:lumOff val="0"/>
                <a:alphaOff val="0"/>
              </a:schemeClr>
            </a:fillRef>
            <a:effectRef idx="2">
              <a:schemeClr val="accent6">
                <a:shade val="50000"/>
                <a:hueOff val="0"/>
                <a:satOff val="0"/>
                <a:lumOff val="0"/>
                <a:alphaOff val="0"/>
              </a:schemeClr>
            </a:effectRef>
            <a:fontRef idx="minor">
              <a:schemeClr val="lt1"/>
            </a:fontRef>
          </p:style>
        </p:sp>
        <p:sp>
          <p:nvSpPr>
            <p:cNvPr id="6" name="Прямоугольник 5"/>
            <p:cNvSpPr/>
            <p:nvPr/>
          </p:nvSpPr>
          <p:spPr>
            <a:xfrm>
              <a:off x="5" y="1195"/>
              <a:ext cx="9143989" cy="471249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ru-RU" b="1" kern="1200" dirty="0" smtClean="0">
                  <a:latin typeface="Tahoma" pitchFamily="34" charset="0"/>
                  <a:cs typeface="Tahoma" pitchFamily="34" charset="0"/>
                </a:rPr>
                <a:t>В 1826 году хан </a:t>
              </a:r>
              <a:r>
                <a:rPr lang="ru-RU" b="1" kern="1200" dirty="0" err="1" smtClean="0">
                  <a:latin typeface="Tahoma" pitchFamily="34" charset="0"/>
                  <a:cs typeface="Tahoma" pitchFamily="34" charset="0"/>
                </a:rPr>
                <a:t>Букеевской</a:t>
              </a:r>
              <a:r>
                <a:rPr lang="ru-RU" b="1" kern="1200" dirty="0" smtClean="0">
                  <a:latin typeface="Tahoma" pitchFamily="34" charset="0"/>
                  <a:cs typeface="Tahoma" pitchFamily="34" charset="0"/>
                </a:rPr>
                <a:t> Орды </a:t>
              </a:r>
              <a:r>
                <a:rPr lang="ru-RU" b="1" kern="1200" dirty="0" err="1" smtClean="0">
                  <a:latin typeface="Tahoma" pitchFamily="34" charset="0"/>
                  <a:cs typeface="Tahoma" pitchFamily="34" charset="0"/>
                </a:rPr>
                <a:t>Жангир</a:t>
              </a:r>
              <a:r>
                <a:rPr lang="ru-RU" b="1" kern="1200" dirty="0" smtClean="0">
                  <a:latin typeface="Tahoma" pitchFamily="34" charset="0"/>
                  <a:cs typeface="Tahoma" pitchFamily="34" charset="0"/>
                </a:rPr>
                <a:t> на обратном пути из Москвы, куда он был приглашен на коронацию царя Александра </a:t>
              </a:r>
              <a:r>
                <a:rPr lang="en-US" b="1" kern="1200" dirty="0" smtClean="0">
                  <a:latin typeface="Tahoma" pitchFamily="34" charset="0"/>
                  <a:cs typeface="Tahoma" pitchFamily="34" charset="0"/>
                </a:rPr>
                <a:t>II</a:t>
              </a:r>
              <a:r>
                <a:rPr lang="ru-RU" b="1" kern="1200" dirty="0" smtClean="0">
                  <a:latin typeface="Tahoma" pitchFamily="34" charset="0"/>
                  <a:cs typeface="Tahoma" pitchFamily="34" charset="0"/>
                </a:rPr>
                <a:t>, прибыл в  Петербург . </a:t>
              </a:r>
              <a:r>
                <a:rPr lang="ru-RU" b="1" kern="1200" dirty="0" err="1" smtClean="0">
                  <a:latin typeface="Tahoma" pitchFamily="34" charset="0"/>
                  <a:cs typeface="Tahoma" pitchFamily="34" charset="0"/>
                </a:rPr>
                <a:t>Жангир</a:t>
              </a:r>
              <a:r>
                <a:rPr lang="ru-RU" b="1" kern="1200" dirty="0" smtClean="0">
                  <a:latin typeface="Tahoma" pitchFamily="34" charset="0"/>
                  <a:cs typeface="Tahoma" pitchFamily="34" charset="0"/>
                </a:rPr>
                <a:t> начал свое пребывание в Петербурге с университета. Профессор Карл Фукс рассказывает, что </a:t>
              </a:r>
              <a:r>
                <a:rPr lang="ru-RU" b="1" kern="1200" dirty="0" err="1" smtClean="0">
                  <a:latin typeface="Tahoma" pitchFamily="34" charset="0"/>
                  <a:cs typeface="Tahoma" pitchFamily="34" charset="0"/>
                </a:rPr>
                <a:t>Жангир</a:t>
              </a:r>
              <a:r>
                <a:rPr lang="ru-RU" b="1" kern="1200" dirty="0" smtClean="0">
                  <a:latin typeface="Tahoma" pitchFamily="34" charset="0"/>
                  <a:cs typeface="Tahoma" pitchFamily="34" charset="0"/>
                </a:rPr>
                <a:t>, осматривая Петербургский  университет, задавал вопросы скромно, осторожно. Внимание его особенно было привлечено собранием арабских и татарских монет, причем он с удовольствием рассматривал многие арабские и татарские манускрипты, красиво писаные алкораны и печатные книги. Затем хану объяснили назначение глобуса. В зоологическом кабинете </a:t>
              </a:r>
              <a:r>
                <a:rPr lang="ru-RU" b="1" kern="1200" dirty="0" err="1" smtClean="0">
                  <a:latin typeface="Tahoma" pitchFamily="34" charset="0"/>
                  <a:cs typeface="Tahoma" pitchFamily="34" charset="0"/>
                </a:rPr>
                <a:t>Жангир</a:t>
              </a:r>
              <a:r>
                <a:rPr lang="ru-RU" b="1" kern="1200" dirty="0" smtClean="0">
                  <a:latin typeface="Tahoma" pitchFamily="34" charset="0"/>
                  <a:cs typeface="Tahoma" pitchFamily="34" charset="0"/>
                </a:rPr>
                <a:t> рассматривал чучела птиц и искал кречета, с которым казахи любят охотиться. В разговоре с Карлом Фуксом </a:t>
              </a:r>
              <a:r>
                <a:rPr lang="ru-RU" b="1" kern="1200" dirty="0" err="1" smtClean="0">
                  <a:latin typeface="Tahoma" pitchFamily="34" charset="0"/>
                  <a:cs typeface="Tahoma" pitchFamily="34" charset="0"/>
                </a:rPr>
                <a:t>Жангир</a:t>
              </a:r>
              <a:r>
                <a:rPr lang="ru-RU" b="1" kern="1200" dirty="0" smtClean="0">
                  <a:latin typeface="Tahoma" pitchFamily="34" charset="0"/>
                  <a:cs typeface="Tahoma" pitchFamily="34" charset="0"/>
                </a:rPr>
                <a:t> высказывал пожелание, чтобы оба его сына, когда подрастут, воспитывались в Казанском университете. «</a:t>
              </a:r>
              <a:endParaRPr lang="ru-RU" b="1" kern="1200" dirty="0">
                <a:latin typeface="Tahoma" pitchFamily="34" charset="0"/>
                <a:cs typeface="Tahoma" pitchFamily="34" charset="0"/>
              </a:endParaRPr>
            </a:p>
          </p:txBody>
        </p:sp>
      </p:grpSp>
      <p:sp>
        <p:nvSpPr>
          <p:cNvPr id="7" name="Содержимое 2"/>
          <p:cNvSpPr>
            <a:spLocks noGrp="1"/>
          </p:cNvSpPr>
          <p:nvPr>
            <p:ph idx="1"/>
          </p:nvPr>
        </p:nvSpPr>
        <p:spPr>
          <a:xfrm>
            <a:off x="1142976" y="1071546"/>
            <a:ext cx="4114800" cy="614354"/>
          </a:xfrm>
        </p:spPr>
        <p:txBody>
          <a:bodyPr>
            <a:normAutofit/>
          </a:bodyPr>
          <a:lstStyle/>
          <a:p>
            <a:pPr>
              <a:buNone/>
            </a:pPr>
            <a:r>
              <a:rPr lang="ru-RU" sz="1800" dirty="0" smtClean="0">
                <a:solidFill>
                  <a:srgbClr val="FF0000"/>
                </a:solidFill>
                <a:latin typeface="Tahoma" pitchFamily="34" charset="0"/>
                <a:cs typeface="Tahoma" pitchFamily="34" charset="0"/>
              </a:rPr>
              <a:t>Задание 3 Найти </a:t>
            </a:r>
            <a:r>
              <a:rPr lang="ru-RU" sz="1800" dirty="0" smtClean="0">
                <a:solidFill>
                  <a:srgbClr val="FF0000"/>
                </a:solidFill>
                <a:latin typeface="Tahoma" pitchFamily="34" charset="0"/>
                <a:cs typeface="Tahoma" pitchFamily="34" charset="0"/>
              </a:rPr>
              <a:t>ошибки в тексте.</a:t>
            </a:r>
          </a:p>
          <a:p>
            <a:endParaRPr lang="ru-RU" sz="1800" dirty="0">
              <a:latin typeface="Tahoma" pitchFamily="34" charset="0"/>
              <a:cs typeface="Tahoma" pitchFamily="34" charset="0"/>
            </a:endParaRPr>
          </a:p>
        </p:txBody>
      </p:sp>
      <p:pic>
        <p:nvPicPr>
          <p:cNvPr id="8" name="Рисунок 7" descr="Emoji_pensativo.jpg"/>
          <p:cNvPicPr>
            <a:picLocks noChangeAspect="1"/>
          </p:cNvPicPr>
          <p:nvPr/>
        </p:nvPicPr>
        <p:blipFill>
          <a:blip r:embed="rId2" cstate="print"/>
          <a:stretch>
            <a:fillRect/>
          </a:stretch>
        </p:blipFill>
        <p:spPr>
          <a:xfrm>
            <a:off x="5214942" y="642918"/>
            <a:ext cx="928694" cy="92869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428728" y="285728"/>
            <a:ext cx="7498080" cy="1143000"/>
          </a:xfrm>
        </p:spPr>
        <p:txBody>
          <a:bodyPr>
            <a:normAutofit/>
          </a:bodyPr>
          <a:lstStyle/>
          <a:p>
            <a:r>
              <a:rPr lang="ru-RU" sz="1800" dirty="0" smtClean="0">
                <a:latin typeface="Tahoma" pitchFamily="34" charset="0"/>
                <a:cs typeface="Tahoma" pitchFamily="34" charset="0"/>
              </a:rPr>
              <a:t>Учебник  « История Казахстана» для 8 класса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Параграфы: </a:t>
            </a:r>
            <a:r>
              <a:rPr lang="ru-RU" sz="1800" dirty="0" smtClean="0">
                <a:latin typeface="Tahoma" pitchFamily="34" charset="0"/>
                <a:cs typeface="Tahoma" pitchFamily="34" charset="0"/>
              </a:rPr>
              <a:t>45-46 </a:t>
            </a:r>
            <a:r>
              <a:rPr lang="ru-RU" sz="1800" dirty="0" smtClean="0">
                <a:latin typeface="Tahoma" pitchFamily="34" charset="0"/>
                <a:cs typeface="Tahoma" pitchFamily="34" charset="0"/>
              </a:rPr>
              <a:t>(</a:t>
            </a:r>
            <a:r>
              <a:rPr lang="ru-RU" sz="1800" dirty="0" smtClean="0">
                <a:latin typeface="Tahoma" pitchFamily="34" charset="0"/>
                <a:cs typeface="Tahoma" pitchFamily="34" charset="0"/>
              </a:rPr>
              <a:t>стр.166-171)</a:t>
            </a:r>
            <a:endParaRPr lang="ru-RU" sz="1800" dirty="0">
              <a:latin typeface="Tahoma" pitchFamily="34" charset="0"/>
              <a:cs typeface="Tahoma" pitchFamily="34" charset="0"/>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2624523361"/>
              </p:ext>
            </p:extLst>
          </p:nvPr>
        </p:nvGraphicFramePr>
        <p:xfrm>
          <a:off x="1928794" y="1772816"/>
          <a:ext cx="6351606" cy="2227688"/>
        </p:xfrm>
        <a:graphic>
          <a:graphicData uri="http://schemas.openxmlformats.org/drawingml/2006/table">
            <a:tbl>
              <a:tblPr>
                <a:tableStyleId>{5C22544A-7EE6-4342-B048-85BDC9FD1C3A}</a:tableStyleId>
              </a:tblPr>
              <a:tblGrid>
                <a:gridCol w="6351606"/>
              </a:tblGrid>
              <a:tr h="2227688">
                <a:tc>
                  <a:txBody>
                    <a:bodyPr/>
                    <a:lstStyle/>
                    <a:p>
                      <a:pPr algn="l" fontAlgn="base">
                        <a:lnSpc>
                          <a:spcPct val="115000"/>
                        </a:lnSpc>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dirty="0" smtClean="0">
                          <a:effectLst/>
                          <a:latin typeface="Tahoma" pitchFamily="34" charset="0"/>
                          <a:cs typeface="Tahoma" pitchFamily="34" charset="0"/>
                        </a:rPr>
                        <a:t>Проработать параграф.</a:t>
                      </a:r>
                    </a:p>
                    <a:p>
                      <a:pPr algn="l" fontAlgn="base">
                        <a:lnSpc>
                          <a:spcPct val="115000"/>
                        </a:lnSpc>
                        <a:spcAft>
                          <a:spcPts val="0"/>
                        </a:spcAft>
                        <a:tabLst>
                          <a:tab pos="914400" algn="l"/>
                          <a:tab pos="1828800" algn="l"/>
                          <a:tab pos="2743200" algn="l"/>
                          <a:tab pos="3657600" algn="l"/>
                          <a:tab pos="4572000" algn="l"/>
                          <a:tab pos="5486400" algn="l"/>
                          <a:tab pos="6400800" algn="l"/>
                          <a:tab pos="7315200" algn="l"/>
                          <a:tab pos="8229600" algn="l"/>
                          <a:tab pos="9144000" algn="l"/>
                          <a:tab pos="10058400" algn="l"/>
                        </a:tabLst>
                      </a:pPr>
                      <a:r>
                        <a:rPr lang="ru-RU" sz="1800" dirty="0" smtClean="0">
                          <a:effectLst/>
                          <a:latin typeface="Tahoma" pitchFamily="34" charset="0"/>
                          <a:cs typeface="Tahoma" pitchFamily="34" charset="0"/>
                        </a:rPr>
                        <a:t>Домашнее </a:t>
                      </a:r>
                      <a:r>
                        <a:rPr lang="ru-RU" sz="1800" dirty="0">
                          <a:effectLst/>
                          <a:latin typeface="Tahoma" pitchFamily="34" charset="0"/>
                          <a:cs typeface="Tahoma" pitchFamily="34" charset="0"/>
                        </a:rPr>
                        <a:t>задание предлагается учащимся на выбор несколько задании разного </a:t>
                      </a:r>
                      <a:r>
                        <a:rPr lang="ru-RU" sz="1800" dirty="0" smtClean="0">
                          <a:effectLst/>
                          <a:latin typeface="Tahoma" pitchFamily="34" charset="0"/>
                          <a:cs typeface="Tahoma" pitchFamily="34" charset="0"/>
                        </a:rPr>
                        <a:t>уровня.</a:t>
                      </a:r>
                      <a:r>
                        <a:rPr lang="ru-RU" sz="1800" baseline="0" dirty="0" smtClean="0">
                          <a:effectLst/>
                          <a:latin typeface="Tahoma" pitchFamily="34" charset="0"/>
                          <a:cs typeface="Tahoma" pitchFamily="34" charset="0"/>
                        </a:rPr>
                        <a:t> </a:t>
                      </a:r>
                      <a:endParaRPr lang="ru-RU" sz="1800" dirty="0">
                        <a:effectLst/>
                        <a:latin typeface="Tahoma" pitchFamily="34" charset="0"/>
                        <a:cs typeface="Tahoma" pitchFamily="34" charset="0"/>
                      </a:endParaRPr>
                    </a:p>
                    <a:p>
                      <a:pPr algn="l">
                        <a:spcAft>
                          <a:spcPts val="0"/>
                        </a:spcAft>
                      </a:pPr>
                      <a:r>
                        <a:rPr lang="ru-RU" sz="1800" dirty="0" smtClean="0">
                          <a:effectLst/>
                          <a:latin typeface="Tahoma" pitchFamily="34" charset="0"/>
                          <a:cs typeface="Tahoma" pitchFamily="34" charset="0"/>
                        </a:rPr>
                        <a:t>1.Заполнить</a:t>
                      </a:r>
                      <a:r>
                        <a:rPr lang="ru-RU" sz="1800" baseline="0" dirty="0" smtClean="0">
                          <a:effectLst/>
                          <a:latin typeface="Tahoma" pitchFamily="34" charset="0"/>
                          <a:cs typeface="Tahoma" pitchFamily="34" charset="0"/>
                        </a:rPr>
                        <a:t>  т</a:t>
                      </a:r>
                      <a:r>
                        <a:rPr lang="ru-RU" sz="1800" dirty="0" smtClean="0">
                          <a:effectLst/>
                          <a:latin typeface="Tahoma" pitchFamily="34" charset="0"/>
                          <a:cs typeface="Tahoma" pitchFamily="34" charset="0"/>
                        </a:rPr>
                        <a:t>аблицу </a:t>
                      </a:r>
                      <a:endParaRPr lang="ru-RU" sz="1800" dirty="0">
                        <a:effectLst/>
                        <a:latin typeface="Tahoma" pitchFamily="34" charset="0"/>
                        <a:cs typeface="Tahoma" pitchFamily="34" charset="0"/>
                      </a:endParaRPr>
                    </a:p>
                    <a:p>
                      <a:pPr algn="l">
                        <a:spcAft>
                          <a:spcPts val="750"/>
                        </a:spcAft>
                      </a:pPr>
                      <a:r>
                        <a:rPr lang="ru-RU" sz="1800" dirty="0">
                          <a:effectLst/>
                          <a:latin typeface="Tahoma" pitchFamily="34" charset="0"/>
                          <a:cs typeface="Tahoma" pitchFamily="34" charset="0"/>
                        </a:rPr>
                        <a:t>2</a:t>
                      </a:r>
                      <a:r>
                        <a:rPr lang="ru-RU" sz="1800" dirty="0" smtClean="0">
                          <a:effectLst/>
                          <a:latin typeface="Tahoma" pitchFamily="34" charset="0"/>
                          <a:cs typeface="Tahoma" pitchFamily="34" charset="0"/>
                        </a:rPr>
                        <a:t>.</a:t>
                      </a:r>
                      <a:r>
                        <a:rPr lang="kk-KZ" sz="1800" dirty="0" smtClean="0">
                          <a:effectLst/>
                          <a:latin typeface="Tahoma" pitchFamily="34" charset="0"/>
                          <a:cs typeface="Tahoma" pitchFamily="34" charset="0"/>
                        </a:rPr>
                        <a:t> </a:t>
                      </a:r>
                      <a:r>
                        <a:rPr lang="kk-KZ" sz="1800" dirty="0">
                          <a:effectLst/>
                          <a:latin typeface="Tahoma" pitchFamily="34" charset="0"/>
                          <a:cs typeface="Tahoma" pitchFamily="34" charset="0"/>
                        </a:rPr>
                        <a:t>На</a:t>
                      </a:r>
                      <a:r>
                        <a:rPr lang="ru-RU" sz="1800" dirty="0">
                          <a:effectLst/>
                          <a:latin typeface="Tahoma" pitchFamily="34" charset="0"/>
                          <a:cs typeface="Tahoma" pitchFamily="34" charset="0"/>
                        </a:rPr>
                        <a:t>писать эссе по теме </a:t>
                      </a:r>
                      <a:r>
                        <a:rPr lang="ru-RU" sz="1800" dirty="0" smtClean="0">
                          <a:effectLst/>
                          <a:latin typeface="Tahoma" pitchFamily="34" charset="0"/>
                          <a:cs typeface="Tahoma" pitchFamily="34" charset="0"/>
                        </a:rPr>
                        <a:t>«</a:t>
                      </a:r>
                      <a:r>
                        <a:rPr lang="ru-RU" sz="1800" dirty="0" err="1" smtClean="0">
                          <a:effectLst/>
                          <a:latin typeface="Tahoma" pitchFamily="34" charset="0"/>
                          <a:cs typeface="Tahoma" pitchFamily="34" charset="0"/>
                        </a:rPr>
                        <a:t>Жангир</a:t>
                      </a:r>
                      <a:r>
                        <a:rPr lang="ru-RU" sz="1800" baseline="0" dirty="0" smtClean="0">
                          <a:effectLst/>
                          <a:latin typeface="Tahoma" pitchFamily="34" charset="0"/>
                          <a:cs typeface="Tahoma" pitchFamily="34" charset="0"/>
                        </a:rPr>
                        <a:t> хан»</a:t>
                      </a:r>
                    </a:p>
                    <a:p>
                      <a:pPr algn="l">
                        <a:spcAft>
                          <a:spcPts val="750"/>
                        </a:spcAft>
                      </a:pPr>
                      <a:r>
                        <a:rPr lang="ru-RU" sz="1800" baseline="0" dirty="0" smtClean="0">
                          <a:effectLst/>
                          <a:latin typeface="Tahoma" pitchFamily="34" charset="0"/>
                          <a:ea typeface="Times New Roman"/>
                          <a:cs typeface="Tahoma" pitchFamily="34" charset="0"/>
                        </a:rPr>
                        <a:t>3.Найди ошибки в тексте.</a:t>
                      </a:r>
                      <a:endParaRPr lang="ru-RU" sz="1800" dirty="0">
                        <a:effectLst/>
                        <a:latin typeface="Tahoma" pitchFamily="34" charset="0"/>
                        <a:ea typeface="Times New Roman"/>
                        <a:cs typeface="Tahoma" pitchFamily="34" charset="0"/>
                      </a:endParaRPr>
                    </a:p>
                  </a:txBody>
                  <a:tcPr marL="114300" marR="114300" marT="0" marB="0"/>
                </a:tc>
              </a:tr>
            </a:tbl>
          </a:graphicData>
        </a:graphic>
      </p:graphicFrame>
    </p:spTree>
    <p:extLst>
      <p:ext uri="{BB962C8B-B14F-4D97-AF65-F5344CB8AC3E}">
        <p14:creationId xmlns="" xmlns:p14="http://schemas.microsoft.com/office/powerpoint/2010/main" val="328737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smtClean="0">
                <a:latin typeface="Tahoma" pitchFamily="34" charset="0"/>
                <a:cs typeface="Tahoma" pitchFamily="34" charset="0"/>
              </a:rPr>
              <a:t>Как вы думаете кому посвящён этот памятник, установленный в городе Уральске? </a:t>
            </a:r>
            <a:endParaRPr lang="ru-RU" sz="2000" dirty="0">
              <a:latin typeface="Tahoma" pitchFamily="34" charset="0"/>
              <a:cs typeface="Tahoma" pitchFamily="34" charset="0"/>
            </a:endParaRPr>
          </a:p>
        </p:txBody>
      </p:sp>
      <p:pic>
        <p:nvPicPr>
          <p:cNvPr id="3" name="Содержимое 3" descr="2bf58669dd7f7165a261b0379be67c88.jpg"/>
          <p:cNvPicPr>
            <a:picLocks/>
          </p:cNvPicPr>
          <p:nvPr/>
        </p:nvPicPr>
        <p:blipFill>
          <a:blip r:embed="rId2" cstate="print"/>
          <a:srcRect b="10000"/>
          <a:stretch>
            <a:fillRect/>
          </a:stretch>
        </p:blipFill>
        <p:spPr bwMode="auto">
          <a:xfrm>
            <a:off x="2143108" y="1214422"/>
            <a:ext cx="3857652" cy="50006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Скругленный прямоугольник 3"/>
          <p:cNvSpPr/>
          <p:nvPr/>
        </p:nvSpPr>
        <p:spPr>
          <a:xfrm>
            <a:off x="214282" y="4214818"/>
            <a:ext cx="2428892"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ПАМЯТНИК ПОСВЯЩЁН</a:t>
            </a:r>
          </a:p>
          <a:p>
            <a:pPr algn="ctr"/>
            <a:r>
              <a:rPr lang="ru-RU" dirty="0" smtClean="0"/>
              <a:t>  ХАНУ ЖАНГИРУ</a:t>
            </a:r>
            <a:endParaRPr lang="ru-RU" dirty="0"/>
          </a:p>
        </p:txBody>
      </p:sp>
      <p:graphicFrame>
        <p:nvGraphicFramePr>
          <p:cNvPr id="5" name="Схема 4"/>
          <p:cNvGraphicFramePr/>
          <p:nvPr/>
        </p:nvGraphicFramePr>
        <p:xfrm>
          <a:off x="5715008" y="2714620"/>
          <a:ext cx="3428992" cy="2428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428604"/>
            <a:ext cx="7498080" cy="6429396"/>
          </a:xfrm>
        </p:spPr>
        <p:txBody>
          <a:bodyPr>
            <a:noAutofit/>
          </a:bodyPr>
          <a:lstStyle/>
          <a:p>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хан: биография первого казахского хана-просветителя</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Будущий правитель родился в начале XIX века в семье султана </a:t>
            </a:r>
            <a:r>
              <a:rPr lang="ru-RU" sz="1800" dirty="0" err="1" smtClean="0">
                <a:latin typeface="Tahoma" pitchFamily="34" charset="0"/>
                <a:cs typeface="Tahoma" pitchFamily="34" charset="0"/>
              </a:rPr>
              <a:t>Букея</a:t>
            </a:r>
            <a:r>
              <a:rPr lang="ru-RU" sz="1800" dirty="0" smtClean="0">
                <a:latin typeface="Tahoma" pitchFamily="34" charset="0"/>
                <a:cs typeface="Tahoma" pitchFamily="34" charset="0"/>
              </a:rPr>
              <a:t>.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После поражения на выборах хана Младшего </a:t>
            </a:r>
            <a:r>
              <a:rPr lang="ru-RU" sz="1800" dirty="0" err="1" smtClean="0">
                <a:latin typeface="Tahoma" pitchFamily="34" charset="0"/>
                <a:cs typeface="Tahoma" pitchFamily="34" charset="0"/>
              </a:rPr>
              <a:t>жуза</a:t>
            </a:r>
            <a:r>
              <a:rPr lang="ru-RU" sz="1800" dirty="0" smtClean="0">
                <a:latin typeface="Tahoma" pitchFamily="34" charset="0"/>
                <a:cs typeface="Tahoma" pitchFamily="34" charset="0"/>
              </a:rPr>
              <a:t> его отец с позволения царя Павла I перешел на правый берег Урала с 5-ю тысячами семей подвластных ему казахов. Там было основано новое государственное образование — </a:t>
            </a:r>
            <a:r>
              <a:rPr lang="ru-RU" sz="1800" dirty="0" err="1" smtClean="0">
                <a:latin typeface="Tahoma" pitchFamily="34" charset="0"/>
                <a:cs typeface="Tahoma" pitchFamily="34" charset="0"/>
              </a:rPr>
              <a:t>Букеевская</a:t>
            </a:r>
            <a:r>
              <a:rPr lang="ru-RU" sz="1800" dirty="0" smtClean="0">
                <a:latin typeface="Tahoma" pitchFamily="34" charset="0"/>
                <a:cs typeface="Tahoma" pitchFamily="34" charset="0"/>
              </a:rPr>
              <a:t> орда.</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С юных лет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постигал грамоту и готовился унаследовать престол. Базовые знания получил от муллы в домашней школе. После этого по настоянию отца он отправился в Астрахань, где жил у друга семьи — губернатора Андреевского.</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Там он обучался административному управлению, основам политики и принципам хозяйственной деятельности на государственном уровне. Сегодня его бы назвали вундеркиндом, ведь за сравнительно короткий срок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овладел несколькими </a:t>
            </a:r>
            <a:r>
              <a:rPr lang="ru-RU" sz="1800" dirty="0" err="1" smtClean="0">
                <a:latin typeface="Tahoma" pitchFamily="34" charset="0"/>
                <a:cs typeface="Tahoma" pitchFamily="34" charset="0"/>
              </a:rPr>
              <a:t>языками:русским;арабским;персидским</a:t>
            </a:r>
            <a:r>
              <a:rPr lang="ru-RU" sz="1800" dirty="0" smtClean="0">
                <a:latin typeface="Tahoma" pitchFamily="34" charset="0"/>
                <a:cs typeface="Tahoma" pitchFamily="34" charset="0"/>
              </a:rPr>
              <a:t>.</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endParaRPr lang="ru-RU" sz="1800" dirty="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1500174"/>
            <a:ext cx="7498080" cy="4000528"/>
          </a:xfrm>
        </p:spPr>
        <p:txBody>
          <a:bodyPr>
            <a:noAutofit/>
          </a:bodyPr>
          <a:lstStyle/>
          <a:p>
            <a:r>
              <a:rPr lang="ru-RU" sz="1800" dirty="0" smtClean="0">
                <a:latin typeface="Tahoma" pitchFamily="34" charset="0"/>
                <a:cs typeface="Tahoma" pitchFamily="34" charset="0"/>
              </a:rPr>
              <a:t>Также, согласно записям современников, он бегло говорил на немецком языке.</a:t>
            </a:r>
            <a:br>
              <a:rPr lang="ru-RU" sz="1800" dirty="0" smtClean="0">
                <a:latin typeface="Tahoma" pitchFamily="34" charset="0"/>
                <a:cs typeface="Tahoma" pitchFamily="34" charset="0"/>
              </a:rPr>
            </a:b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рано понял, какие преимущества дает образование.</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Когда </a:t>
            </a:r>
            <a:r>
              <a:rPr lang="ru-RU" sz="1800" dirty="0" err="1" smtClean="0">
                <a:latin typeface="Tahoma" pitchFamily="34" charset="0"/>
                <a:cs typeface="Tahoma" pitchFamily="34" charset="0"/>
              </a:rPr>
              <a:t>Букеевское</a:t>
            </a:r>
            <a:r>
              <a:rPr lang="ru-RU" sz="1800" dirty="0" smtClean="0">
                <a:latin typeface="Tahoma" pitchFamily="34" charset="0"/>
                <a:cs typeface="Tahoma" pitchFamily="34" charset="0"/>
              </a:rPr>
              <a:t> ханство представляло собой голую землю, где даже ставка хана не была построена, он высказывался о необходимости строительства школ по всей территории государства.</a:t>
            </a:r>
            <a:r>
              <a:rPr lang="ru-RU" sz="1800" u="sng" dirty="0" smtClean="0">
                <a:latin typeface="Tahoma" pitchFamily="34" charset="0"/>
                <a:cs typeface="Tahoma" pitchFamily="34" charset="0"/>
              </a:rPr>
              <a:t> </a:t>
            </a:r>
            <a:br>
              <a:rPr lang="ru-RU" sz="1800" u="sng" dirty="0" smtClean="0">
                <a:latin typeface="Tahoma" pitchFamily="34" charset="0"/>
                <a:cs typeface="Tahoma" pitchFamily="34" charset="0"/>
              </a:rPr>
            </a:br>
            <a:r>
              <a:rPr lang="ru-RU" sz="1800" u="sng" dirty="0" smtClean="0">
                <a:latin typeface="Tahoma" pitchFamily="34" charset="0"/>
                <a:cs typeface="Tahoma" pitchFamily="34" charset="0"/>
              </a:rPr>
              <a:t/>
            </a:r>
            <a:br>
              <a:rPr lang="ru-RU" sz="1800" u="sng" dirty="0" smtClean="0">
                <a:latin typeface="Tahoma" pitchFamily="34" charset="0"/>
                <a:cs typeface="Tahoma" pitchFamily="34" charset="0"/>
              </a:rPr>
            </a:br>
            <a:r>
              <a:rPr lang="ru-RU" sz="1800" u="sng" dirty="0" err="1" smtClean="0">
                <a:latin typeface="Tahoma" pitchFamily="34" charset="0"/>
                <a:cs typeface="Tahoma" pitchFamily="34" charset="0"/>
              </a:rPr>
              <a:t>Жангир</a:t>
            </a:r>
            <a:r>
              <a:rPr lang="ru-RU" sz="1800" u="sng" dirty="0" smtClean="0">
                <a:latin typeface="Tahoma" pitchFamily="34" charset="0"/>
                <a:cs typeface="Tahoma" pitchFamily="34" charset="0"/>
              </a:rPr>
              <a:t> хан — великий реформатор</a:t>
            </a: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В управлении ханством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применял российскую административную модель, которую он усвоил во время учебы. На первых этапах он стремился к усилению и централизации власти, но не для того, чтобы набивать карманы, а с целью реализовать различные реформы.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После посещения Казанского университета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хан утвердился в намерении внедрить институт образования в своем государстве.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endParaRPr lang="ru-RU"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2976" y="357166"/>
            <a:ext cx="7498112" cy="5715040"/>
          </a:xfrm>
        </p:spPr>
        <p:txBody>
          <a:bodyPr>
            <a:noAutofit/>
          </a:bodyPr>
          <a:lstStyle/>
          <a:p>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Он долго обдумывал механизмы реализации этой идеи, ведь на тот момент для многих казахов даже письмо было фантастикой, не говоря о математике, химии и других точных науках. Причем это касалось как знати, так и простого люда.</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Первым шагом стала агитация. Хан созывал собрания на своей ставке и призывал знать отдавать детей учиться. Сначала они восприняли эту идею холодно, но, когда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отправил двоих сыновей и дочь в Казань, подобная практика стала нормой.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Чтобы дать детям начальную подготовку перед поступлением в специализированные учебные заведения, хан за собственные деньги построил высшую школу.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Иногда он сам проводил уроки и всегда лично принимал выпускные экзамены. На то время это была единственная школа на территории всего Казахстана. Следовательно,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стал не только первым учителем, но и первым просветителем в истории Великой Степи.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Расходы на содержание учебного заведения хан покрывал из личных доходов вплоть до своей кончины.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endParaRPr lang="ru-RU" sz="1800" dirty="0">
              <a:latin typeface="Tahoma" pitchFamily="34" charset="0"/>
              <a:cs typeface="Tahom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1428736"/>
            <a:ext cx="7498080" cy="4429148"/>
          </a:xfrm>
        </p:spPr>
        <p:txBody>
          <a:bodyPr>
            <a:noAutofit/>
          </a:bodyPr>
          <a:lstStyle/>
          <a:p>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За двадцать два года у власти </a:t>
            </a:r>
            <a:r>
              <a:rPr lang="ru-RU" sz="1800" dirty="0" err="1" smtClean="0">
                <a:latin typeface="Tahoma" pitchFamily="34" charset="0"/>
                <a:cs typeface="Tahoma" pitchFamily="34" charset="0"/>
              </a:rPr>
              <a:t>Жангиру</a:t>
            </a:r>
            <a:r>
              <a:rPr lang="ru-RU" sz="1800" dirty="0" smtClean="0">
                <a:latin typeface="Tahoma" pitchFamily="34" charset="0"/>
                <a:cs typeface="Tahoma" pitchFamily="34" charset="0"/>
              </a:rPr>
              <a:t> удалось поднять уровень </a:t>
            </a:r>
            <a:r>
              <a:rPr lang="ru-RU" sz="1800" dirty="0" err="1" smtClean="0">
                <a:latin typeface="Tahoma" pitchFamily="34" charset="0"/>
                <a:cs typeface="Tahoma" pitchFamily="34" charset="0"/>
              </a:rPr>
              <a:t>Букеевского</a:t>
            </a:r>
            <a:r>
              <a:rPr lang="ru-RU" sz="1800" dirty="0" smtClean="0">
                <a:latin typeface="Tahoma" pitchFamily="34" charset="0"/>
                <a:cs typeface="Tahoma" pitchFamily="34" charset="0"/>
              </a:rPr>
              <a:t> ханства на новую ступень. Как только среди начальников стали появляться грамотные люди, хан начал внедрять новую систему управления государством.</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Он разделил ханство на двенадцать областей, которыми управляли </a:t>
            </a:r>
            <a:r>
              <a:rPr lang="ru-RU" sz="1800" dirty="0" err="1" smtClean="0">
                <a:latin typeface="Tahoma" pitchFamily="34" charset="0"/>
                <a:cs typeface="Tahoma" pitchFamily="34" charset="0"/>
              </a:rPr>
              <a:t>бии</a:t>
            </a:r>
            <a:r>
              <a:rPr lang="ru-RU" sz="1800" dirty="0" smtClean="0">
                <a:latin typeface="Tahoma" pitchFamily="34" charset="0"/>
                <a:cs typeface="Tahoma" pitchFamily="34" charset="0"/>
              </a:rPr>
              <a:t>. </a:t>
            </a: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хан вернул институт тарханов, совет ханских представителей, усовершенствовал систему сбора податей.</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После этого хан отдал приказ руководителям административных единиц собирать деньги на строительство мечетей, при которых были небольшие </a:t>
            </a:r>
            <a:r>
              <a:rPr lang="ru-RU" sz="1800" dirty="0" err="1" smtClean="0">
                <a:latin typeface="Tahoma" pitchFamily="34" charset="0"/>
                <a:cs typeface="Tahoma" pitchFamily="34" charset="0"/>
              </a:rPr>
              <a:t>школы-мактабы</a:t>
            </a:r>
            <a:r>
              <a:rPr lang="ru-RU" sz="1800" dirty="0" smtClean="0">
                <a:latin typeface="Tahoma" pitchFamily="34" charset="0"/>
                <a:cs typeface="Tahoma" pitchFamily="34" charset="0"/>
              </a:rPr>
              <a:t>.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Это привело к постепенному росту начального образования населения.</a:t>
            </a:r>
            <a:br>
              <a:rPr lang="ru-RU" sz="1800" dirty="0" smtClean="0">
                <a:latin typeface="Tahoma" pitchFamily="34" charset="0"/>
                <a:cs typeface="Tahoma" pitchFamily="34" charset="0"/>
              </a:rPr>
            </a:br>
            <a:r>
              <a:rPr lang="ru-RU" sz="1800" dirty="0" err="1" smtClean="0">
                <a:latin typeface="Tahoma" pitchFamily="34" charset="0"/>
                <a:cs typeface="Tahoma" pitchFamily="34" charset="0"/>
              </a:rPr>
              <a:t>Жангир</a:t>
            </a:r>
            <a:r>
              <a:rPr lang="ru-RU" sz="1800" dirty="0" smtClean="0">
                <a:latin typeface="Tahoma" pitchFamily="34" charset="0"/>
                <a:cs typeface="Tahoma" pitchFamily="34" charset="0"/>
              </a:rPr>
              <a:t> уделял внимание сбору и сохранению историко-культурных памятников казахского народа. Он основал несколько музеев, посвященных истории и быту древних казахов. Кроме того, хан открыл «Оружейную комнату» с коллекцией оружия, которое принадлежало предкам </a:t>
            </a:r>
            <a:r>
              <a:rPr lang="ru-RU" sz="1800" dirty="0" err="1" smtClean="0">
                <a:latin typeface="Tahoma" pitchFamily="34" charset="0"/>
                <a:cs typeface="Tahoma" pitchFamily="34" charset="0"/>
              </a:rPr>
              <a:t>Жангира</a:t>
            </a:r>
            <a:r>
              <a:rPr lang="ru-RU" sz="1800" dirty="0" smtClean="0">
                <a:latin typeface="Tahoma" pitchFamily="34" charset="0"/>
                <a:cs typeface="Tahoma" pitchFamily="34" charset="0"/>
              </a:rPr>
              <a:t>, а также в ней хранилось большое количество исторической документации.</a:t>
            </a:r>
            <a:br>
              <a:rPr lang="ru-RU" sz="1800" dirty="0" smtClean="0">
                <a:latin typeface="Tahoma" pitchFamily="34" charset="0"/>
                <a:cs typeface="Tahoma" pitchFamily="34" charset="0"/>
              </a:rPr>
            </a:br>
            <a:endParaRPr lang="ru-RU" sz="1800" dirty="0">
              <a:latin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14" y="857232"/>
            <a:ext cx="7498080" cy="4929222"/>
          </a:xfrm>
        </p:spPr>
        <p:txBody>
          <a:bodyPr>
            <a:noAutofit/>
          </a:bodyPr>
          <a:lstStyle/>
          <a:p>
            <a:r>
              <a:rPr lang="ru-RU" sz="1800" dirty="0" smtClean="0">
                <a:latin typeface="Tahoma" pitchFamily="34" charset="0"/>
                <a:cs typeface="Tahoma" pitchFamily="34" charset="0"/>
              </a:rPr>
              <a:t>Благодаря </a:t>
            </a:r>
            <a:r>
              <a:rPr lang="ru-RU" sz="1800" dirty="0" err="1" smtClean="0">
                <a:latin typeface="Tahoma" pitchFamily="34" charset="0"/>
                <a:cs typeface="Tahoma" pitchFamily="34" charset="0"/>
              </a:rPr>
              <a:t>Жангиру</a:t>
            </a:r>
            <a:r>
              <a:rPr lang="ru-RU" sz="1800" dirty="0" smtClean="0">
                <a:latin typeface="Tahoma" pitchFamily="34" charset="0"/>
                <a:cs typeface="Tahoma" pitchFamily="34" charset="0"/>
              </a:rPr>
              <a:t> казахский народ получил толчок к всеобщей грамотности. Возможно, если бы не тяга хана к науке и просветительству, мы бы никогда не узнали таких великих людей, как Абай </a:t>
            </a:r>
            <a:r>
              <a:rPr lang="ru-RU" sz="1800" dirty="0" err="1" smtClean="0">
                <a:latin typeface="Tahoma" pitchFamily="34" charset="0"/>
                <a:cs typeface="Tahoma" pitchFamily="34" charset="0"/>
              </a:rPr>
              <a:t>Кунанбаев</a:t>
            </a:r>
            <a:r>
              <a:rPr lang="ru-RU" sz="1800" dirty="0" smtClean="0">
                <a:latin typeface="Tahoma" pitchFamily="34" charset="0"/>
                <a:cs typeface="Tahoma" pitchFamily="34" charset="0"/>
              </a:rPr>
              <a:t>, </a:t>
            </a:r>
            <a:r>
              <a:rPr lang="ru-RU" sz="1800" dirty="0" err="1" smtClean="0">
                <a:latin typeface="Tahoma" pitchFamily="34" charset="0"/>
                <a:cs typeface="Tahoma" pitchFamily="34" charset="0"/>
              </a:rPr>
              <a:t>Шокан</a:t>
            </a:r>
            <a:r>
              <a:rPr lang="ru-RU" sz="1800" dirty="0" smtClean="0">
                <a:latin typeface="Tahoma" pitchFamily="34" charset="0"/>
                <a:cs typeface="Tahoma" pitchFamily="34" charset="0"/>
              </a:rPr>
              <a:t> </a:t>
            </a:r>
            <a:r>
              <a:rPr lang="ru-RU" sz="1800" dirty="0" err="1" smtClean="0">
                <a:latin typeface="Tahoma" pitchFamily="34" charset="0"/>
                <a:cs typeface="Tahoma" pitchFamily="34" charset="0"/>
              </a:rPr>
              <a:t>Уалиханов</a:t>
            </a:r>
            <a:r>
              <a:rPr lang="ru-RU" sz="1800" dirty="0" smtClean="0">
                <a:latin typeface="Tahoma" pitchFamily="34" charset="0"/>
                <a:cs typeface="Tahoma" pitchFamily="34" charset="0"/>
              </a:rPr>
              <a:t> и </a:t>
            </a:r>
            <a:r>
              <a:rPr lang="ru-RU" sz="1800" dirty="0" err="1" smtClean="0">
                <a:latin typeface="Tahoma" pitchFamily="34" charset="0"/>
                <a:cs typeface="Tahoma" pitchFamily="34" charset="0"/>
              </a:rPr>
              <a:t>Ибрай</a:t>
            </a:r>
            <a:r>
              <a:rPr lang="ru-RU" sz="1800" dirty="0" smtClean="0">
                <a:latin typeface="Tahoma" pitchFamily="34" charset="0"/>
                <a:cs typeface="Tahoma" pitchFamily="34" charset="0"/>
              </a:rPr>
              <a:t> </a:t>
            </a:r>
            <a:r>
              <a:rPr lang="ru-RU" sz="1800" dirty="0" err="1" smtClean="0">
                <a:latin typeface="Tahoma" pitchFamily="34" charset="0"/>
                <a:cs typeface="Tahoma" pitchFamily="34" charset="0"/>
              </a:rPr>
              <a:t>Алтынсарин</a:t>
            </a:r>
            <a:r>
              <a:rPr lang="ru-RU" sz="1800" dirty="0" smtClean="0">
                <a:latin typeface="Tahoma" pitchFamily="34" charset="0"/>
                <a:cs typeface="Tahoma" pitchFamily="34" charset="0"/>
              </a:rPr>
              <a:t>.</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За заслуги перед казахским народом в 1963 году его именем был назван </a:t>
            </a:r>
            <a:r>
              <a:rPr lang="ru-RU" sz="1800" dirty="0" err="1" smtClean="0">
                <a:latin typeface="Tahoma" pitchFamily="34" charset="0"/>
                <a:cs typeface="Tahoma" pitchFamily="34" charset="0"/>
              </a:rPr>
              <a:t>Западно-Казахстанский</a:t>
            </a:r>
            <a:r>
              <a:rPr lang="ru-RU" sz="1800" dirty="0" smtClean="0">
                <a:latin typeface="Tahoma" pitchFamily="34" charset="0"/>
                <a:cs typeface="Tahoma" pitchFamily="34" charset="0"/>
              </a:rPr>
              <a:t> аграрно-технический университет. И это несмотря на советскую пропаганду, которая описывала </a:t>
            </a:r>
            <a:r>
              <a:rPr lang="ru-RU" sz="1800" dirty="0" err="1" smtClean="0">
                <a:latin typeface="Tahoma" pitchFamily="34" charset="0"/>
                <a:cs typeface="Tahoma" pitchFamily="34" charset="0"/>
              </a:rPr>
              <a:t>Жангира</a:t>
            </a:r>
            <a:r>
              <a:rPr lang="ru-RU" sz="1800" dirty="0" smtClean="0">
                <a:latin typeface="Tahoma" pitchFamily="34" charset="0"/>
                <a:cs typeface="Tahoma" pitchFamily="34" charset="0"/>
              </a:rPr>
              <a:t> как кровожадного феодала, преследовавшего исключительно меркантильные цели.</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a:r>
            <a:br>
              <a:rPr lang="ru-RU" sz="1800" dirty="0" smtClean="0">
                <a:latin typeface="Tahoma" pitchFamily="34" charset="0"/>
                <a:cs typeface="Tahoma" pitchFamily="34" charset="0"/>
              </a:rPr>
            </a:br>
            <a:r>
              <a:rPr lang="ru-RU" sz="1800" dirty="0" smtClean="0">
                <a:latin typeface="Tahoma" pitchFamily="34" charset="0"/>
                <a:cs typeface="Tahoma" pitchFamily="34" charset="0"/>
              </a:rPr>
              <a:t>Достижениям хана </a:t>
            </a:r>
            <a:r>
              <a:rPr lang="ru-RU" sz="1800" dirty="0" err="1" smtClean="0">
                <a:latin typeface="Tahoma" pitchFamily="34" charset="0"/>
                <a:cs typeface="Tahoma" pitchFamily="34" charset="0"/>
              </a:rPr>
              <a:t>Жангира</a:t>
            </a:r>
            <a:r>
              <a:rPr lang="ru-RU" sz="1800" dirty="0" smtClean="0">
                <a:latin typeface="Tahoma" pitchFamily="34" charset="0"/>
                <a:cs typeface="Tahoma" pitchFamily="34" charset="0"/>
              </a:rPr>
              <a:t> можно только позавидовать. Находясь в статусе вассала Российской империи, он не только сохранил независимость во внутренней политике, но и использовал любые возможности улучшить жизнь народа.</a:t>
            </a:r>
            <a:br>
              <a:rPr lang="ru-RU" sz="1800" dirty="0" smtClean="0">
                <a:latin typeface="Tahoma" pitchFamily="34" charset="0"/>
                <a:cs typeface="Tahoma" pitchFamily="34" charset="0"/>
              </a:rPr>
            </a:br>
            <a:r>
              <a:rPr lang="ru-RU" sz="1800" dirty="0" smtClean="0">
                <a:latin typeface="Tahoma" pitchFamily="34" charset="0"/>
                <a:cs typeface="Tahoma" pitchFamily="34" charset="0"/>
              </a:rPr>
              <a:t>Реформы, внедренные на землях </a:t>
            </a:r>
            <a:r>
              <a:rPr lang="ru-RU" sz="1800" dirty="0" err="1" smtClean="0">
                <a:latin typeface="Tahoma" pitchFamily="34" charset="0"/>
                <a:cs typeface="Tahoma" pitchFamily="34" charset="0"/>
              </a:rPr>
              <a:t>Букеевского</a:t>
            </a:r>
            <a:r>
              <a:rPr lang="ru-RU" sz="1800" dirty="0" smtClean="0">
                <a:latin typeface="Tahoma" pitchFamily="34" charset="0"/>
                <a:cs typeface="Tahoma" pitchFamily="34" charset="0"/>
              </a:rPr>
              <a:t> ханства, оказали серьезное влияние на развитие других регионов Казахстана. Раз так, значит труды </a:t>
            </a:r>
            <a:r>
              <a:rPr lang="ru-RU" sz="1800" dirty="0" err="1" smtClean="0">
                <a:latin typeface="Tahoma" pitchFamily="34" charset="0"/>
                <a:cs typeface="Tahoma" pitchFamily="34" charset="0"/>
              </a:rPr>
              <a:t>Жангира</a:t>
            </a:r>
            <a:r>
              <a:rPr lang="ru-RU" sz="1800" dirty="0" smtClean="0">
                <a:latin typeface="Tahoma" pitchFamily="34" charset="0"/>
                <a:cs typeface="Tahoma" pitchFamily="34" charset="0"/>
              </a:rPr>
              <a:t> были не напрасны.</a:t>
            </a:r>
            <a:br>
              <a:rPr lang="ru-RU" sz="1800" dirty="0" smtClean="0">
                <a:latin typeface="Tahoma" pitchFamily="34" charset="0"/>
                <a:cs typeface="Tahoma" pitchFamily="34" charset="0"/>
              </a:rPr>
            </a:br>
            <a:r>
              <a:rPr lang="ru-RU" sz="1800" dirty="0" smtClean="0">
                <a:latin typeface="Tahoma" pitchFamily="34" charset="0"/>
                <a:cs typeface="Tahoma" pitchFamily="34" charset="0"/>
              </a:rPr>
              <a:t> Слава великому просветителю!</a:t>
            </a:r>
            <a:br>
              <a:rPr lang="ru-RU" sz="1800" dirty="0" smtClean="0">
                <a:latin typeface="Tahoma" pitchFamily="34" charset="0"/>
                <a:cs typeface="Tahoma" pitchFamily="34" charset="0"/>
              </a:rPr>
            </a:br>
            <a:endParaRPr lang="ru-RU" sz="1800" dirty="0">
              <a:latin typeface="Tahoma" pitchFamily="34" charset="0"/>
              <a:cs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3493582" cy="3154680"/>
          </a:xfrm>
        </p:spPr>
        <p:txBody>
          <a:bodyPr>
            <a:normAutofit fontScale="90000"/>
          </a:bodyPr>
          <a:lstStyle/>
          <a:p>
            <a:r>
              <a:rPr lang="ru-RU" sz="2000" b="1" dirty="0" smtClean="0">
                <a:latin typeface="Tahoma" pitchFamily="34" charset="0"/>
                <a:cs typeface="Tahoma" pitchFamily="34" charset="0"/>
              </a:rPr>
              <a:t>Вопросы для закрепления</a:t>
            </a:r>
            <a:r>
              <a:rPr lang="ru-RU" sz="2000" b="1" dirty="0" smtClean="0">
                <a:latin typeface="Tahoma" pitchFamily="34" charset="0"/>
                <a:cs typeface="Tahoma" pitchFamily="34" charset="0"/>
              </a:rPr>
              <a:t>:</a:t>
            </a:r>
            <a:br>
              <a:rPr lang="ru-RU" sz="2000" b="1" dirty="0" smtClean="0">
                <a:latin typeface="Tahoma" pitchFamily="34" charset="0"/>
                <a:cs typeface="Tahoma" pitchFamily="34" charset="0"/>
              </a:rPr>
            </a:br>
            <a:r>
              <a:rPr lang="ru-RU" sz="2000" b="1" dirty="0" smtClean="0">
                <a:latin typeface="Tahoma" pitchFamily="34" charset="0"/>
                <a:cs typeface="Tahoma" pitchFamily="34" charset="0"/>
              </a:rPr>
              <a:t/>
            </a:r>
            <a:br>
              <a:rPr lang="ru-RU" sz="2000" b="1" dirty="0" smtClean="0">
                <a:latin typeface="Tahoma" pitchFamily="34" charset="0"/>
                <a:cs typeface="Tahoma" pitchFamily="34" charset="0"/>
              </a:rPr>
            </a:br>
            <a:r>
              <a:rPr lang="ru-RU" sz="2000" b="1" dirty="0" smtClean="0">
                <a:latin typeface="Tahoma" pitchFamily="34" charset="0"/>
                <a:cs typeface="Tahoma" pitchFamily="34" charset="0"/>
              </a:rPr>
              <a:t>Почему </a:t>
            </a:r>
            <a:r>
              <a:rPr lang="ru-RU" sz="2000" b="1" dirty="0" err="1" smtClean="0">
                <a:latin typeface="Tahoma" pitchFamily="34" charset="0"/>
                <a:cs typeface="Tahoma" pitchFamily="34" charset="0"/>
              </a:rPr>
              <a:t>Жангир</a:t>
            </a:r>
            <a:r>
              <a:rPr lang="ru-RU" sz="2000" b="1" dirty="0" smtClean="0">
                <a:latin typeface="Tahoma" pitchFamily="34" charset="0"/>
                <a:cs typeface="Tahoma" pitchFamily="34" charset="0"/>
              </a:rPr>
              <a:t> хана можно назвать великим реформатором</a:t>
            </a:r>
            <a:r>
              <a:rPr lang="ru-RU" sz="2000" b="1" dirty="0" smtClean="0">
                <a:latin typeface="Tahoma" pitchFamily="34" charset="0"/>
                <a:cs typeface="Tahoma" pitchFamily="34" charset="0"/>
              </a:rPr>
              <a:t>?</a:t>
            </a:r>
            <a:br>
              <a:rPr lang="ru-RU" sz="2000" b="1" dirty="0" smtClean="0">
                <a:latin typeface="Tahoma" pitchFamily="34" charset="0"/>
                <a:cs typeface="Tahoma" pitchFamily="34" charset="0"/>
              </a:rPr>
            </a:br>
            <a:r>
              <a:rPr lang="ru-RU" sz="2000" b="1" dirty="0" smtClean="0">
                <a:latin typeface="Tahoma" pitchFamily="34" charset="0"/>
                <a:cs typeface="Tahoma" pitchFamily="34" charset="0"/>
              </a:rPr>
              <a:t/>
            </a:r>
            <a:br>
              <a:rPr lang="ru-RU" sz="2000" b="1" dirty="0" smtClean="0">
                <a:latin typeface="Tahoma" pitchFamily="34" charset="0"/>
                <a:cs typeface="Tahoma" pitchFamily="34" charset="0"/>
              </a:rPr>
            </a:br>
            <a:r>
              <a:rPr lang="kk-KZ" sz="2000" b="1" dirty="0" smtClean="0">
                <a:latin typeface="Tahoma" pitchFamily="34" charset="0"/>
                <a:cs typeface="Tahoma" pitchFamily="34" charset="0"/>
              </a:rPr>
              <a:t> </a:t>
            </a:r>
            <a:r>
              <a:rPr lang="kk-KZ" sz="2000" b="1" dirty="0" smtClean="0">
                <a:latin typeface="Tahoma" pitchFamily="34" charset="0"/>
                <a:cs typeface="Tahoma" pitchFamily="34" charset="0"/>
              </a:rPr>
              <a:t>В </a:t>
            </a:r>
            <a:r>
              <a:rPr lang="kk-KZ" sz="2000" b="1" dirty="0" smtClean="0">
                <a:latin typeface="Tahoma" pitchFamily="34" charset="0"/>
                <a:cs typeface="Tahoma" pitchFamily="34" charset="0"/>
              </a:rPr>
              <a:t>чем заключалось особенность эпохи Жангир </a:t>
            </a:r>
            <a:r>
              <a:rPr lang="kk-KZ" sz="2000" b="1" dirty="0" smtClean="0">
                <a:latin typeface="Tahoma" pitchFamily="34" charset="0"/>
                <a:cs typeface="Tahoma" pitchFamily="34" charset="0"/>
              </a:rPr>
              <a:t>хана</a:t>
            </a:r>
            <a:r>
              <a:rPr lang="kk-KZ" sz="2000" b="1" dirty="0" smtClean="0">
                <a:latin typeface="Tahoma" pitchFamily="34" charset="0"/>
                <a:cs typeface="Tahoma" pitchFamily="34" charset="0"/>
              </a:rPr>
              <a:t>?</a:t>
            </a:r>
            <a:r>
              <a:rPr lang="ru-RU" sz="2000" b="1" dirty="0" smtClean="0">
                <a:latin typeface="Tahoma" pitchFamily="34" charset="0"/>
                <a:cs typeface="Tahoma" pitchFamily="34" charset="0"/>
              </a:rPr>
              <a:t/>
            </a:r>
            <a:br>
              <a:rPr lang="ru-RU" sz="2000" b="1" dirty="0" smtClean="0">
                <a:latin typeface="Tahoma" pitchFamily="34" charset="0"/>
                <a:cs typeface="Tahoma" pitchFamily="34" charset="0"/>
              </a:rPr>
            </a:br>
            <a:r>
              <a:rPr lang="ru-RU" sz="2000" b="1" dirty="0" smtClean="0">
                <a:latin typeface="Tahoma" pitchFamily="34" charset="0"/>
                <a:cs typeface="Tahoma" pitchFamily="34" charset="0"/>
              </a:rPr>
              <a:t/>
            </a:r>
            <a:br>
              <a:rPr lang="ru-RU" sz="2000" b="1" dirty="0" smtClean="0">
                <a:latin typeface="Tahoma" pitchFamily="34" charset="0"/>
                <a:cs typeface="Tahoma" pitchFamily="34" charset="0"/>
              </a:rPr>
            </a:br>
            <a:r>
              <a:rPr lang="ru-RU" sz="2000" b="1" dirty="0" smtClean="0">
                <a:latin typeface="Tahoma" pitchFamily="34" charset="0"/>
                <a:cs typeface="Tahoma" pitchFamily="34" charset="0"/>
              </a:rPr>
              <a:t/>
            </a:r>
            <a:br>
              <a:rPr lang="ru-RU" sz="2000" b="1" dirty="0" smtClean="0">
                <a:latin typeface="Tahoma" pitchFamily="34" charset="0"/>
                <a:cs typeface="Tahoma" pitchFamily="34" charset="0"/>
              </a:rPr>
            </a:br>
            <a:r>
              <a:rPr lang="ru-RU" sz="1800" b="1" dirty="0" smtClean="0">
                <a:latin typeface="Tahoma" pitchFamily="34" charset="0"/>
                <a:cs typeface="Tahoma" pitchFamily="34" charset="0"/>
              </a:rPr>
              <a:t/>
            </a:r>
            <a:br>
              <a:rPr lang="ru-RU" sz="1800" b="1" dirty="0" smtClean="0">
                <a:latin typeface="Tahoma" pitchFamily="34" charset="0"/>
                <a:cs typeface="Tahoma" pitchFamily="34" charset="0"/>
              </a:rPr>
            </a:br>
            <a:endParaRPr lang="ru-RU" sz="1800" dirty="0">
              <a:latin typeface="Tahoma" pitchFamily="34" charset="0"/>
              <a:cs typeface="Tahoma" pitchFamily="34" charset="0"/>
            </a:endParaRPr>
          </a:p>
        </p:txBody>
      </p:sp>
      <p:sp>
        <p:nvSpPr>
          <p:cNvPr id="1026" name="AutoShape 2" descr="https://e-history.kz/images/w800-h600-cct-si/media/upload/1466/2014/03/05/ae5a42e7e1038162bd094ad68d18a47d.jpg"/>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27" name="Picture 3" descr="C:\Documents and Settings\Аня\Рабочий стол\6f1d4f8e97f51e34cdd8cb4128c0e6e1.jpg"/>
          <p:cNvPicPr>
            <a:picLocks noChangeAspect="1" noChangeArrowheads="1"/>
          </p:cNvPicPr>
          <p:nvPr/>
        </p:nvPicPr>
        <p:blipFill>
          <a:blip r:embed="rId2"/>
          <a:srcRect/>
          <a:stretch>
            <a:fillRect/>
          </a:stretch>
        </p:blipFill>
        <p:spPr bwMode="auto">
          <a:xfrm>
            <a:off x="5072066" y="571480"/>
            <a:ext cx="3743325" cy="49244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071538" y="0"/>
            <a:ext cx="3543296" cy="733218"/>
          </a:xfrm>
        </p:spPr>
        <p:txBody>
          <a:bodyPr>
            <a:normAutofit/>
          </a:bodyPr>
          <a:lstStyle/>
          <a:p>
            <a:pPr algn="l"/>
            <a:r>
              <a:rPr lang="ru-RU" sz="1800" dirty="0">
                <a:solidFill>
                  <a:srgbClr val="FF0000"/>
                </a:solidFill>
                <a:latin typeface="Tahoma" pitchFamily="34" charset="0"/>
                <a:cs typeface="Tahoma" pitchFamily="34" charset="0"/>
              </a:rPr>
              <a:t>1 </a:t>
            </a:r>
            <a:r>
              <a:rPr lang="ru-RU" sz="1800" dirty="0" smtClean="0">
                <a:solidFill>
                  <a:srgbClr val="FF0000"/>
                </a:solidFill>
                <a:latin typeface="Tahoma" pitchFamily="34" charset="0"/>
                <a:cs typeface="Tahoma" pitchFamily="34" charset="0"/>
              </a:rPr>
              <a:t>задание: </a:t>
            </a:r>
            <a:r>
              <a:rPr lang="ru-RU" sz="1800" dirty="0">
                <a:solidFill>
                  <a:srgbClr val="FF0000"/>
                </a:solidFill>
                <a:latin typeface="Tahoma" pitchFamily="34" charset="0"/>
                <a:cs typeface="Tahoma" pitchFamily="34" charset="0"/>
              </a:rPr>
              <a:t>Заполнить таблицу  </a:t>
            </a:r>
          </a:p>
        </p:txBody>
      </p:sp>
      <p:graphicFrame>
        <p:nvGraphicFramePr>
          <p:cNvPr id="6" name="Таблица 5"/>
          <p:cNvGraphicFramePr>
            <a:graphicFrameLocks noGrp="1"/>
          </p:cNvGraphicFramePr>
          <p:nvPr/>
        </p:nvGraphicFramePr>
        <p:xfrm>
          <a:off x="1000100" y="571480"/>
          <a:ext cx="5643604" cy="2796395"/>
        </p:xfrm>
        <a:graphic>
          <a:graphicData uri="http://schemas.openxmlformats.org/drawingml/2006/table">
            <a:tbl>
              <a:tblPr firstRow="1" bandRow="1">
                <a:tableStyleId>{5C22544A-7EE6-4342-B048-85BDC9FD1C3A}</a:tableStyleId>
              </a:tblPr>
              <a:tblGrid>
                <a:gridCol w="1410901"/>
                <a:gridCol w="1410901"/>
                <a:gridCol w="1410901"/>
                <a:gridCol w="1410901"/>
              </a:tblGrid>
              <a:tr h="761212">
                <a:tc>
                  <a:txBody>
                    <a:bodyPr/>
                    <a:lstStyle/>
                    <a:p>
                      <a:r>
                        <a:rPr lang="ru-RU" sz="1800" b="1" kern="1200" dirty="0" smtClean="0">
                          <a:solidFill>
                            <a:schemeClr val="lt1"/>
                          </a:solidFill>
                          <a:latin typeface="+mn-lt"/>
                          <a:ea typeface="+mn-ea"/>
                          <a:cs typeface="+mn-cs"/>
                        </a:rPr>
                        <a:t>Биография </a:t>
                      </a:r>
                      <a:r>
                        <a:rPr lang="ru-RU" sz="1800" b="1" kern="1200" dirty="0" err="1" smtClean="0">
                          <a:solidFill>
                            <a:schemeClr val="lt1"/>
                          </a:solidFill>
                          <a:latin typeface="+mn-lt"/>
                          <a:ea typeface="+mn-ea"/>
                          <a:cs typeface="+mn-cs"/>
                        </a:rPr>
                        <a:t>Жангир</a:t>
                      </a:r>
                      <a:r>
                        <a:rPr lang="ru-RU" sz="1800" b="1" kern="1200" dirty="0" smtClean="0">
                          <a:solidFill>
                            <a:schemeClr val="lt1"/>
                          </a:solidFill>
                          <a:latin typeface="+mn-lt"/>
                          <a:ea typeface="+mn-ea"/>
                          <a:cs typeface="+mn-cs"/>
                        </a:rPr>
                        <a:t> хана</a:t>
                      </a:r>
                      <a:endParaRPr lang="ru-RU" dirty="0"/>
                    </a:p>
                  </a:txBody>
                  <a:tcPr/>
                </a:tc>
                <a:tc>
                  <a:txBody>
                    <a:bodyPr/>
                    <a:lstStyle/>
                    <a:p>
                      <a:r>
                        <a:rPr lang="ru-RU" sz="1800" b="1" kern="1200" dirty="0" smtClean="0">
                          <a:solidFill>
                            <a:schemeClr val="lt1"/>
                          </a:solidFill>
                          <a:latin typeface="+mn-lt"/>
                          <a:ea typeface="+mn-ea"/>
                          <a:cs typeface="+mn-cs"/>
                        </a:rPr>
                        <a:t>Реформы </a:t>
                      </a:r>
                      <a:r>
                        <a:rPr lang="ru-RU" sz="1800" b="1" kern="1200" dirty="0" err="1" smtClean="0">
                          <a:solidFill>
                            <a:schemeClr val="lt1"/>
                          </a:solidFill>
                          <a:latin typeface="+mn-lt"/>
                          <a:ea typeface="+mn-ea"/>
                          <a:cs typeface="+mn-cs"/>
                        </a:rPr>
                        <a:t>Жангир</a:t>
                      </a:r>
                      <a:r>
                        <a:rPr lang="ru-RU" sz="1800" b="1" kern="1200" dirty="0" smtClean="0">
                          <a:solidFill>
                            <a:schemeClr val="lt1"/>
                          </a:solidFill>
                          <a:latin typeface="+mn-lt"/>
                          <a:ea typeface="+mn-ea"/>
                          <a:cs typeface="+mn-cs"/>
                        </a:rPr>
                        <a:t> хана</a:t>
                      </a:r>
                      <a:endParaRPr lang="ru-RU" dirty="0"/>
                    </a:p>
                  </a:txBody>
                  <a:tcPr/>
                </a:tc>
                <a:tc>
                  <a:txBody>
                    <a:bodyPr/>
                    <a:lstStyle/>
                    <a:p>
                      <a:pPr algn="just">
                        <a:lnSpc>
                          <a:spcPct val="115000"/>
                        </a:lnSpc>
                        <a:spcAft>
                          <a:spcPts val="1000"/>
                        </a:spcAft>
                      </a:pPr>
                      <a:r>
                        <a:rPr lang="ru-RU" sz="1600" dirty="0" err="1">
                          <a:latin typeface="Times New Roman"/>
                          <a:ea typeface="Times New Roman"/>
                          <a:cs typeface="Times New Roman"/>
                        </a:rPr>
                        <a:t>Жангир</a:t>
                      </a:r>
                      <a:r>
                        <a:rPr lang="ru-RU" sz="1600" dirty="0">
                          <a:latin typeface="Times New Roman"/>
                          <a:ea typeface="Times New Roman"/>
                          <a:cs typeface="Times New Roman"/>
                        </a:rPr>
                        <a:t> хан - ученый</a:t>
                      </a:r>
                      <a:endParaRPr lang="ru-RU" sz="2800" dirty="0">
                        <a:latin typeface="Calibri"/>
                        <a:ea typeface="Times New Roman"/>
                        <a:cs typeface="Times New Roman"/>
                      </a:endParaRPr>
                    </a:p>
                  </a:txBody>
                  <a:tcPr marL="68580" marR="68580" marT="0" marB="0"/>
                </a:tc>
                <a:tc>
                  <a:txBody>
                    <a:bodyPr/>
                    <a:lstStyle/>
                    <a:p>
                      <a:pPr algn="just">
                        <a:lnSpc>
                          <a:spcPct val="115000"/>
                        </a:lnSpc>
                        <a:spcAft>
                          <a:spcPts val="1000"/>
                        </a:spcAft>
                      </a:pPr>
                      <a:r>
                        <a:rPr lang="ru-RU" sz="1600" dirty="0" err="1">
                          <a:latin typeface="Times New Roman"/>
                          <a:ea typeface="Times New Roman"/>
                          <a:cs typeface="Times New Roman"/>
                        </a:rPr>
                        <a:t>Жангир</a:t>
                      </a:r>
                      <a:r>
                        <a:rPr lang="ru-RU" sz="1600" dirty="0">
                          <a:latin typeface="Times New Roman"/>
                          <a:ea typeface="Times New Roman"/>
                          <a:cs typeface="Times New Roman"/>
                        </a:rPr>
                        <a:t> хан и Казанский университет</a:t>
                      </a:r>
                      <a:endParaRPr lang="ru-RU" sz="2800" dirty="0">
                        <a:latin typeface="Calibri"/>
                        <a:ea typeface="Times New Roman"/>
                        <a:cs typeface="Times New Roman"/>
                      </a:endParaRPr>
                    </a:p>
                  </a:txBody>
                  <a:tcPr marL="68580" marR="68580" marT="0" marB="0"/>
                </a:tc>
              </a:tr>
              <a:tr h="376399">
                <a:tc>
                  <a:txBody>
                    <a:bodyPr/>
                    <a:lstStyle/>
                    <a:p>
                      <a:endParaRPr lang="ru-RU" dirty="0"/>
                    </a:p>
                  </a:txBody>
                  <a:tcPr/>
                </a:tc>
                <a:tc>
                  <a:txBody>
                    <a:bodyPr/>
                    <a:lstStyle/>
                    <a:p>
                      <a:endParaRPr lang="ru-RU"/>
                    </a:p>
                  </a:txBody>
                  <a:tcPr/>
                </a:tc>
                <a:tc>
                  <a:txBody>
                    <a:bodyPr/>
                    <a:lstStyle/>
                    <a:p>
                      <a:endParaRPr lang="ru-RU"/>
                    </a:p>
                  </a:txBody>
                  <a:tcPr/>
                </a:tc>
                <a:tc>
                  <a:txBody>
                    <a:bodyPr/>
                    <a:lstStyle/>
                    <a:p>
                      <a:endParaRPr lang="ru-RU"/>
                    </a:p>
                  </a:txBody>
                  <a:tcPr/>
                </a:tc>
              </a:tr>
              <a:tr h="376399">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r>
              <a:tr h="376399">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r>
              <a:tr h="376399">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r>
              <a:tr h="376399">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
        <p:nvSpPr>
          <p:cNvPr id="7" name="Заголовок 2"/>
          <p:cNvSpPr txBox="1">
            <a:spLocks/>
          </p:cNvSpPr>
          <p:nvPr/>
        </p:nvSpPr>
        <p:spPr>
          <a:xfrm>
            <a:off x="1000100" y="3500438"/>
            <a:ext cx="3143272" cy="1428736"/>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1800" b="0" i="0" u="none" strike="noStrike" kern="1200" cap="none" spc="0" normalizeH="0" baseline="0" noProof="0" smtClean="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Задание 2: </a:t>
            </a:r>
            <a:br>
              <a:rPr kumimoji="0" lang="ru-RU" sz="1800" b="0" i="0" u="none" strike="noStrike" kern="1200" cap="none" spc="0" normalizeH="0" baseline="0" noProof="0" smtClean="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br>
            <a:r>
              <a:rPr kumimoji="0" lang="ru-RU" sz="1800" b="0" i="0" u="none" strike="noStrike" kern="1200" cap="none" spc="0" normalizeH="0" baseline="0" noProof="0" smtClean="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Составить синквейн : </a:t>
            </a:r>
            <a:br>
              <a:rPr kumimoji="0" lang="ru-RU" sz="1800" b="0" i="0" u="none" strike="noStrike" kern="1200" cap="none" spc="0" normalizeH="0" baseline="0" noProof="0" smtClean="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br>
            <a:r>
              <a:rPr kumimoji="0" lang="ru-RU" sz="1800" b="0" i="0" u="none" strike="noStrike" kern="1200" cap="none" spc="0" normalizeH="0" baseline="0" noProof="0" smtClean="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rPr>
              <a:t>«Жангир хан»</a:t>
            </a:r>
            <a:endParaRPr kumimoji="0" lang="ru-RU" sz="1800" b="0"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Tahoma" pitchFamily="34" charset="0"/>
              <a:ea typeface="+mj-ea"/>
              <a:cs typeface="Tahoma" pitchFamily="34" charset="0"/>
            </a:endParaRPr>
          </a:p>
        </p:txBody>
      </p:sp>
      <p:pic>
        <p:nvPicPr>
          <p:cNvPr id="8" name="Picture 2" descr="https://ds03.infourok.ru/uploads/ex/0060/0005096f-86701689/img8.jpg"/>
          <p:cNvPicPr>
            <a:picLocks noChangeAspect="1" noChangeArrowheads="1"/>
          </p:cNvPicPr>
          <p:nvPr/>
        </p:nvPicPr>
        <p:blipFill>
          <a:blip r:embed="rId2"/>
          <a:srcRect/>
          <a:stretch>
            <a:fillRect/>
          </a:stretch>
        </p:blipFill>
        <p:spPr bwMode="auto">
          <a:xfrm>
            <a:off x="4643438" y="3357562"/>
            <a:ext cx="4143404" cy="3107554"/>
          </a:xfrm>
          <a:prstGeom prst="rect">
            <a:avLst/>
          </a:prstGeom>
          <a:noFill/>
        </p:spPr>
      </p:pic>
    </p:spTree>
    <p:extLst>
      <p:ext uri="{BB962C8B-B14F-4D97-AF65-F5344CB8AC3E}">
        <p14:creationId xmlns="" xmlns:p14="http://schemas.microsoft.com/office/powerpoint/2010/main" val="1301124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115</TotalTime>
  <Words>407</Words>
  <Application>Microsoft Office PowerPoint</Application>
  <PresentationFormat>Экран (4:3)</PresentationFormat>
  <Paragraphs>34</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Солнцестояние</vt:lpstr>
      <vt:lpstr>История Казахстана 8 класс  4 четверть</vt:lpstr>
      <vt:lpstr>Как вы думаете кому посвящён этот памятник, установленный в городе Уральске? </vt:lpstr>
      <vt:lpstr>Жангир хан: биография первого казахского хана-просветителя Будущий правитель родился в начале XIX века в семье султана Букея.   После поражения на выборах хана Младшего жуза его отец с позволения царя Павла I перешел на правый берег Урала с 5-ю тысячами семей подвластных ему казахов. Там было основано новое государственное образование — Букеевская орда.  С юных лет Жангир постигал грамоту и готовился унаследовать престол. Базовые знания получил от муллы в домашней школе. После этого по настоянию отца он отправился в Астрахань, где жил у друга семьи — губернатора Андреевского.  Там он обучался административному управлению, основам политики и принципам хозяйственной деятельности на государственном уровне. Сегодня его бы назвали вундеркиндом, ведь за сравнительно короткий срок Жангир овладел несколькими языками:русским;арабским;персидским.  </vt:lpstr>
      <vt:lpstr>Также, согласно записям современников, он бегло говорил на немецком языке. Жангир рано понял, какие преимущества дает образование.  Когда Букеевское ханство представляло собой голую землю, где даже ставка хана не была построена, он высказывался о необходимости строительства школ по всей территории государства.   Жангир хан — великий реформатор  В управлении ханством Жангир применял российскую административную модель, которую он усвоил во время учебы. На первых этапах он стремился к усилению и централизации власти, но не для того, чтобы набивать карманы, а с целью реализовать различные реформы.    После посещения Казанского университета Жангир хан утвердился в намерении внедрить институт образования в своем государстве.    </vt:lpstr>
      <vt:lpstr>    Он долго обдумывал механизмы реализации этой идеи, ведь на тот момент для многих казахов даже письмо было фантастикой, не говоря о математике, химии и других точных науках. Причем это касалось как знати, так и простого люда.   Первым шагом стала агитация. Хан созывал собрания на своей ставке и призывал знать отдавать детей учиться. Сначала они восприняли эту идею холодно, но, когда Жангир отправил двоих сыновей и дочь в Казань, подобная практика стала нормой.   Чтобы дать детям начальную подготовку перед поступлением в специализированные учебные заведения, хан за собственные деньги построил высшую школу.   Иногда он сам проводил уроки и всегда лично принимал выпускные экзамены. На то время это была единственная школа на территории всего Казахстана. Следовательно, Жангир стал не только первым учителем, но и первым просветителем в истории Великой Степи.   Расходы на содержание учебного заведения хан покрывал из личных доходов вплоть до своей кончины.   </vt:lpstr>
      <vt:lpstr>  За двадцать два года у власти Жангиру удалось поднять уровень Букеевского ханства на новую ступень. Как только среди начальников стали появляться грамотные люди, хан начал внедрять новую систему управления государством.  Он разделил ханство на двенадцать областей, которыми управляли бии. Жангир хан вернул институт тарханов, совет ханских представителей, усовершенствовал систему сбора податей. После этого хан отдал приказ руководителям административных единиц собирать деньги на строительство мечетей, при которых были небольшие школы-мактабы.   Это привело к постепенному росту начального образования населения. Жангир уделял внимание сбору и сохранению историко-культурных памятников казахского народа. Он основал несколько музеев, посвященных истории и быту древних казахов. Кроме того, хан открыл «Оружейную комнату» с коллекцией оружия, которое принадлежало предкам Жангира, а также в ней хранилось большое количество исторической документации. </vt:lpstr>
      <vt:lpstr>Благодаря Жангиру казахский народ получил толчок к всеобщей грамотности. Возможно, если бы не тяга хана к науке и просветительству, мы бы никогда не узнали таких великих людей, как Абай Кунанбаев, Шокан Уалиханов и Ибрай Алтынсарин.  За заслуги перед казахским народом в 1963 году его именем был назван Западно-Казахстанский аграрно-технический университет. И это несмотря на советскую пропаганду, которая описывала Жангира как кровожадного феодала, преследовавшего исключительно меркантильные цели.  Достижениям хана Жангира можно только позавидовать. Находясь в статусе вассала Российской империи, он не только сохранил независимость во внутренней политике, но и использовал любые возможности улучшить жизнь народа. Реформы, внедренные на землях Букеевского ханства, оказали серьезное влияние на развитие других регионов Казахстана. Раз так, значит труды Жангира были не напрасны.  Слава великому просветителю! </vt:lpstr>
      <vt:lpstr>Вопросы для закрепления:  Почему Жангир хана можно назвать великим реформатором?   В чем заключалось особенность эпохи Жангир хана?    </vt:lpstr>
      <vt:lpstr>1 задание: Заполнить таблицу  </vt:lpstr>
      <vt:lpstr>Слайд 10</vt:lpstr>
      <vt:lpstr>Учебник  « История Казахстана» для 8 класса  Параграфы: 45-46 (стр.166-171)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История Казахстана 8 класс  4 четверть</dc:title>
  <dc:creator>Мария</dc:creator>
  <cp:lastModifiedBy>Женя</cp:lastModifiedBy>
  <cp:revision>23</cp:revision>
  <dcterms:created xsi:type="dcterms:W3CDTF">2020-03-31T09:08:28Z</dcterms:created>
  <dcterms:modified xsi:type="dcterms:W3CDTF">2020-03-31T18:02:54Z</dcterms:modified>
</cp:coreProperties>
</file>