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6" r:id="rId5"/>
    <p:sldId id="267" r:id="rId6"/>
    <p:sldId id="268" r:id="rId7"/>
    <p:sldId id="269" r:id="rId8"/>
    <p:sldId id="271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93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93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87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97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72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61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81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96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31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67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3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P6cvRUn_I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8_jhwgqT2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iki/%D0%9A%D0%B0%D1%80%D0%B0%D0%B3%D0%B0%D0%BD%D0%B4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N2bdGJK1yo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872208"/>
          </a:xfrm>
        </p:spPr>
        <p:txBody>
          <a:bodyPr>
            <a:noAutofit/>
          </a:bodyPr>
          <a:lstStyle/>
          <a:p>
            <a:pPr algn="l" eaLnBrk="0" hangingPunct="0"/>
            <a:r>
              <a:rPr lang="ru-RU" sz="2000" b="1" dirty="0" smtClean="0"/>
              <a:t>История Казахстана, 9 </a:t>
            </a:r>
            <a:r>
              <a:rPr lang="ru-RU" sz="2000" b="1" dirty="0" smtClean="0"/>
              <a:t>класс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Раздел</a:t>
            </a:r>
            <a:r>
              <a:rPr lang="ru-RU" sz="2000" b="1" dirty="0" smtClean="0"/>
              <a:t>: </a:t>
            </a:r>
            <a:r>
              <a:rPr lang="ru-RU" sz="2000" dirty="0" smtClean="0"/>
              <a:t>Казахстан в годы перестройки (1985-1991 гг.)</a:t>
            </a:r>
            <a:br>
              <a:rPr lang="ru-RU" sz="2000" dirty="0" smtClean="0"/>
            </a:br>
            <a:r>
              <a:rPr lang="ru-RU" sz="2000" b="1" dirty="0" smtClean="0"/>
              <a:t>Тема урока: </a:t>
            </a:r>
            <a:r>
              <a:rPr lang="kk-KZ" sz="2000" b="1" i="1" u="sng" dirty="0" smtClean="0"/>
              <a:t>Декабрьские события  1986 года в </a:t>
            </a:r>
            <a:r>
              <a:rPr lang="kk-KZ" sz="2000" b="1" i="1" u="sng" dirty="0" smtClean="0"/>
              <a:t>Казахстане</a:t>
            </a:r>
            <a:r>
              <a:rPr lang="kk-KZ" sz="2000" b="1" dirty="0" smtClean="0"/>
              <a:t/>
            </a:r>
            <a:br>
              <a:rPr lang="kk-KZ" sz="2000" b="1" dirty="0" smtClean="0"/>
            </a:br>
            <a:r>
              <a:rPr lang="kk-KZ" sz="2000" b="1" dirty="0" smtClean="0"/>
              <a:t>Цели обучения:</a:t>
            </a:r>
            <a:br>
              <a:rPr lang="kk-KZ" sz="2000" b="1" dirty="0" smtClean="0"/>
            </a:br>
            <a:r>
              <a:rPr lang="ru-RU" sz="2000" dirty="0" smtClean="0"/>
              <a:t>9.3.1.5 оценивать </a:t>
            </a:r>
            <a:r>
              <a:rPr lang="ru-RU" sz="2000" dirty="0"/>
              <a:t>историческое значение декабрьских событий 1986 года;</a:t>
            </a:r>
            <a:br>
              <a:rPr lang="ru-RU" sz="2000" dirty="0"/>
            </a:br>
            <a:r>
              <a:rPr lang="ru-RU" sz="2000" dirty="0" smtClean="0"/>
              <a:t>9.3.1.4 сравнивать </a:t>
            </a:r>
            <a:r>
              <a:rPr lang="ru-RU" sz="2000" dirty="0"/>
              <a:t>и анализировать проявления народного недовольства против командно-административной  политики</a:t>
            </a:r>
            <a:r>
              <a:rPr lang="kk-KZ" sz="2000" b="1" dirty="0" smtClean="0"/>
              <a:t/>
            </a:r>
            <a:br>
              <a:rPr lang="kk-KZ" sz="2000" b="1" dirty="0" smtClean="0"/>
            </a:br>
            <a:r>
              <a:rPr lang="kk-KZ" sz="2000" dirty="0" smtClean="0"/>
              <a:t>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445224"/>
            <a:ext cx="5752728" cy="960512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 descr="ÐÐ°ÑÑÐ¸Ð½ÐºÐ¸ Ð¿Ð¾ Ð·Ð°Ð¿ÑÐ¾ÑÑ Ð´ÐµÐºÐ°Ð±ÑÑÑÐºÐ¸Ðµ ÑÐ¾Ð±ÑÑÐ¸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739" y="2954284"/>
            <a:ext cx="3464669" cy="214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\Desktop\дек событ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92" y="2817833"/>
            <a:ext cx="3591328" cy="235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Home\Desktop\e0c1decde2dfca8f89f80ec0a4bdaed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1"/>
          <a:stretch/>
        </p:blipFill>
        <p:spPr bwMode="auto">
          <a:xfrm>
            <a:off x="3419871" y="3933056"/>
            <a:ext cx="2020667" cy="251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1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426170"/>
          </a:xfrm>
        </p:spPr>
        <p:txBody>
          <a:bodyPr>
            <a:normAutofit/>
          </a:bodyPr>
          <a:lstStyle/>
          <a:p>
            <a:r>
              <a:rPr lang="ru-RU" b="1" dirty="0" smtClean="0"/>
              <a:t>Домашнее задание</a:t>
            </a:r>
            <a:endParaRPr lang="ru-RU" dirty="0"/>
          </a:p>
        </p:txBody>
      </p:sp>
      <p:pic>
        <p:nvPicPr>
          <p:cNvPr id="3074" name="Picture 2" descr="ÐÐ°ÑÑÐ¸Ð½ÐºÐ¸ Ð¿Ð¾ Ð·Ð°Ð¿ÑÐ¾ÑÑ Ð¶ÐµÐ»ÑÐ¾ÐºÑÐ°Ð½ ÐºÑÑÐ±Ð°Ð½Ð´Ð°Ñ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816" y="3861048"/>
            <a:ext cx="4515540" cy="252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7626" y="1628800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Учебник «История Казахстана», 9 класс, Аяган Б.Г., 2019 г., с.79, з.3 или 5 на выбор 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52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Определение темы и целей урока: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u="sng" dirty="0" smtClean="0">
              <a:hlinkClick r:id="rId2"/>
            </a:endParaRPr>
          </a:p>
          <a:p>
            <a:pPr marL="0" indent="0">
              <a:buNone/>
            </a:pPr>
            <a:r>
              <a:rPr lang="es-CR" u="sng" dirty="0" smtClean="0">
                <a:hlinkClick r:id="rId2"/>
              </a:rPr>
              <a:t>https://www.youtube.com/watch?v=8P6cvRUn_II</a:t>
            </a:r>
            <a:endParaRPr lang="ru-RU" u="sng" dirty="0" smtClean="0"/>
          </a:p>
          <a:p>
            <a:pPr marL="0" indent="0">
              <a:buNone/>
            </a:pPr>
            <a:endParaRPr lang="ru-RU" u="sng" dirty="0" smtClean="0"/>
          </a:p>
          <a:p>
            <a:pPr marL="0" indent="0">
              <a:buNone/>
            </a:pPr>
            <a:r>
              <a:rPr lang="kk-KZ" dirty="0" smtClean="0"/>
              <a:t>Для определения темы и целей урока </a:t>
            </a:r>
            <a:r>
              <a:rPr lang="kk-KZ" dirty="0"/>
              <a:t>ученикам будет </a:t>
            </a:r>
            <a:r>
              <a:rPr lang="kk-KZ" dirty="0" smtClean="0"/>
              <a:t>показан видеоролик о </a:t>
            </a:r>
            <a:r>
              <a:rPr lang="kk-KZ" dirty="0"/>
              <a:t>декабрьских </a:t>
            </a:r>
            <a:r>
              <a:rPr lang="kk-KZ" dirty="0" smtClean="0"/>
              <a:t>событиях (1-2 минуты), </a:t>
            </a:r>
            <a:r>
              <a:rPr lang="kk-KZ" dirty="0"/>
              <a:t>в процессе просмотра ученики </a:t>
            </a:r>
            <a:r>
              <a:rPr lang="kk-KZ" dirty="0" smtClean="0"/>
              <a:t>определяют тему и записывают цели, которые они ставят на этот урок. </a:t>
            </a:r>
          </a:p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r>
              <a:rPr lang="ru-RU" u="sng" dirty="0" smtClean="0"/>
              <a:t>Цели урока: </a:t>
            </a:r>
          </a:p>
          <a:p>
            <a:r>
              <a:rPr lang="ru-RU" i="1" dirty="0" smtClean="0"/>
              <a:t>Определить  причины и последствия декабрьских событий 1986 года</a:t>
            </a:r>
          </a:p>
          <a:p>
            <a:r>
              <a:rPr lang="ru-RU" i="1" dirty="0" smtClean="0"/>
              <a:t>Дать оценку значимости Декабрьских событий.</a:t>
            </a:r>
          </a:p>
          <a:p>
            <a:pPr marL="0" indent="0">
              <a:buNone/>
            </a:pPr>
            <a:r>
              <a:rPr lang="ru-RU" u="sng" dirty="0" smtClean="0"/>
              <a:t>Критерии оценивания: </a:t>
            </a:r>
          </a:p>
          <a:p>
            <a:r>
              <a:rPr lang="ru-RU" i="1" dirty="0" smtClean="0"/>
              <a:t>Определяет причины и последствия Декабрьских </a:t>
            </a:r>
            <a:r>
              <a:rPr lang="ru-RU" i="1" dirty="0" err="1" smtClean="0"/>
              <a:t>событияй</a:t>
            </a:r>
            <a:r>
              <a:rPr lang="ru-RU" i="1" dirty="0" smtClean="0"/>
              <a:t> 1986 года и делает выводы.</a:t>
            </a:r>
          </a:p>
          <a:p>
            <a:r>
              <a:rPr lang="ru-RU" i="1" dirty="0" smtClean="0"/>
              <a:t>Опираясь на выступление  </a:t>
            </a:r>
            <a:r>
              <a:rPr lang="kk-KZ" i="1" dirty="0" smtClean="0"/>
              <a:t>М.Шаханова на Съезде Народных депутатов (1989 г.) приводит  2 аргумента и доказывает, что это было началом пути к обретению Независимости.</a:t>
            </a:r>
            <a:endParaRPr lang="ru-RU" i="1" dirty="0" smtClean="0"/>
          </a:p>
          <a:p>
            <a:pPr marL="0" indent="0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5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kk-KZ" b="1" dirty="0" smtClean="0"/>
              <a:t>Задания: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k-KZ" sz="2200" b="1" dirty="0" smtClean="0"/>
              <a:t>1 задание</a:t>
            </a:r>
          </a:p>
          <a:p>
            <a:pPr marL="0" indent="0">
              <a:buNone/>
            </a:pPr>
            <a:r>
              <a:rPr lang="kk-KZ" sz="2200" dirty="0" smtClean="0"/>
              <a:t>Проанализировать  </a:t>
            </a:r>
            <a:r>
              <a:rPr lang="kk-KZ" sz="2200" dirty="0"/>
              <a:t>видеофильм о Декабрьских </a:t>
            </a:r>
            <a:r>
              <a:rPr lang="kk-KZ" sz="2200" dirty="0" smtClean="0"/>
              <a:t>событиях (4 мин):</a:t>
            </a:r>
            <a:endParaRPr lang="ru-RU" sz="2200" dirty="0"/>
          </a:p>
          <a:p>
            <a:r>
              <a:rPr lang="kk-KZ" sz="2200" i="1" dirty="0"/>
              <a:t>Какова ценность данной информация ?</a:t>
            </a:r>
            <a:endParaRPr lang="ru-RU" sz="2200" dirty="0"/>
          </a:p>
          <a:p>
            <a:r>
              <a:rPr lang="kk-KZ" sz="2200" i="1" dirty="0" smtClean="0"/>
              <a:t>Выделите важные </a:t>
            </a:r>
            <a:r>
              <a:rPr lang="kk-KZ" sz="2200" i="1" dirty="0"/>
              <a:t>факты </a:t>
            </a:r>
            <a:endParaRPr lang="ru-RU" sz="2200" dirty="0"/>
          </a:p>
          <a:p>
            <a:r>
              <a:rPr lang="kk-KZ" sz="2200" i="1" dirty="0"/>
              <a:t>К какому мнению вы пришли ?</a:t>
            </a:r>
            <a:endParaRPr lang="ru-RU" sz="2200" dirty="0"/>
          </a:p>
          <a:p>
            <a:pPr marL="0" indent="0">
              <a:buNone/>
            </a:pPr>
            <a:r>
              <a:rPr lang="kk-KZ" sz="2200" u="sng" dirty="0">
                <a:hlinkClick r:id="rId2"/>
              </a:rPr>
              <a:t>https://www.youtube.com/watch?v=L8_jhwgqT2w</a:t>
            </a:r>
            <a:endParaRPr lang="ru-RU" sz="2200" dirty="0"/>
          </a:p>
          <a:p>
            <a:pPr marL="0" indent="0">
              <a:buNone/>
            </a:pPr>
            <a:r>
              <a:rPr lang="kk-KZ" sz="2200" b="1" dirty="0" smtClean="0"/>
              <a:t>2 задание: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kk-KZ" sz="2200" dirty="0" smtClean="0"/>
              <a:t>Работа с текстом </a:t>
            </a:r>
            <a:endParaRPr lang="ru-RU" sz="2200" dirty="0" smtClean="0"/>
          </a:p>
          <a:p>
            <a:pPr marL="0" indent="0">
              <a:buNone/>
            </a:pPr>
            <a:r>
              <a:rPr lang="kk-KZ" sz="2200" dirty="0" smtClean="0"/>
              <a:t>Ознакомившись с информацией, проанализировать событие по алгоритму:</a:t>
            </a:r>
            <a:endParaRPr lang="ru-RU" sz="2200" dirty="0" smtClean="0"/>
          </a:p>
          <a:p>
            <a:r>
              <a:rPr lang="kk-KZ" sz="2200" i="1" dirty="0" smtClean="0"/>
              <a:t>Время </a:t>
            </a:r>
            <a:endParaRPr lang="ru-RU" sz="2200" dirty="0" smtClean="0"/>
          </a:p>
          <a:p>
            <a:r>
              <a:rPr lang="kk-KZ" sz="2200" i="1" dirty="0" smtClean="0"/>
              <a:t>Причины (3 самые основные на ваш взгляд)</a:t>
            </a:r>
            <a:endParaRPr lang="ru-RU" sz="2200" dirty="0" smtClean="0"/>
          </a:p>
          <a:p>
            <a:r>
              <a:rPr lang="kk-KZ" sz="2200" i="1" dirty="0" smtClean="0"/>
              <a:t>Движущие силы</a:t>
            </a:r>
            <a:endParaRPr lang="ru-RU" sz="2200" dirty="0" smtClean="0"/>
          </a:p>
          <a:p>
            <a:r>
              <a:rPr lang="kk-KZ" sz="2200" i="1" dirty="0" smtClean="0"/>
              <a:t>Активные участники-герои</a:t>
            </a:r>
            <a:endParaRPr lang="ru-RU" sz="2200" dirty="0" smtClean="0"/>
          </a:p>
          <a:p>
            <a:r>
              <a:rPr lang="kk-KZ" sz="2200" i="1" dirty="0" smtClean="0"/>
              <a:t>Последствия</a:t>
            </a:r>
            <a:endParaRPr lang="ru-RU" sz="2200" dirty="0" smtClean="0"/>
          </a:p>
          <a:p>
            <a:r>
              <a:rPr lang="kk-KZ" sz="2200" i="1" dirty="0" smtClean="0"/>
              <a:t>Историческое значение</a:t>
            </a:r>
            <a:endParaRPr lang="ru-RU" sz="2200" dirty="0" smtClean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2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Причины декабрьских событий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507288" cy="5688632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Застойные явления в народном хозяйстве;</a:t>
            </a:r>
          </a:p>
          <a:p>
            <a:r>
              <a:rPr lang="ru-RU" sz="8000" dirty="0" smtClean="0"/>
              <a:t>При составлении различных планов, разработке новых месторождений интересы республики в расчет практически не брались;</a:t>
            </a:r>
          </a:p>
          <a:p>
            <a:r>
              <a:rPr lang="ru-RU" sz="8000" dirty="0" smtClean="0"/>
              <a:t>Более тысячи всех ассигнований направлялись в добывающие отрасли, до 60% товаров, необходимых народу, завозилось из-за пределов республики. Редко какая страна в мире имела столь </a:t>
            </a:r>
            <a:r>
              <a:rPr lang="ru-RU" sz="8000" i="1" dirty="0" smtClean="0"/>
              <a:t> </a:t>
            </a:r>
            <a:r>
              <a:rPr lang="ru-RU" sz="8000" dirty="0" smtClean="0"/>
              <a:t>«искривленную, колониальную структуру экономики»;</a:t>
            </a:r>
          </a:p>
          <a:p>
            <a:r>
              <a:rPr lang="ru-RU" sz="8000" dirty="0" smtClean="0"/>
              <a:t>Идеологический тоталитаризм и «остаточный» принцип финансирования науки и образования пагубно отразились на развитии духовного мира человека;</a:t>
            </a:r>
          </a:p>
          <a:p>
            <a:r>
              <a:rPr lang="ru-RU" sz="8000" dirty="0" smtClean="0"/>
              <a:t>Науки превратились в покорных «служанок» официальной политики, а культура теряла связь с национальными корнями, становилась серой и безликой;</a:t>
            </a:r>
          </a:p>
          <a:p>
            <a:r>
              <a:rPr lang="ru-RU" sz="8000" dirty="0" smtClean="0"/>
              <a:t>С 1954 по 1986 гг. в республике было закрыто более 600 школ с казахским языком обучения;</a:t>
            </a:r>
          </a:p>
          <a:p>
            <a:r>
              <a:rPr lang="ru-RU" sz="8000" dirty="0" smtClean="0"/>
              <a:t>В особо сложном положении оказался казахский язык. Он перестал функционировать во многих общественных местах и превращался в сугубо бытовой;</a:t>
            </a:r>
          </a:p>
          <a:p>
            <a:r>
              <a:rPr lang="ru-RU" sz="8000" dirty="0" smtClean="0"/>
              <a:t>  Явное противоречие между традиционно командными действиями Центра и провозглашенными демократическими принципами перестройки.</a:t>
            </a:r>
          </a:p>
          <a:p>
            <a:endParaRPr lang="ru-RU" sz="49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4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Повод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ru-RU" sz="1800" dirty="0"/>
              <a:t>Поводом послужила смена высшего руководства Казахстана.</a:t>
            </a:r>
          </a:p>
          <a:p>
            <a:r>
              <a:rPr lang="ru-RU" sz="1800" dirty="0"/>
              <a:t>16 декабря 1986 г. в Алма-Ате состоялся V Пленум ЦК Компартии Казахстана.</a:t>
            </a:r>
          </a:p>
          <a:p>
            <a:r>
              <a:rPr lang="ru-RU" sz="1800" dirty="0"/>
              <a:t>На повестке дня стоял один вопрос — организационный.</a:t>
            </a:r>
          </a:p>
          <a:p>
            <a:r>
              <a:rPr lang="ru-RU" sz="1800" dirty="0"/>
              <a:t>Пленум длился всего 18 минут.</a:t>
            </a:r>
          </a:p>
          <a:p>
            <a:r>
              <a:rPr lang="ru-RU" sz="1800" dirty="0"/>
              <a:t>Был снят с должности Первый секретарь ЦК КПК Д. А. </a:t>
            </a:r>
            <a:r>
              <a:rPr lang="ru-RU" sz="1800" dirty="0" err="1" smtClean="0"/>
              <a:t>Кунаев</a:t>
            </a:r>
            <a:r>
              <a:rPr lang="ru-RU" sz="1800" dirty="0" smtClean="0"/>
              <a:t>, занимавший этот пост с 1964 года. На </a:t>
            </a:r>
            <a:r>
              <a:rPr lang="ru-RU" sz="1800" dirty="0"/>
              <a:t>его место поставлен Г. В. </a:t>
            </a:r>
            <a:r>
              <a:rPr lang="ru-RU" sz="1800" dirty="0" err="1" smtClean="0"/>
              <a:t>Колбин</a:t>
            </a:r>
            <a:r>
              <a:rPr lang="ru-RU" sz="1800" dirty="0" smtClean="0"/>
              <a:t>, работавший до этого первым секретарем Ульяновского обкома КПСС, до избрания в республике не работавший и абсолютному большинству неизвестный.</a:t>
            </a:r>
            <a:endParaRPr lang="ru-RU" sz="1800" dirty="0"/>
          </a:p>
          <a:p>
            <a:endParaRPr lang="ru-RU" dirty="0"/>
          </a:p>
        </p:txBody>
      </p:sp>
      <p:pic>
        <p:nvPicPr>
          <p:cNvPr id="4" name="Picture 8" descr="Файл:Kuna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76674"/>
            <a:ext cx="1944216" cy="249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Файл:Kolbin, Gennady Vasilyevi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21367"/>
            <a:ext cx="1872208" cy="245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6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/>
              <a:t>Выступления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cs typeface="Times New Roman" pitchFamily="18" charset="0"/>
              </a:rPr>
              <a:t>Утром 17 декабря 1986 года в Алма-Ате начались массовые волнения, которые перекинулись и в другие города республики. Демонстрации были мирными, однако их подавили силой. </a:t>
            </a:r>
          </a:p>
          <a:p>
            <a:pPr marL="0" indent="0">
              <a:buNone/>
            </a:pPr>
            <a:r>
              <a:rPr lang="ru-RU" sz="1600" dirty="0" smtClean="0">
                <a:cs typeface="Times New Roman" pitchFamily="18" charset="0"/>
              </a:rPr>
              <a:t>Для примера, выступления в Караганде: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smtClean="0">
                <a:cs typeface="Times New Roman" pitchFamily="18" charset="0"/>
              </a:rPr>
              <a:t>Выступление студенческой молодёжи в </a:t>
            </a:r>
            <a:r>
              <a:rPr lang="ru-RU" sz="1600" dirty="0" smtClean="0">
                <a:cs typeface="Times New Roman" pitchFamily="18" charset="0"/>
                <a:hlinkClick r:id="rId2" tooltip="Караганда"/>
              </a:rPr>
              <a:t>Караганде</a:t>
            </a:r>
            <a:r>
              <a:rPr lang="ru-RU" sz="1600" dirty="0" smtClean="0">
                <a:cs typeface="Times New Roman" pitchFamily="18" charset="0"/>
              </a:rPr>
              <a:t> произошло 19-20 декабря 1986 года.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smtClean="0">
                <a:cs typeface="Times New Roman" pitchFamily="18" charset="0"/>
              </a:rPr>
              <a:t>Около восьми вечера 19 декабря студенты нескольких вузов — примерно 80-120 человек — собрались на площади имени Гагарина. 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smtClean="0">
                <a:cs typeface="Times New Roman" pitchFamily="18" charset="0"/>
              </a:rPr>
              <a:t> Затем двинулись к Советскому проспекту, где были разогнаны милицией.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smtClean="0">
                <a:cs typeface="Times New Roman" pitchFamily="18" charset="0"/>
              </a:rPr>
              <a:t>83 человека были задержаны. 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smtClean="0">
                <a:cs typeface="Times New Roman" pitchFamily="18" charset="0"/>
              </a:rPr>
              <a:t> 20 декабря студенты стали собираться на площади возле обкома (около 300 человек).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smtClean="0">
                <a:cs typeface="Times New Roman" pitchFamily="18" charset="0"/>
              </a:rPr>
              <a:t>Против студентов были направлены курсанты школы МВД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smtClean="0">
                <a:cs typeface="Times New Roman" pitchFamily="18" charset="0"/>
              </a:rPr>
              <a:t>Произведены массовые аресты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smtClean="0">
                <a:cs typeface="Times New Roman" pitchFamily="18" charset="0"/>
              </a:rPr>
              <a:t> Из вузов </a:t>
            </a:r>
            <a:r>
              <a:rPr lang="ru-RU" sz="1600" dirty="0" smtClean="0">
                <a:cs typeface="Times New Roman" pitchFamily="18" charset="0"/>
                <a:hlinkClick r:id="rId2" tooltip="Караганда"/>
              </a:rPr>
              <a:t>Караганды</a:t>
            </a:r>
            <a:r>
              <a:rPr lang="ru-RU" sz="1600" dirty="0" smtClean="0">
                <a:cs typeface="Times New Roman" pitchFamily="18" charset="0"/>
              </a:rPr>
              <a:t> были исключены 54 студента, пять студентов привлечены к уголовной ответственности</a:t>
            </a:r>
            <a:endParaRPr lang="ru-RU" sz="1600" dirty="0">
              <a:cs typeface="Times New Roman" pitchFamily="18" charset="0"/>
            </a:endParaRPr>
          </a:p>
        </p:txBody>
      </p:sp>
      <p:pic>
        <p:nvPicPr>
          <p:cNvPr id="4" name="Picture 6" descr="jeltoksan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53136"/>
            <a:ext cx="2394992" cy="162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%D0%B6%D0%B5%D0%BB%D1%82%D0%BE%D0%BA%D1%81%D0%B0%D0%B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53136"/>
            <a:ext cx="2187352" cy="162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5a8ebb62c397654a0deb50f5568c4f21_b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53136"/>
            <a:ext cx="2112045" cy="162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0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Число задержанных составляло около 8,5 тыс. человек. 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99 человек было осуждено, из них 2 — к высшей мере наказания 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83 человека — к лишению свободы от 1,5 до 15 лет. 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Из высших учебных заведений было исключено 264 студента 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12 ректоров  ВУЗов освобождены от занимаемой должности.  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Из рядов КПСС было исключено 52 человека, из членов ВЛКСМ — 787 человек.  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1200 человек были уволены из Министерства внутренних дел, 309 — из министерств здравоохранения и транспорта.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0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4" name="Picture 6" descr="Светлана Т 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25146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7" descr="Светлана 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3398838"/>
            <a:ext cx="2513012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6" name="Рисунок 1"/>
          <p:cNvPicPr>
            <a:picLocks noGrp="1" noChangeAspect="1" noChangeArrowheads="1"/>
          </p:cNvPicPr>
          <p:nvPr>
            <p:ph type="ctr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6629400" y="0"/>
            <a:ext cx="2514600" cy="33528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469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81000"/>
            <a:ext cx="3810000" cy="6096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Вы поклонитесь до земли,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За тех, кому ты должен быть обязан,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За день, что вырван кровью был в борьбе,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Чтобы сейчас ты независимость обрел!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И чувствовал себя всегда свободным!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000" dirty="0" err="1" smtClean="0">
                <a:solidFill>
                  <a:schemeClr val="tx1"/>
                </a:solidFill>
              </a:rPr>
              <a:t>Кайрат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Рыскулбеков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000" dirty="0" err="1" smtClean="0">
                <a:solidFill>
                  <a:schemeClr val="tx1"/>
                </a:solidFill>
              </a:rPr>
              <a:t>Ляззат</a:t>
            </a:r>
            <a:r>
              <a:rPr lang="ru-RU" sz="2000" dirty="0" smtClean="0">
                <a:solidFill>
                  <a:schemeClr val="tx1"/>
                </a:solidFill>
              </a:rPr>
              <a:t> Асанова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000" dirty="0" err="1" smtClean="0">
                <a:solidFill>
                  <a:schemeClr val="tx1"/>
                </a:solidFill>
              </a:rPr>
              <a:t>Сабира</a:t>
            </a:r>
            <a:r>
              <a:rPr lang="ru-RU" sz="2000" dirty="0" smtClean="0">
                <a:solidFill>
                  <a:schemeClr val="tx1"/>
                </a:solidFill>
              </a:rPr>
              <a:t> Мухамеджанова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000" dirty="0" err="1" smtClean="0">
                <a:solidFill>
                  <a:schemeClr val="tx1"/>
                </a:solidFill>
              </a:rPr>
              <a:t>Ербол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Сыпатаев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000" dirty="0" err="1" smtClean="0">
                <a:solidFill>
                  <a:schemeClr val="tx1"/>
                </a:solidFill>
              </a:rPr>
              <a:t>Кайыргельды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Кузембаев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000" dirty="0" err="1" smtClean="0">
                <a:solidFill>
                  <a:schemeClr val="tx1"/>
                </a:solidFill>
              </a:rPr>
              <a:t>Шора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Карабаев</a:t>
            </a:r>
            <a:r>
              <a:rPr lang="ru-RU" sz="2000" dirty="0" smtClean="0">
                <a:solidFill>
                  <a:schemeClr val="tx1"/>
                </a:solidFill>
              </a:rPr>
              <a:t>….</a:t>
            </a:r>
          </a:p>
        </p:txBody>
      </p:sp>
      <p:pic>
        <p:nvPicPr>
          <p:cNvPr id="11469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5146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675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7" y="3789040"/>
            <a:ext cx="80534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/>
              <a:t>Ученики, прослушав </a:t>
            </a:r>
            <a:r>
              <a:rPr lang="kk-KZ" sz="2400" dirty="0"/>
              <a:t>слова М. Шаханова на съезде Советов Народных депутатов  (1989 г</a:t>
            </a:r>
            <a:r>
              <a:rPr lang="kk-KZ" sz="2400" dirty="0" smtClean="0"/>
              <a:t>.), </a:t>
            </a:r>
            <a:r>
              <a:rPr lang="kk-KZ" sz="2400" dirty="0"/>
              <a:t>закрепляют </a:t>
            </a:r>
            <a:r>
              <a:rPr lang="kk-KZ" sz="2400" dirty="0" smtClean="0"/>
              <a:t>изученное, </a:t>
            </a:r>
            <a:r>
              <a:rPr lang="kk-KZ" sz="2400" dirty="0"/>
              <a:t>делают выводы. Отвечая на вопрос </a:t>
            </a:r>
            <a:r>
              <a:rPr lang="kk-KZ" sz="2400" u="sng" dirty="0"/>
              <a:t>«</a:t>
            </a:r>
            <a:r>
              <a:rPr lang="kk-KZ" sz="2400" u="sng" dirty="0" smtClean="0"/>
              <a:t>Насколько </a:t>
            </a:r>
            <a:r>
              <a:rPr lang="kk-KZ" sz="2400" u="sng" dirty="0"/>
              <a:t>повлияли Декабрьские события </a:t>
            </a:r>
            <a:r>
              <a:rPr lang="kk-KZ" sz="2400" u="sng" dirty="0" smtClean="0"/>
              <a:t>на провозглашение </a:t>
            </a:r>
            <a:r>
              <a:rPr lang="kk-KZ" sz="2400" u="sng" dirty="0"/>
              <a:t>Независимости Казахстана?» </a:t>
            </a:r>
            <a:r>
              <a:rPr lang="kk-KZ" sz="2400" dirty="0"/>
              <a:t>выражают свое собственное </a:t>
            </a:r>
            <a:r>
              <a:rPr lang="kk-KZ" sz="2400" dirty="0" smtClean="0"/>
              <a:t>мнение, приводя не менее 2 аргументов. </a:t>
            </a:r>
            <a:endParaRPr lang="ru-RU" sz="2400" dirty="0"/>
          </a:p>
        </p:txBody>
      </p:sp>
      <p:pic>
        <p:nvPicPr>
          <p:cNvPr id="2050" name="Picture 2" descr="ÐÐ°ÑÑÐ¸Ð½ÐºÐ¸ Ð¿Ð¾ Ð·Ð°Ð¿ÑÐ¾ÑÑ Ð¼ÑÑÑÐ°Ñ ÑÐ°ÑÐ°Ð½Ð¾Ð² Ð½Ð° ÑÑÐµÐ·Ð´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677" y="332656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6117" y="476672"/>
            <a:ext cx="49799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u="sng" dirty="0">
                <a:hlinkClick r:id="rId3"/>
              </a:rPr>
              <a:t>https://www.youtube.com/watch?v=wN2bdGJK1yo</a:t>
            </a:r>
            <a:r>
              <a:rPr lang="ru-RU" sz="2800" dirty="0"/>
              <a:t> </a:t>
            </a:r>
          </a:p>
          <a:p>
            <a:r>
              <a:rPr lang="ru-RU" sz="2800" i="1" dirty="0" err="1"/>
              <a:t>Мухтар</a:t>
            </a:r>
            <a:r>
              <a:rPr lang="ru-RU" sz="2800" i="1" dirty="0"/>
              <a:t> </a:t>
            </a:r>
            <a:r>
              <a:rPr lang="ru-RU" sz="2800" i="1" dirty="0" err="1"/>
              <a:t>Шаханов</a:t>
            </a:r>
            <a:r>
              <a:rPr lang="ru-RU" sz="2800" i="1" dirty="0"/>
              <a:t> «Вся правда о декабрьских событиях».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7304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379</Words>
  <Application>Microsoft Office PowerPoint</Application>
  <PresentationFormat>Экран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История Казахстана, 9 класс Раздел: Казахстан в годы перестройки (1985-1991 гг.) Тема урока: Декабрьские события  1986 года в Казахстане Цели обучения: 9.3.1.5 оценивать историческое значение декабрьских событий 1986 года; 9.3.1.4 сравнивать и анализировать проявления народного недовольства против командно-административной  политики  </vt:lpstr>
      <vt:lpstr>Определение темы и целей урока:</vt:lpstr>
      <vt:lpstr>Задания:</vt:lpstr>
      <vt:lpstr>Причины декабрьских событий </vt:lpstr>
      <vt:lpstr>Повод</vt:lpstr>
      <vt:lpstr>Выступления </vt:lpstr>
      <vt:lpstr>Результаты  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Декабрьские события  1986 года в Казахстане</dc:title>
  <dc:creator>Аяулы Машрапова</dc:creator>
  <cp:lastModifiedBy>Home</cp:lastModifiedBy>
  <cp:revision>24</cp:revision>
  <dcterms:created xsi:type="dcterms:W3CDTF">2019-05-06T08:36:12Z</dcterms:created>
  <dcterms:modified xsi:type="dcterms:W3CDTF">2020-04-01T03:25:40Z</dcterms:modified>
</cp:coreProperties>
</file>