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857" r:id="rId2"/>
    <p:sldMasterId id="2147483905" r:id="rId3"/>
  </p:sldMasterIdLst>
  <p:notesMasterIdLst>
    <p:notesMasterId r:id="rId11"/>
  </p:notesMasterIdLst>
  <p:sldIdLst>
    <p:sldId id="300" r:id="rId4"/>
    <p:sldId id="285" r:id="rId5"/>
    <p:sldId id="310" r:id="rId6"/>
    <p:sldId id="304" r:id="rId7"/>
    <p:sldId id="308" r:id="rId8"/>
    <p:sldId id="309" r:id="rId9"/>
    <p:sldId id="312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05B8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>
        <p:scale>
          <a:sx n="69" d="100"/>
          <a:sy n="69" d="100"/>
        </p:scale>
        <p:origin x="-738" y="-2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04B50E-0003-48FC-BA25-67103CEF5868}" type="datetimeFigureOut">
              <a:rPr lang="ru-RU" smtClean="0"/>
              <a:t>01.04.2020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267337-899E-44A5-934C-59C520102A0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602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712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4554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939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718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9645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802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55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55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845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165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427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337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026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2812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1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925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925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0935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80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4157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387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5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76482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33374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404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404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401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24097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8390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10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7898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4091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36340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93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93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3028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694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9285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5566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7169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629980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7078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546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546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7202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49513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831588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319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962759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6737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49241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907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907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333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63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4AF73-A15C-4CCB-A3BA-47A3628279A7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63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63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DACB5-CC64-482A-AE66-FE759A75C60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662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40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B561D-B1F9-476B-B31F-810A555AD85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40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40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48CA38-7301-48ED-BCD3-BDBFFA1AA0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909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61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01.04.2020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619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61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801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6" r:id="rId1"/>
    <p:sldLayoutId id="2147483907" r:id="rId2"/>
    <p:sldLayoutId id="2147483908" r:id="rId3"/>
    <p:sldLayoutId id="2147483909" r:id="rId4"/>
    <p:sldLayoutId id="2147483910" r:id="rId5"/>
    <p:sldLayoutId id="2147483911" r:id="rId6"/>
    <p:sldLayoutId id="2147483912" r:id="rId7"/>
    <p:sldLayoutId id="2147483913" r:id="rId8"/>
    <p:sldLayoutId id="2147483914" r:id="rId9"/>
    <p:sldLayoutId id="2147483915" r:id="rId10"/>
    <p:sldLayoutId id="214748391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180220" y="1335979"/>
            <a:ext cx="8067088" cy="1862048"/>
          </a:xfrm>
          <a:prstGeom prst="rect">
            <a:avLst/>
          </a:prstGeom>
          <a:noFill/>
          <a:ln w="28575">
            <a:solidFill>
              <a:srgbClr val="92D050"/>
            </a:solidFill>
          </a:ln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>
              <a:lnSpc>
                <a:spcPct val="115000"/>
              </a:lnSpc>
            </a:pPr>
            <a:r>
              <a:rPr lang="kk-KZ" sz="36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Сабақтың тақырыбы: </a:t>
            </a:r>
          </a:p>
          <a:p>
            <a:pPr algn="ctr">
              <a:lnSpc>
                <a:spcPct val="115000"/>
              </a:lnSpc>
            </a:pPr>
            <a:r>
              <a:rPr lang="kk-KZ" sz="3200" b="1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Адам ағзасында тұқым қуалайтын  және тұқым қуаламайтын  белгілер </a:t>
            </a:r>
            <a:endParaRPr lang="ru-RU" sz="3200" b="1" dirty="0">
              <a:ln/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46910" y="4087091"/>
            <a:ext cx="9933708" cy="1631216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kk-KZ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Сабақтың мақсаты</a:t>
            </a:r>
            <a:r>
              <a:rPr lang="kk-KZ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k-KZ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адам </a:t>
            </a:r>
            <a:r>
              <a:rPr lang="kk-KZ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ағзасында тұқым қуалайтын  және тұқым қуаламайтын  белгілерді </a:t>
            </a:r>
            <a:r>
              <a:rPr lang="kk-KZ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зерттеу;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kk-KZ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ө</a:t>
            </a:r>
            <a:r>
              <a:rPr lang="kk-KZ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згергіштік</a:t>
            </a:r>
            <a:r>
              <a:rPr lang="en-US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kk-KZ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түрлері </a:t>
            </a:r>
            <a:r>
              <a:rPr lang="kk-KZ" sz="2400" dirty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арасындағы айырмашылықты </a:t>
            </a:r>
            <a:r>
              <a:rPr lang="kk-KZ" sz="2400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сипаттау; </a:t>
            </a:r>
            <a:endParaRPr lang="kk-KZ" sz="2400" dirty="0">
              <a:solidFill>
                <a:prstClr val="black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2" name="AutoShape 2" descr="Картинки по запросу жеті ат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967890"/>
      </p:ext>
    </p:extLst>
  </p:cSld>
  <p:clrMapOvr>
    <a:masterClrMapping/>
  </p:clrMapOvr>
  <p:transition advTm="3183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1" name="TextBox 2"/>
          <p:cNvSpPr txBox="1">
            <a:spLocks noChangeArrowheads="1"/>
          </p:cNvSpPr>
          <p:nvPr/>
        </p:nvSpPr>
        <p:spPr bwMode="auto">
          <a:xfrm>
            <a:off x="3645201" y="714533"/>
            <a:ext cx="586891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k-KZ" altLang="ru-RU" sz="6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 Е Н Е Т И К А</a:t>
            </a:r>
            <a:endParaRPr lang="ru-RU" altLang="ru-RU" sz="60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6132" name="TextBox 3"/>
          <p:cNvSpPr txBox="1">
            <a:spLocks noChangeArrowheads="1"/>
          </p:cNvSpPr>
          <p:nvPr/>
        </p:nvSpPr>
        <p:spPr bwMode="auto">
          <a:xfrm>
            <a:off x="623561" y="2428877"/>
            <a:ext cx="522668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k-KZ" altLang="ru-RU" sz="4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Тұқымқуалаушылық</a:t>
            </a:r>
            <a:endParaRPr lang="ru-RU" altLang="ru-RU" sz="40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6133" name="TextBox 4"/>
          <p:cNvSpPr txBox="1">
            <a:spLocks noChangeArrowheads="1"/>
          </p:cNvSpPr>
          <p:nvPr/>
        </p:nvSpPr>
        <p:spPr bwMode="auto">
          <a:xfrm>
            <a:off x="8248834" y="2427007"/>
            <a:ext cx="302647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k-KZ" altLang="ru-RU" sz="4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Өзгергіштік</a:t>
            </a:r>
            <a:endParaRPr lang="ru-RU" altLang="ru-RU" sz="40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 rot="10800000" flipV="1">
            <a:off x="2476606" y="1714500"/>
            <a:ext cx="3714751" cy="642938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6121401" y="1708152"/>
            <a:ext cx="3640667" cy="720725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76136" name="TextBox 12"/>
          <p:cNvSpPr txBox="1">
            <a:spLocks noChangeArrowheads="1"/>
          </p:cNvSpPr>
          <p:nvPr/>
        </p:nvSpPr>
        <p:spPr bwMode="auto">
          <a:xfrm>
            <a:off x="476357" y="3643472"/>
            <a:ext cx="10981352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indent="269875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kk-KZ" alt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Генетика</a:t>
            </a:r>
            <a:r>
              <a:rPr lang="kk-KZ" alt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дегеніміз – белгілердің тұқым қуалау заңдылықтарын және олардың өзгергіштіктерін зерттейтін ғылым.</a:t>
            </a:r>
          </a:p>
        </p:txBody>
      </p:sp>
    </p:spTree>
    <p:extLst>
      <p:ext uri="{BB962C8B-B14F-4D97-AF65-F5344CB8AC3E}">
        <p14:creationId xmlns:p14="http://schemas.microsoft.com/office/powerpoint/2010/main" val="336845498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68981" y="1163781"/>
            <a:ext cx="24587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Өзгергіштік</a:t>
            </a:r>
            <a:endParaRPr lang="ru-RU" sz="3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8460" y="2576944"/>
            <a:ext cx="576677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Тұқым қуаламайтын өзгергіштік </a:t>
            </a: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Генетикалық материалдың өзгеруімен</a:t>
            </a: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байланысты, бұл генетикалық әртүрлілікке әкеледі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7010400" y="2576944"/>
            <a:ext cx="645991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Тұқым қуаламайтын өзгерістер </a:t>
            </a: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генетикалық материалды қозғалмайтын болса, </a:t>
            </a:r>
          </a:p>
          <a:p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олар келесі ұрпақтарға берілмейді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7127731" y="1634836"/>
            <a:ext cx="1448233" cy="77585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>
            <a:off x="2992582" y="1622422"/>
            <a:ext cx="1676399" cy="95452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741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38413"/>
              </p:ext>
            </p:extLst>
          </p:nvPr>
        </p:nvGraphicFramePr>
        <p:xfrm>
          <a:off x="2964874" y="312738"/>
          <a:ext cx="8285018" cy="592180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706548"/>
                <a:gridCol w="3484864"/>
                <a:gridCol w="3093606"/>
              </a:tblGrid>
              <a:tr h="84021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Белг</a:t>
                      </a:r>
                      <a:r>
                        <a:rPr lang="kk-KZ" sz="20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ілер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Тұқымқуаламайтын/Үздіксіз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Тұқымқуалайтын/Үзік</a:t>
                      </a:r>
                      <a:endParaRPr lang="ru-RU" sz="20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205522">
                <a:tc>
                  <a:txBody>
                    <a:bodyPr/>
                    <a:lstStyle/>
                    <a:p>
                      <a:pPr algn="l"/>
                      <a:r>
                        <a:rPr lang="kk-KZ" sz="2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Анықтама</a:t>
                      </a:r>
                      <a:r>
                        <a:rPr lang="kk-KZ" sz="20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Сыртқы</a:t>
                      </a:r>
                      <a:r>
                        <a:rPr lang="kk-KZ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орта факторларының әсеріне пайда болатын блгілердің өзгеруі 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Геннің кездейсоқ</a:t>
                      </a:r>
                      <a:r>
                        <a:rPr lang="kk-KZ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өзгеруі 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40212">
                <a:tc>
                  <a:txBody>
                    <a:bodyPr/>
                    <a:lstStyle/>
                    <a:p>
                      <a:pPr algn="l"/>
                      <a:r>
                        <a:rPr lang="kk-KZ" sz="2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Мәні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Тікелей белгінің</a:t>
                      </a:r>
                      <a:r>
                        <a:rPr lang="kk-KZ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өзгеруі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Геннің немесе хромосоманың өзгеруі 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40212">
                <a:tc>
                  <a:txBody>
                    <a:bodyPr/>
                    <a:lstStyle/>
                    <a:p>
                      <a:pPr algn="l"/>
                      <a:r>
                        <a:rPr lang="kk-KZ" sz="2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 болу жиілігі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Жаппай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Жеке</a:t>
                      </a:r>
                      <a:r>
                        <a:rPr lang="kk-KZ" sz="20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94089">
                <a:tc>
                  <a:txBody>
                    <a:bodyPr/>
                    <a:lstStyle/>
                    <a:p>
                      <a:pPr algn="l"/>
                      <a:r>
                        <a:rPr lang="kk-KZ" sz="2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Таралуы</a:t>
                      </a:r>
                      <a:r>
                        <a:rPr lang="kk-KZ" sz="2000" b="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3200" b="1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</a:t>
                      </a:r>
                      <a:endParaRPr lang="ru-RU" sz="3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32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 </a:t>
                      </a:r>
                      <a:endParaRPr lang="ru-RU" sz="32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501560">
                <a:tc>
                  <a:txBody>
                    <a:bodyPr/>
                    <a:lstStyle/>
                    <a:p>
                      <a:pPr algn="l"/>
                      <a:r>
                        <a:rPr lang="kk-KZ" sz="20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Мысалы</a:t>
                      </a:r>
                      <a:endParaRPr lang="ru-RU" sz="2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салмағы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ой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қабілеті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шаштың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түсі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аяқ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киім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өлшемі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бойдың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ұзындығы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тілдің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иірілуі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қан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топтары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жынысы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көздің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нұрлы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қабығының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түсі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құлақ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сырғалы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Рисунок 5" descr="Shows someone with blue eyes, someone with brown eyes and someone with green eyes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59" t="1" r="24306" b="2675"/>
          <a:stretch/>
        </p:blipFill>
        <p:spPr bwMode="auto">
          <a:xfrm>
            <a:off x="178090" y="312738"/>
            <a:ext cx="2436086" cy="336816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 descr="Shows two ears. One is lobed, the other is lobeless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4142508"/>
            <a:ext cx="2458601" cy="182880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AutoShape 2" descr="Картинки по запросу аяқ киім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7" descr="Картинки по запросу пол ребенк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12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3"/>
          <p:cNvSpPr txBox="1">
            <a:spLocks/>
          </p:cNvSpPr>
          <p:nvPr/>
        </p:nvSpPr>
        <p:spPr>
          <a:xfrm>
            <a:off x="2130411" y="3509162"/>
            <a:ext cx="3365700" cy="5176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sz="1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Еріннің қалың және жұқа болуы</a:t>
            </a:r>
            <a:endParaRPr lang="ru-RU" sz="1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/>
          <a:srcRect l="38771" t="34555" r="38729" b="33651"/>
          <a:stretch/>
        </p:blipFill>
        <p:spPr bwMode="auto">
          <a:xfrm>
            <a:off x="3643094" y="1643931"/>
            <a:ext cx="2131091" cy="1995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2"/>
          <a:srcRect l="14821" t="34555" r="62679" b="33651"/>
          <a:stretch/>
        </p:blipFill>
        <p:spPr bwMode="auto">
          <a:xfrm>
            <a:off x="1512003" y="1643932"/>
            <a:ext cx="2131091" cy="1995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3"/>
          <a:srcRect l="38625" t="34999" r="38827" b="33425"/>
          <a:stretch/>
        </p:blipFill>
        <p:spPr bwMode="auto">
          <a:xfrm>
            <a:off x="9260590" y="1553140"/>
            <a:ext cx="2402177" cy="2018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/>
          <a:srcRect l="14987" t="35000" r="62611" b="33788"/>
          <a:stretch/>
        </p:blipFill>
        <p:spPr bwMode="auto">
          <a:xfrm>
            <a:off x="6873911" y="1564765"/>
            <a:ext cx="2386679" cy="1995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7210117" y="3482241"/>
            <a:ext cx="4100945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sz="2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Секпілдің болуы және болмауы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Объект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725" y="4161438"/>
            <a:ext cx="2641011" cy="23092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Объект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7785" y="4161360"/>
            <a:ext cx="2420927" cy="23152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Заголовок 1"/>
          <p:cNvSpPr txBox="1">
            <a:spLocks/>
          </p:cNvSpPr>
          <p:nvPr/>
        </p:nvSpPr>
        <p:spPr>
          <a:xfrm>
            <a:off x="2421386" y="6409714"/>
            <a:ext cx="3352799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sz="2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Көздің қара және көк түсі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4" descr="http://img0.liveinternet.ru/images/attach/c/9/106/519/106519358_11081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63" y="4161361"/>
            <a:ext cx="2286012" cy="2445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https://encrypted-tbn3.gstatic.com/images?q=tbn:ANd9GcRWDU9WROsXXMKxnKXM1XpOyJugl9ptd4UEGVspXfl6fQkSpnFw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1993" y="4161360"/>
            <a:ext cx="2421035" cy="2309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7195665" y="6476648"/>
            <a:ext cx="3928419" cy="4377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kk-KZ" sz="200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Шаштың түзу және бұйра болуы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7" descr="kid face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1" t="6815" r="3577" b="46964"/>
          <a:stretch>
            <a:fillRect/>
          </a:stretch>
        </p:blipFill>
        <p:spPr bwMode="auto">
          <a:xfrm>
            <a:off x="3643094" y="435620"/>
            <a:ext cx="5835651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0715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519" t="28927" b="30530"/>
          <a:stretch/>
        </p:blipFill>
        <p:spPr bwMode="auto">
          <a:xfrm>
            <a:off x="4862946" y="117038"/>
            <a:ext cx="6719454" cy="6589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713256"/>
              </p:ext>
            </p:extLst>
          </p:nvPr>
        </p:nvGraphicFramePr>
        <p:xfrm>
          <a:off x="563417" y="2448613"/>
          <a:ext cx="4077855" cy="22212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6060"/>
                <a:gridCol w="1471795"/>
              </a:tblGrid>
              <a:tr h="1032549">
                <a:tc>
                  <a:txBody>
                    <a:bodyPr/>
                    <a:lstStyle/>
                    <a:p>
                      <a:r>
                        <a:rPr lang="kk-KZ" sz="2400" dirty="0" smtClean="0"/>
                        <a:t>Тұқым қуалайтын белгілер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32549">
                <a:tc>
                  <a:txBody>
                    <a:bodyPr/>
                    <a:lstStyle/>
                    <a:p>
                      <a:r>
                        <a:rPr lang="kk-KZ" sz="2400" dirty="0" smtClean="0"/>
                        <a:t>Тұқым қуаламайтын белгілер</a:t>
                      </a:r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2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583499" y="764704"/>
            <a:ext cx="10972800" cy="1858218"/>
          </a:xfrm>
        </p:spPr>
        <p:txBody>
          <a:bodyPr>
            <a:normAutofit fontScale="90000"/>
          </a:bodyPr>
          <a:lstStyle/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Рефлексия: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19403" y="1740937"/>
            <a:ext cx="794454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/>
              <a:t>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kk-KZ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білдім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Жеңіл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Қиын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болды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Маған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ұнады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….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139" y="2060848"/>
            <a:ext cx="4315167" cy="3714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406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1121</TotalTime>
  <Words>184</Words>
  <Application>Microsoft Office PowerPoint</Application>
  <PresentationFormat>Произвольный</PresentationFormat>
  <Paragraphs>45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1_Тема Office</vt:lpstr>
      <vt:lpstr>4_Тема Office</vt:lpstr>
      <vt:lpstr>3_Тема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Рефлексия:  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Зауре</cp:lastModifiedBy>
  <cp:revision>63</cp:revision>
  <dcterms:created xsi:type="dcterms:W3CDTF">2014-05-29T06:34:25Z</dcterms:created>
  <dcterms:modified xsi:type="dcterms:W3CDTF">2020-04-01T09:48:04Z</dcterms:modified>
</cp:coreProperties>
</file>