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8" r:id="rId3"/>
    <p:sldId id="294" r:id="rId4"/>
    <p:sldId id="260" r:id="rId5"/>
    <p:sldId id="263" r:id="rId6"/>
    <p:sldId id="264" r:id="rId7"/>
    <p:sldId id="266" r:id="rId8"/>
    <p:sldId id="285" r:id="rId9"/>
    <p:sldId id="288" r:id="rId10"/>
    <p:sldId id="290" r:id="rId11"/>
    <p:sldId id="289" r:id="rId12"/>
    <p:sldId id="292" r:id="rId13"/>
    <p:sldId id="293" r:id="rId14"/>
    <p:sldId id="291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BCD750-79D4-4600-B03F-72D366E8D24F}">
          <p14:sldIdLst>
            <p14:sldId id="280"/>
            <p14:sldId id="258"/>
            <p14:sldId id="294"/>
            <p14:sldId id="260"/>
            <p14:sldId id="263"/>
            <p14:sldId id="264"/>
            <p14:sldId id="266"/>
            <p14:sldId id="285"/>
            <p14:sldId id="288"/>
            <p14:sldId id="290"/>
            <p14:sldId id="289"/>
            <p14:sldId id="292"/>
            <p14:sldId id="293"/>
            <p14:sldId id="291"/>
            <p14:sldId id="278"/>
          </p14:sldIdLst>
        </p14:section>
        <p14:section name="Раздел без заголовка" id="{5602D5AE-86A6-457E-808E-7A1B18570B9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1" autoAdjust="0"/>
  </p:normalViewPr>
  <p:slideViewPr>
    <p:cSldViewPr>
      <p:cViewPr>
        <p:scale>
          <a:sx n="76" d="100"/>
          <a:sy n="76" d="100"/>
        </p:scale>
        <p:origin x="-12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1B28CC-1425-4B8C-8944-0085F5CED67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27AD47-1FC0-4590-831D-5098D9FB67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ұйқ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ұйқ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ұйқ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2762829" cy="25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3864773" cy="25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" name="AutoShape 10" descr="Картинки по запросу ұйқ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14686"/>
            <a:ext cx="3524222" cy="264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AutoShape 13" descr="Картинки по запросу ұйқ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357562"/>
            <a:ext cx="374075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42976" y="607220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Суреттерде не көріп тұрсыздар? Сабақтың тақырыбы қандай деп ойлайсыздар?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k-KZ" b="1" dirty="0"/>
              <a:t>Ұйқысыздық</a:t>
            </a:r>
            <a:endParaRPr lang="ru-RU" dirty="0"/>
          </a:p>
          <a:p>
            <a:r>
              <a:rPr lang="kk-KZ" dirty="0"/>
              <a:t>Ұйқы бұзылуының көп таралған түрі – </a:t>
            </a:r>
            <a:r>
              <a:rPr lang="kk-KZ" b="1" dirty="0"/>
              <a:t>ұйқысыздық.</a:t>
            </a:r>
            <a:r>
              <a:rPr lang="kk-KZ" dirty="0"/>
              <a:t/>
            </a:r>
            <a:br>
              <a:rPr lang="kk-KZ" dirty="0"/>
            </a:br>
            <a:r>
              <a:rPr lang="kk-KZ" dirty="0"/>
              <a:t>Ол жүйкенің жұқаруы, ауыр ақыл –ой еңбегі, мазасыздық, шуылы көп ойын, ішімдік ішу, темекі, ұйықтар алдында кітап оқудан пайда болады.</a:t>
            </a:r>
            <a:endParaRPr lang="ru-RU" dirty="0"/>
          </a:p>
          <a:p>
            <a:r>
              <a:rPr lang="kk-KZ" b="1" dirty="0"/>
              <a:t>Тыныш ұйықтау үшін: </a:t>
            </a:r>
            <a:endParaRPr lang="ru-RU" dirty="0"/>
          </a:p>
          <a:p>
            <a:r>
              <a:rPr lang="kk-KZ" b="1" dirty="0"/>
              <a:t>1. </a:t>
            </a:r>
            <a:r>
              <a:rPr lang="kk-KZ" dirty="0"/>
              <a:t>Белгілі бір уақытта ұйықтауға дағдылану.</a:t>
            </a:r>
            <a:br>
              <a:rPr lang="kk-KZ" dirty="0"/>
            </a:br>
            <a:r>
              <a:rPr lang="kk-KZ" b="1" dirty="0"/>
              <a:t>2. </a:t>
            </a:r>
            <a:r>
              <a:rPr lang="kk-KZ" dirty="0"/>
              <a:t>Соңғы тамақты ұйқының алдында 2-3 сағат бұрын ішу.</a:t>
            </a:r>
            <a:br>
              <a:rPr lang="kk-KZ" dirty="0"/>
            </a:br>
            <a:r>
              <a:rPr lang="kk-KZ" b="1" dirty="0"/>
              <a:t>3. </a:t>
            </a:r>
            <a:r>
              <a:rPr lang="kk-KZ" dirty="0"/>
              <a:t>Ұйықтар алдында тойып тамақ, сусын ішпеу.</a:t>
            </a:r>
            <a:br>
              <a:rPr lang="kk-KZ" dirty="0"/>
            </a:br>
            <a:r>
              <a:rPr lang="kk-KZ" b="1" dirty="0"/>
              <a:t>4. </a:t>
            </a:r>
            <a:r>
              <a:rPr lang="kk-KZ" dirty="0"/>
              <a:t>Ауыр ой еңбегімен шұғылданбау.Ұйықтардан 1,5-2 сағат бұрын ой еңбегін тоқтату.</a:t>
            </a:r>
            <a:br>
              <a:rPr lang="kk-KZ" dirty="0"/>
            </a:br>
            <a:r>
              <a:rPr lang="kk-KZ" b="1" dirty="0"/>
              <a:t>5. </a:t>
            </a:r>
            <a:r>
              <a:rPr lang="kk-KZ" dirty="0"/>
              <a:t>Таза ауада серуендеу, бөлмені желдету.</a:t>
            </a:r>
            <a:br>
              <a:rPr lang="kk-KZ" dirty="0"/>
            </a:br>
            <a:r>
              <a:rPr lang="kk-KZ" b="1" dirty="0"/>
              <a:t>6. </a:t>
            </a:r>
            <a:r>
              <a:rPr lang="kk-KZ" dirty="0"/>
              <a:t>Айналаңда тыныштық орнату (жарықты, теледидарды өшіру, кітап оқуды доғару).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1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Тапсырмалар: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kk-KZ" b="1" dirty="0"/>
              <a:t>1</a:t>
            </a:r>
            <a:r>
              <a:rPr lang="kk-KZ" dirty="0"/>
              <a:t>. Ұйқының маңызын жазыңыз</a:t>
            </a:r>
            <a:endParaRPr lang="ru-RU" dirty="0"/>
          </a:p>
          <a:p>
            <a:r>
              <a:rPr lang="kk-KZ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ru-RU" dirty="0"/>
          </a:p>
          <a:p>
            <a:r>
              <a:rPr lang="kk-KZ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ru-RU" dirty="0"/>
          </a:p>
          <a:p>
            <a:r>
              <a:rPr lang="kk-KZ" b="1" dirty="0"/>
              <a:t>2.</a:t>
            </a:r>
            <a:r>
              <a:rPr lang="kk-KZ" dirty="0"/>
              <a:t> Сөйлемдерді мағынасы бойынша тиісті сөздермен толықтырыңыз. </a:t>
            </a:r>
            <a:endParaRPr lang="ru-RU" dirty="0"/>
          </a:p>
          <a:p>
            <a:r>
              <a:rPr lang="kk-KZ" dirty="0"/>
              <a:t>...................................................................тамыр соғысының, тыныс алу жиілігінің баяулауымен, дене температурасының төмендеуімен, электроэнцефалограммада баяу, үлкен амплитудалы толқындардың пайда болуымен сипатталады.  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r>
              <a:rPr lang="kk-KZ" dirty="0"/>
              <a:t>................................................................. тамыр соғысының жиілеуімен, көз алмасының жедел қозғалысымен, электроэнцефалограммадағы қысқа амплитудалы толқындармен сипатталады.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92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kk-KZ" dirty="0"/>
              <a:t>  </a:t>
            </a:r>
            <a:br>
              <a:rPr lang="kk-KZ" dirty="0"/>
            </a:br>
            <a:r>
              <a:rPr lang="kk-KZ" dirty="0"/>
              <a:t>1</a:t>
            </a:r>
            <a:r>
              <a:rPr lang="kk-KZ" sz="4900" dirty="0"/>
              <a:t>. "Еңбекке қабілеттілік" ұғымына мағынасы бойынша ең жақынын таңдаңыз:</a:t>
            </a:r>
            <a:endParaRPr lang="ru-RU" sz="4900" dirty="0"/>
          </a:p>
          <a:p>
            <a:pPr lvl="0"/>
            <a:r>
              <a:rPr lang="kk-KZ" sz="4900" dirty="0"/>
              <a:t>шаршау</a:t>
            </a:r>
            <a:endParaRPr lang="ru-RU" sz="4900" dirty="0"/>
          </a:p>
          <a:p>
            <a:pPr lvl="0"/>
            <a:r>
              <a:rPr lang="kk-KZ" sz="4900" dirty="0"/>
              <a:t>адам қызметі</a:t>
            </a:r>
            <a:endParaRPr lang="ru-RU" sz="4900" dirty="0"/>
          </a:p>
          <a:p>
            <a:pPr lvl="0"/>
            <a:r>
              <a:rPr lang="kk-KZ" sz="4900" dirty="0"/>
              <a:t>зорығу</a:t>
            </a:r>
            <a:endParaRPr lang="ru-RU" sz="4900" dirty="0"/>
          </a:p>
          <a:p>
            <a:pPr lvl="0"/>
            <a:r>
              <a:rPr lang="kk-KZ" sz="4900" dirty="0"/>
              <a:t>денсаулық жағдайы</a:t>
            </a:r>
            <a:endParaRPr lang="ru-RU" sz="4900" dirty="0"/>
          </a:p>
          <a:p>
            <a:r>
              <a:rPr lang="kk-KZ" sz="4900" dirty="0"/>
              <a:t>  </a:t>
            </a:r>
            <a:br>
              <a:rPr lang="kk-KZ" sz="4900" dirty="0"/>
            </a:br>
            <a:r>
              <a:rPr lang="kk-KZ" sz="4900" dirty="0"/>
              <a:t>2. Еңбекке қабілеттіліктің психикалық сипаттағы факторларына жататындар:</a:t>
            </a:r>
            <a:endParaRPr lang="ru-RU" sz="4900" dirty="0"/>
          </a:p>
          <a:p>
            <a:pPr lvl="0"/>
            <a:r>
              <a:rPr lang="ru-RU" sz="4900" dirty="0" err="1"/>
              <a:t>тамақтану</a:t>
            </a:r>
            <a:r>
              <a:rPr lang="ru-RU" sz="4900" dirty="0"/>
              <a:t>, </a:t>
            </a:r>
            <a:r>
              <a:rPr lang="ru-RU" sz="4900" dirty="0" err="1"/>
              <a:t>ұйқы</a:t>
            </a:r>
            <a:endParaRPr lang="ru-RU" sz="4900" dirty="0"/>
          </a:p>
          <a:p>
            <a:pPr lvl="0"/>
            <a:r>
              <a:rPr lang="ru-RU" sz="4900" dirty="0" err="1"/>
              <a:t>ауа</a:t>
            </a:r>
            <a:r>
              <a:rPr lang="ru-RU" sz="4900" dirty="0"/>
              <a:t> </a:t>
            </a:r>
            <a:r>
              <a:rPr lang="ru-RU" sz="4900" dirty="0" err="1"/>
              <a:t>температурасы</a:t>
            </a:r>
            <a:r>
              <a:rPr lang="ru-RU" sz="4900" dirty="0"/>
              <a:t>, шу</a:t>
            </a:r>
          </a:p>
          <a:p>
            <a:pPr lvl="0"/>
            <a:r>
              <a:rPr lang="ru-RU" sz="4900" dirty="0" err="1"/>
              <a:t>жынысы</a:t>
            </a:r>
            <a:endParaRPr lang="ru-RU" sz="4900" dirty="0"/>
          </a:p>
          <a:p>
            <a:pPr lvl="0"/>
            <a:r>
              <a:rPr lang="ru-RU" sz="4900" dirty="0" err="1"/>
              <a:t>көңіл-күй</a:t>
            </a:r>
            <a:r>
              <a:rPr lang="ru-RU" sz="4900" dirty="0"/>
              <a:t>, </a:t>
            </a:r>
            <a:r>
              <a:rPr lang="ru-RU" sz="4900" dirty="0" err="1"/>
              <a:t>уәждеме</a:t>
            </a:r>
            <a:endParaRPr lang="ru-RU" sz="4900" dirty="0"/>
          </a:p>
          <a:p>
            <a:r>
              <a:rPr lang="ru-RU" sz="4900" dirty="0"/>
              <a:t>  </a:t>
            </a:r>
            <a:br>
              <a:rPr lang="ru-RU" sz="4900" dirty="0"/>
            </a:br>
            <a:r>
              <a:rPr lang="kk-KZ" sz="4900" dirty="0"/>
              <a:t>3. </a:t>
            </a:r>
            <a:r>
              <a:rPr lang="ru-RU" sz="4900" dirty="0" err="1"/>
              <a:t>Еңбекке</a:t>
            </a:r>
            <a:r>
              <a:rPr lang="ru-RU" sz="4900" dirty="0"/>
              <a:t> </a:t>
            </a:r>
            <a:r>
              <a:rPr lang="ru-RU" sz="4900" dirty="0" err="1"/>
              <a:t>қабілеттілік</a:t>
            </a:r>
            <a:r>
              <a:rPr lang="ru-RU" sz="4900" dirty="0"/>
              <a:t> </a:t>
            </a:r>
            <a:r>
              <a:rPr lang="ru-RU" sz="4900" dirty="0" err="1"/>
              <a:t>қандай</a:t>
            </a:r>
            <a:r>
              <a:rPr lang="ru-RU" sz="4900" dirty="0"/>
              <a:t> </a:t>
            </a:r>
            <a:r>
              <a:rPr lang="ru-RU" sz="4900" dirty="0" err="1"/>
              <a:t>факторлармен</a:t>
            </a:r>
            <a:r>
              <a:rPr lang="ru-RU" sz="4900" dirty="0"/>
              <a:t> </a:t>
            </a:r>
            <a:r>
              <a:rPr lang="ru-RU" sz="4900" dirty="0" err="1"/>
              <a:t>анықталмайды</a:t>
            </a:r>
            <a:r>
              <a:rPr lang="ru-RU" sz="4900" dirty="0"/>
              <a:t>? </a:t>
            </a:r>
          </a:p>
          <a:p>
            <a:pPr lvl="0"/>
            <a:r>
              <a:rPr lang="ru-RU" sz="4900" dirty="0" err="1"/>
              <a:t>Биологиялық</a:t>
            </a:r>
            <a:endParaRPr lang="ru-RU" sz="4900" dirty="0"/>
          </a:p>
          <a:p>
            <a:pPr lvl="0"/>
            <a:r>
              <a:rPr lang="ru-RU" sz="4900" dirty="0" err="1"/>
              <a:t>Физиологиялық</a:t>
            </a:r>
            <a:endParaRPr lang="ru-RU" sz="4900" dirty="0"/>
          </a:p>
          <a:p>
            <a:pPr lvl="0"/>
            <a:r>
              <a:rPr lang="ru-RU" sz="4900" dirty="0" err="1"/>
              <a:t>Физикалық</a:t>
            </a:r>
            <a:endParaRPr lang="ru-RU" sz="4900" dirty="0"/>
          </a:p>
          <a:p>
            <a:pPr lvl="0"/>
            <a:r>
              <a:rPr lang="ru-RU" sz="4900" dirty="0" err="1"/>
              <a:t>Психикалық</a:t>
            </a:r>
            <a:endParaRPr lang="ru-RU" sz="4900" dirty="0"/>
          </a:p>
          <a:p>
            <a:r>
              <a:rPr lang="ru-RU" sz="4900" dirty="0"/>
              <a:t>  </a:t>
            </a:r>
            <a:br>
              <a:rPr lang="ru-RU" sz="4900" dirty="0"/>
            </a:br>
            <a:r>
              <a:rPr lang="kk-KZ" sz="4900" dirty="0"/>
              <a:t>4. </a:t>
            </a:r>
            <a:r>
              <a:rPr lang="ru-RU" sz="4900" dirty="0" err="1"/>
              <a:t>Күшті</a:t>
            </a:r>
            <a:r>
              <a:rPr lang="ru-RU" sz="4900" dirty="0"/>
              <a:t> тез </a:t>
            </a:r>
            <a:r>
              <a:rPr lang="ru-RU" sz="4900" dirty="0" err="1"/>
              <a:t>қалпына</a:t>
            </a:r>
            <a:r>
              <a:rPr lang="ru-RU" sz="4900" dirty="0"/>
              <a:t> </a:t>
            </a:r>
            <a:r>
              <a:rPr lang="ru-RU" sz="4900" dirty="0" err="1"/>
              <a:t>келтіру</a:t>
            </a:r>
            <a:r>
              <a:rPr lang="ru-RU" sz="4900" dirty="0"/>
              <a:t> мен </a:t>
            </a:r>
            <a:r>
              <a:rPr lang="ru-RU" sz="4900" dirty="0" err="1"/>
              <a:t>зорығудың</a:t>
            </a:r>
            <a:r>
              <a:rPr lang="ru-RU" sz="4900" dirty="0"/>
              <a:t> </a:t>
            </a:r>
            <a:r>
              <a:rPr lang="ru-RU" sz="4900" dirty="0" err="1"/>
              <a:t>алдын</a:t>
            </a:r>
            <a:r>
              <a:rPr lang="ru-RU" sz="4900" dirty="0"/>
              <a:t> </a:t>
            </a:r>
            <a:r>
              <a:rPr lang="ru-RU" sz="4900" dirty="0" err="1"/>
              <a:t>алу</a:t>
            </a:r>
            <a:r>
              <a:rPr lang="ru-RU" sz="4900" dirty="0"/>
              <a:t> </a:t>
            </a:r>
            <a:r>
              <a:rPr lang="ru-RU" sz="4900" dirty="0" err="1"/>
              <a:t>үшін</a:t>
            </a:r>
            <a:r>
              <a:rPr lang="ru-RU" sz="4900" dirty="0"/>
              <a:t> не </a:t>
            </a:r>
            <a:r>
              <a:rPr lang="ru-RU" sz="4900" dirty="0" err="1"/>
              <a:t>қажет</a:t>
            </a:r>
            <a:r>
              <a:rPr lang="ru-RU" sz="4900" dirty="0"/>
              <a:t>? </a:t>
            </a:r>
          </a:p>
          <a:p>
            <a:pPr lvl="0"/>
            <a:r>
              <a:rPr lang="ru-RU" sz="4900" dirty="0" err="1"/>
              <a:t>Еңбек</a:t>
            </a:r>
            <a:endParaRPr lang="ru-RU" sz="4900" dirty="0"/>
          </a:p>
          <a:p>
            <a:pPr lvl="0"/>
            <a:r>
              <a:rPr lang="ru-RU" sz="4900" dirty="0" err="1"/>
              <a:t>Жетістік</a:t>
            </a:r>
            <a:endParaRPr lang="ru-RU" sz="4900" dirty="0"/>
          </a:p>
          <a:p>
            <a:pPr lvl="0"/>
            <a:r>
              <a:rPr lang="ru-RU" sz="4900" dirty="0" err="1"/>
              <a:t>Көңіл-күй</a:t>
            </a:r>
            <a:endParaRPr lang="ru-RU" sz="4900" dirty="0"/>
          </a:p>
          <a:p>
            <a:pPr lvl="0"/>
            <a:r>
              <a:rPr lang="ru-RU" sz="4900" dirty="0" err="1"/>
              <a:t>Демалыс</a:t>
            </a:r>
            <a:endParaRPr lang="ru-RU" sz="4900" dirty="0"/>
          </a:p>
          <a:p>
            <a:r>
              <a:rPr lang="ru-RU" sz="4900" dirty="0"/>
              <a:t>  </a:t>
            </a:r>
            <a:br>
              <a:rPr lang="ru-RU" sz="4900" dirty="0"/>
            </a:b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34614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b="1" dirty="0"/>
              <a:t>.</a:t>
            </a:r>
            <a:r>
              <a:rPr lang="kk-KZ" dirty="0"/>
              <a:t> Психикалық денсаулықты сақтаудың қағидаларын сипаттаңыз.</a:t>
            </a:r>
            <a:endParaRPr lang="ru-RU" dirty="0"/>
          </a:p>
          <a:p>
            <a:r>
              <a:rPr lang="kk-KZ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ru-RU" dirty="0"/>
          </a:p>
          <a:p>
            <a:r>
              <a:rPr lang="kk-KZ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ru-RU" dirty="0"/>
          </a:p>
          <a:p>
            <a:r>
              <a:rPr lang="kk-KZ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36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768456"/>
              </p:ext>
            </p:extLst>
          </p:nvPr>
        </p:nvGraphicFramePr>
        <p:xfrm>
          <a:off x="1547664" y="2204864"/>
          <a:ext cx="6077585" cy="192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31972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Бағалау критерийлері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Дескриптор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>
                          <a:effectLst/>
                        </a:rPr>
                        <a:t>Ағзаның тіршілік әрекетін қалпына келтіру және тынығуы үшін ұйқының маңызын түсіндіреді.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dirty="0">
                          <a:effectLst/>
                        </a:rPr>
                        <a:t>Ағзаның тіршілік әрекетін қалпына келтіру және тынығуы үшін ұйқының маңызын дұрыс сипаттап жазады.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Психикалық денсаулықты сақтаудың қағидаларын сипаттай алады.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Психикалық денсаулықты сақтаудың қағидаларын дұрыс сипаттап жазады.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29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</a:t>
            </a: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 енді білемін   ................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Маған ұнағаны    ....................................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Менің түсінбей қалғаным ............................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 жақсы түсіндім ..................................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 келесі сабақта.........................білгім келеді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9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98980" cy="23488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dirty="0"/>
              <a:t>Ұйқы — организмің мезгіл-мезгіл қайталанып отыратын тіршіліктік мәні зор функционалдық күйі.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 descr="http://dev.massaget.kz/userdata/son7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300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357290" y="28572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3" y="2420888"/>
            <a:ext cx="878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9903" y="2573288"/>
            <a:ext cx="878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1" y="3136366"/>
            <a:ext cx="8785097" cy="5852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4214818"/>
            <a:ext cx="785818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ағзасы</a:t>
            </a:r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ұйқының</a:t>
            </a:r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Ұйқының</a:t>
            </a:r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кезеңдері</a:t>
            </a:r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баяу</a:t>
            </a:r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ұйқы</a:t>
            </a:r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Жұмысқа қабілеттілік</a:t>
            </a:r>
            <a:r>
              <a:rPr lang="kk-KZ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тәртібі</a:t>
            </a:r>
            <a:r>
              <a:rPr lang="ru-RU" sz="28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2743200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980728"/>
            <a:ext cx="8350696" cy="526767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0066776"/>
              </p:ext>
            </p:extLst>
          </p:nvPr>
        </p:nvGraphicFramePr>
        <p:xfrm>
          <a:off x="899592" y="1124743"/>
          <a:ext cx="7848054" cy="5142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517"/>
                <a:gridCol w="5333537"/>
              </a:tblGrid>
              <a:tr h="1714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Осы </a:t>
                      </a:r>
                      <a:r>
                        <a:rPr lang="ru-RU" sz="1600" dirty="0" err="1">
                          <a:effectLst/>
                        </a:rPr>
                        <a:t>сабақта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қол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жеткізілетін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оқу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мақсаттары</a:t>
                      </a:r>
                      <a:r>
                        <a:rPr lang="ru-RU" sz="1600" dirty="0">
                          <a:effectLst/>
                        </a:rPr>
                        <a:t> (</a:t>
                      </a:r>
                      <a:r>
                        <a:rPr lang="ru-RU" sz="1600" dirty="0" err="1">
                          <a:effectLst/>
                        </a:rPr>
                        <a:t>оқу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бағдарламасына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сілтеме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081" marR="40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7.1.7.8 </a:t>
                      </a:r>
                      <a:r>
                        <a:rPr lang="ru-RU" sz="1600" dirty="0" err="1">
                          <a:effectLst/>
                        </a:rPr>
                        <a:t>ағзаның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тіршілік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әрекеттерінің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қалпына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келуіне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және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тынығуына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ұйқының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маңызын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түсіндіру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7.1.7.9 </a:t>
                      </a:r>
                      <a:r>
                        <a:rPr lang="ru-RU" sz="1600" dirty="0" err="1">
                          <a:effectLst/>
                        </a:rPr>
                        <a:t>жақсы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психикалық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денсаулықты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сақтаудың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принциптерін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түсіндіру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081" marR="40081" marT="0" marB="0"/>
                </a:tc>
              </a:tr>
              <a:tr h="1714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Сабақ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мақсаттары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081" marR="40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А</a:t>
                      </a:r>
                      <a:r>
                        <a:rPr lang="ru-RU" sz="1600" dirty="0" err="1">
                          <a:effectLst/>
                        </a:rPr>
                        <a:t>ғзаның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тіршілік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әрекеттерінің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қалпына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келуіне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және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тынығуына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ұйқының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маңызын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түсіндіру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Ж</a:t>
                      </a:r>
                      <a:r>
                        <a:rPr lang="ru-RU" sz="1600" dirty="0" err="1">
                          <a:effectLst/>
                        </a:rPr>
                        <a:t>ақсы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психикалық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денсаулықты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сақтаудың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принциптерін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түсіндіру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081" marR="40081" marT="0" marB="0"/>
                </a:tc>
              </a:tr>
              <a:tr h="1714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Бағалау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критерийлері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081" marR="40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Ағзаның тіршілік әрекетін қалпына келтіру және тынығуы үшін ұйқының маңызын түсіндіреді.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Психикалық денсаулықты сақтаудың қағидаларын сипаттай алады.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081" marR="40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5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assaget.kz/userdata/news/news_110/thumb_b/pho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2" y="714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9036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Ұйқы — организмің мезгіл-мезгіл қайталанып отыратын тіршіліктік мәні зор функционалдық күйі.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7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13376"/>
          </a:xfrm>
        </p:spPr>
        <p:txBody>
          <a:bodyPr>
            <a:normAutofit/>
          </a:bodyPr>
          <a:lstStyle/>
          <a:p>
            <a:endParaRPr lang="kk-KZ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Ұйқы </a:t>
            </a:r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сергектіктің алмасуы – тарихи қалыптасқан ырғақ. Мұнда адамның ұйқысы түнгі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кезеңмен </a:t>
            </a:r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қараңғылықпен, ал сергектік – күндізгі кезеңмен және жарықпен сәйкес келіп отырады</a:t>
            </a: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352928" cy="6858000"/>
          </a:xfrm>
        </p:spPr>
        <p:txBody>
          <a:bodyPr/>
          <a:lstStyle/>
          <a:p>
            <a:pPr marL="45720" indent="0">
              <a:buNone/>
            </a:pPr>
            <a:r>
              <a:rPr lang="kk-KZ" dirty="0" smtClean="0"/>
              <a:t>  </a:t>
            </a:r>
          </a:p>
          <a:p>
            <a:pPr marL="45720" indent="0" algn="just">
              <a:buNone/>
            </a:pPr>
            <a:r>
              <a:rPr lang="kk-KZ" dirty="0"/>
              <a:t> </a:t>
            </a:r>
            <a:r>
              <a:rPr lang="kk-KZ" dirty="0" smtClean="0"/>
              <a:t>  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Адам өз өмірінің үштен бір бөлігін ұйқымен өткізеді. Ұйқы арқылы ағза тынығады, өзін ширақ сезінеді, еңбекке құштарлығы артады. </a:t>
            </a:r>
          </a:p>
          <a:p>
            <a:pPr marL="45720" indent="0" algn="just">
              <a:buNone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Ұйқы қанбаса бас ауырып, мең –зең болады, шаршайды. Есте сақтау қабілеті төмендейді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052736"/>
            <a:ext cx="7550224" cy="3456384"/>
          </a:xfrm>
        </p:spPr>
        <p:txBody>
          <a:bodyPr/>
          <a:lstStyle/>
          <a:p>
            <a:pPr marL="0" indent="0" algn="l">
              <a:buNone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Ұйқы екі фазадан тұрады:</a:t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1) баяу ұйқы</a:t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2) тез ұйқы</a:t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Әуелі баяу ұйқы, 1-1,5 сағаттан соң тез ұйқы басталады.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16632"/>
            <a:ext cx="6400800" cy="100811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r>
              <a:rPr lang="kk-KZ" sz="5800" b="1" dirty="0" smtClean="0">
                <a:latin typeface="Times New Roman" pitchFamily="18" charset="0"/>
                <a:cs typeface="Times New Roman" pitchFamily="18" charset="0"/>
              </a:rPr>
              <a:t>Ұйқының фазалары:</a:t>
            </a:r>
            <a:endParaRPr lang="ru-RU" sz="5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         Ұйқының </a:t>
            </a:r>
            <a:r>
              <a:rPr lang="kk-KZ" b="1" dirty="0"/>
              <a:t>маңызы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   </a:t>
            </a:r>
            <a:r>
              <a:rPr lang="ru-RU" dirty="0" err="1"/>
              <a:t>Ұйқы</a:t>
            </a:r>
            <a:r>
              <a:rPr lang="ru-RU" dirty="0"/>
              <a:t> </a:t>
            </a:r>
            <a:r>
              <a:rPr lang="ru-RU" dirty="0" err="1"/>
              <a:t>жастықты</a:t>
            </a:r>
            <a:r>
              <a:rPr lang="ru-RU" dirty="0"/>
              <a:t> </a:t>
            </a:r>
            <a:r>
              <a:rPr lang="ru-RU" dirty="0" err="1"/>
              <a:t>сақтап</a:t>
            </a:r>
            <a:r>
              <a:rPr lang="ru-RU" dirty="0"/>
              <a:t> </a:t>
            </a:r>
            <a:r>
              <a:rPr lang="ru-RU" dirty="0" err="1"/>
              <a:t>қалудың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. Адам </a:t>
            </a:r>
            <a:r>
              <a:rPr lang="ru-RU" dirty="0" err="1"/>
              <a:t>ұйықтап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жасушалары</a:t>
            </a:r>
            <a:r>
              <a:rPr lang="ru-RU" dirty="0"/>
              <a:t> </a:t>
            </a:r>
            <a:r>
              <a:rPr lang="ru-RU" dirty="0" err="1"/>
              <a:t>жаңаланып</a:t>
            </a:r>
            <a:r>
              <a:rPr lang="ru-RU" dirty="0"/>
              <a:t>, </a:t>
            </a:r>
            <a:r>
              <a:rPr lang="ru-RU" dirty="0" err="1"/>
              <a:t>терінің</a:t>
            </a:r>
            <a:r>
              <a:rPr lang="ru-RU" dirty="0"/>
              <a:t> </a:t>
            </a:r>
            <a:r>
              <a:rPr lang="ru-RU" dirty="0" err="1"/>
              <a:t>қалыпқа</a:t>
            </a:r>
            <a:r>
              <a:rPr lang="ru-RU" dirty="0"/>
              <a:t> </a:t>
            </a:r>
            <a:r>
              <a:rPr lang="ru-RU" dirty="0" err="1"/>
              <a:t>келуі</a:t>
            </a:r>
            <a:r>
              <a:rPr lang="ru-RU" dirty="0"/>
              <a:t> </a:t>
            </a:r>
            <a:r>
              <a:rPr lang="ru-RU" dirty="0" err="1"/>
              <a:t>қарқынды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    </a:t>
            </a:r>
            <a:r>
              <a:rPr lang="ru-RU" dirty="0" err="1"/>
              <a:t>Ұйықтаған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өсу</a:t>
            </a:r>
            <a:r>
              <a:rPr lang="ru-RU" dirty="0"/>
              <a:t> гормоны </a:t>
            </a:r>
            <a:r>
              <a:rPr lang="ru-RU" dirty="0" err="1"/>
              <a:t>белоктың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клеткалар</a:t>
            </a:r>
            <a:r>
              <a:rPr lang="ru-RU" dirty="0"/>
              <a:t> </a:t>
            </a:r>
            <a:r>
              <a:rPr lang="ru-RU" dirty="0" err="1"/>
              <a:t>құруына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күні</a:t>
            </a:r>
            <a:r>
              <a:rPr lang="ru-RU" dirty="0"/>
              <a:t> </a:t>
            </a:r>
            <a:r>
              <a:rPr lang="ru-RU" dirty="0" err="1"/>
              <a:t>бойы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бұзылыстардың</a:t>
            </a:r>
            <a:r>
              <a:rPr lang="ru-RU" dirty="0"/>
              <a:t> </a:t>
            </a:r>
            <a:r>
              <a:rPr lang="ru-RU" dirty="0" err="1"/>
              <a:t>түзетілуіне</a:t>
            </a:r>
            <a:r>
              <a:rPr lang="ru-RU" dirty="0"/>
              <a:t> </a:t>
            </a:r>
            <a:r>
              <a:rPr lang="ru-RU" dirty="0" err="1"/>
              <a:t>түрткі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   </a:t>
            </a:r>
            <a:r>
              <a:rPr lang="ru-RU" dirty="0" err="1"/>
              <a:t>Ұйқы</a:t>
            </a:r>
            <a:r>
              <a:rPr lang="ru-RU" dirty="0"/>
              <a:t>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сұлулықтың</a:t>
            </a:r>
            <a:r>
              <a:rPr lang="ru-RU" dirty="0"/>
              <a:t> </a:t>
            </a:r>
            <a:r>
              <a:rPr lang="ru-RU" dirty="0" err="1"/>
              <a:t>қалпына</a:t>
            </a:r>
            <a:r>
              <a:rPr lang="ru-RU" dirty="0"/>
              <a:t> </a:t>
            </a:r>
            <a:r>
              <a:rPr lang="ru-RU" dirty="0" err="1"/>
              <a:t>келуіне</a:t>
            </a:r>
            <a:r>
              <a:rPr lang="ru-RU" dirty="0"/>
              <a:t> де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туғызады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  </a:t>
            </a:r>
            <a:r>
              <a:rPr lang="kk-KZ" dirty="0"/>
              <a:t>Ұйқы алдындағы соңғы тамақ жеңіл қорытылатын өнімдер болуы тиіс, олар бізге триптофанды жеткізеді.</a:t>
            </a:r>
            <a:endParaRPr lang="ru-RU" dirty="0"/>
          </a:p>
          <a:p>
            <a:r>
              <a:rPr lang="kk-KZ" dirty="0"/>
              <a:t>  Триптофан – бұл амин қышқылы, ол серотонин мен мелатониннің, тыныш ұйқы үшін маңызды гормондардың деңгейін ұлғайтады.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83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 dirty="0"/>
              <a:t>Ұйқы қалыпты болуы үшін қанша ұйықтау керек? </a:t>
            </a:r>
            <a:r>
              <a:rPr lang="kk-KZ" sz="2400" b="1" i="1" dirty="0"/>
              <a:t>Организмнің толық дамуына қажетті бір тәуліктегі ұйқының мөлшері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705196"/>
              </p:ext>
            </p:extLst>
          </p:nvPr>
        </p:nvGraphicFramePr>
        <p:xfrm>
          <a:off x="611560" y="2564904"/>
          <a:ext cx="6144597" cy="3265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7408"/>
                <a:gridCol w="1366704"/>
                <a:gridCol w="1672820"/>
                <a:gridCol w="1427665"/>
              </a:tblGrid>
              <a:tr h="1224135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Баланың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жасы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Ұйқының уақыты, сағат.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Баланың жасы.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Ұйықтау уақыты, сағат.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1033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Жаңа туған сәби.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1-3 ай.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6 ай-1 жас.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2-3 жас.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4-5 жас.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21-22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18-20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14-16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13-14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11-12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5-6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8-10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13-14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16-17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 err="1">
                          <a:effectLst/>
                        </a:rPr>
                        <a:t>Ересек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адам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10-11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9-10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8-9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7-8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6-8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961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608</TotalTime>
  <Words>396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Ұйқы — организмің мезгіл-мезгіл қайталанып отыратын тіршіліктік мәні зор функционалдық күйі.  </vt:lpstr>
      <vt:lpstr>Презентация PowerPoint</vt:lpstr>
      <vt:lpstr>Презентация PowerPoint</vt:lpstr>
      <vt:lpstr>Презентация PowerPoint</vt:lpstr>
      <vt:lpstr>Презентация PowerPoint</vt:lpstr>
      <vt:lpstr>Ұйқы екі фазадан тұрады: 1) баяу ұйқы 2) тез ұйқы Әуелі баяу ұйқы, 1-1,5 сағаттан соң тез ұйқы басталады. </vt:lpstr>
      <vt:lpstr>         Ұйқының маңызы</vt:lpstr>
      <vt:lpstr>Ұйқы қалыпты болуы үшін қанша ұйықтау керек? Организмнің толық дамуына қажетті бір тәуліктегі ұйқының мөлшері</vt:lpstr>
      <vt:lpstr>Презентация PowerPoint</vt:lpstr>
      <vt:lpstr>Тапсырмалар:</vt:lpstr>
      <vt:lpstr>тест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Зауре</cp:lastModifiedBy>
  <cp:revision>55</cp:revision>
  <dcterms:created xsi:type="dcterms:W3CDTF">2014-01-15T13:09:16Z</dcterms:created>
  <dcterms:modified xsi:type="dcterms:W3CDTF">2020-04-02T03:50:38Z</dcterms:modified>
</cp:coreProperties>
</file>