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82" r:id="rId2"/>
    <p:sldId id="283" r:id="rId3"/>
    <p:sldId id="256" r:id="rId4"/>
    <p:sldId id="263" r:id="rId5"/>
    <p:sldId id="280" r:id="rId6"/>
    <p:sldId id="277" r:id="rId7"/>
    <p:sldId id="278" r:id="rId8"/>
    <p:sldId id="266" r:id="rId9"/>
    <p:sldId id="268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6600"/>
    <a:srgbClr val="FF9900"/>
    <a:srgbClr val="FF5050"/>
    <a:srgbClr val="FF6699"/>
    <a:srgbClr val="FF0066"/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7ED400-4189-46EE-A004-AFD66A48CB2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70C9C6-3085-498E-B15A-F66F1B03468E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dirty="0" smtClean="0">
              <a:latin typeface="Times New Roman" pitchFamily="18" charset="0"/>
              <a:cs typeface="Times New Roman" pitchFamily="18" charset="0"/>
            </a:rPr>
            <a:t>Нег</a:t>
          </a:r>
          <a:r>
            <a:rPr lang="kk-KZ" sz="4000" b="1" dirty="0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4000" b="1" dirty="0" err="1" smtClean="0">
              <a:latin typeface="Times New Roman" pitchFamily="18" charset="0"/>
              <a:cs typeface="Times New Roman" pitchFamily="18" charset="0"/>
            </a:rPr>
            <a:t>здер</a:t>
          </a:r>
          <a:endParaRPr lang="kk-KZ" sz="4000" b="1" dirty="0" smtClean="0">
            <a:latin typeface="Times New Roman" pitchFamily="18" charset="0"/>
            <a:cs typeface="Times New Roman" pitchFamily="18" charset="0"/>
          </a:endParaRPr>
        </a:p>
        <a:p>
          <a:pPr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B0E288B4-4042-406A-829B-48122331B2A3}" type="parTrans" cxnId="{6E212BDD-A7D1-4E39-8F8F-AB97436E1A7B}">
      <dgm:prSet/>
      <dgm:spPr/>
      <dgm:t>
        <a:bodyPr/>
        <a:lstStyle/>
        <a:p>
          <a:endParaRPr lang="ru-RU"/>
        </a:p>
      </dgm:t>
    </dgm:pt>
    <dgm:pt modelId="{5B1B0B9C-E9F2-48BC-8A1F-AE19B583FE4B}" type="sibTrans" cxnId="{6E212BDD-A7D1-4E39-8F8F-AB97436E1A7B}">
      <dgm:prSet/>
      <dgm:spPr/>
      <dgm:t>
        <a:bodyPr/>
        <a:lstStyle/>
        <a:p>
          <a:endParaRPr lang="ru-RU"/>
        </a:p>
      </dgm:t>
    </dgm:pt>
    <dgm:pt modelId="{08F7D650-5204-4595-A2A9-CB1D74F1F1DB}" type="pres">
      <dgm:prSet presAssocID="{527ED400-4189-46EE-A004-AFD66A48CB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405381-D24C-44AB-8587-54EC34F23647}" type="pres">
      <dgm:prSet presAssocID="{6F70C9C6-3085-498E-B15A-F66F1B03468E}" presName="parentText" presStyleLbl="node1" presStyleIdx="0" presStyleCnt="1" custScaleY="109974" custLinFactNeighborY="-3587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63BB5B-BBD3-42AD-A7D2-72649E8272EC}" type="presOf" srcId="{527ED400-4189-46EE-A004-AFD66A48CB2D}" destId="{08F7D650-5204-4595-A2A9-CB1D74F1F1DB}" srcOrd="0" destOrd="0" presId="urn:microsoft.com/office/officeart/2005/8/layout/vList2"/>
    <dgm:cxn modelId="{6E212BDD-A7D1-4E39-8F8F-AB97436E1A7B}" srcId="{527ED400-4189-46EE-A004-AFD66A48CB2D}" destId="{6F70C9C6-3085-498E-B15A-F66F1B03468E}" srcOrd="0" destOrd="0" parTransId="{B0E288B4-4042-406A-829B-48122331B2A3}" sibTransId="{5B1B0B9C-E9F2-48BC-8A1F-AE19B583FE4B}"/>
    <dgm:cxn modelId="{46447C2E-399A-42F1-8436-D5C52FCFBB95}" type="presOf" srcId="{6F70C9C6-3085-498E-B15A-F66F1B03468E}" destId="{3D405381-D24C-44AB-8587-54EC34F23647}" srcOrd="0" destOrd="0" presId="urn:microsoft.com/office/officeart/2005/8/layout/vList2"/>
    <dgm:cxn modelId="{2C30CDA2-6785-4DD9-8164-2166A896BAAF}" type="presParOf" srcId="{08F7D650-5204-4595-A2A9-CB1D74F1F1DB}" destId="{3D405381-D24C-44AB-8587-54EC34F23647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DBB1A-5F23-46D6-BEB1-4B8D20DD71D2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E0981-34FA-4F1B-941F-41576B6C9C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827F2-189B-4DDB-A2FA-AF9660A94B0C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F7441-539F-4049-BBAE-E7A9CCC16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2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gi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42974" y="0"/>
            <a:ext cx="10215634" cy="857232"/>
          </a:xfrm>
        </p:spPr>
        <p:txBody>
          <a:bodyPr>
            <a:normAutofit fontScale="90000"/>
          </a:bodyPr>
          <a:lstStyle/>
          <a:p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6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Рисунок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428604"/>
            <a:ext cx="9144000" cy="5429288"/>
          </a:xfrm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474788" y="3773488"/>
          <a:ext cx="5958348" cy="365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958348"/>
              </a:tblGrid>
              <a:tr h="34813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00034" y="285728"/>
            <a:ext cx="814393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Қарағанды облысы,Сәтбаев қаласы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«№7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жалпы орта білім беретін мектебі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КММ</a:t>
            </a: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Химия пәні мұғалімі: </a:t>
            </a: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Хасенова Мейрамкуль Жанибековна</a:t>
            </a: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Пәні: химия</a:t>
            </a: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Сыныбы: 8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6075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3357562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643563" y="3357563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42974" y="785794"/>
            <a:ext cx="10215634" cy="71438"/>
          </a:xfrm>
        </p:spPr>
        <p:txBody>
          <a:bodyPr>
            <a:normAutofit fontScale="90000"/>
          </a:bodyPr>
          <a:lstStyle/>
          <a:p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6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4286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3" descr="C:\Documents and Settings\Admin\Мои документы\hello_html_1daeffc0 (2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8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72273"/>
            <a:ext cx="9144000" cy="28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3286141" y="3286140"/>
            <a:ext cx="6858000" cy="28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536421" y="3250421"/>
            <a:ext cx="6858000" cy="357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42974" y="0"/>
            <a:ext cx="10215634" cy="857232"/>
          </a:xfrm>
        </p:spPr>
        <p:txBody>
          <a:bodyPr>
            <a:normAutofit fontScale="90000"/>
          </a:bodyPr>
          <a:lstStyle/>
          <a:p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6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Рисунок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428604"/>
            <a:ext cx="9144000" cy="5429288"/>
          </a:xfrm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474788" y="3773488"/>
          <a:ext cx="5958348" cy="365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958348"/>
              </a:tblGrid>
              <a:tr h="34813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00034" y="285728"/>
            <a:ext cx="814393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6075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3357562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643563" y="3357563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Схема 14"/>
          <p:cNvGraphicFramePr/>
          <p:nvPr/>
        </p:nvGraphicFramePr>
        <p:xfrm>
          <a:off x="4000496" y="357166"/>
          <a:ext cx="43814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9" name="Пятиугольник 18"/>
          <p:cNvSpPr/>
          <p:nvPr/>
        </p:nvSpPr>
        <p:spPr>
          <a:xfrm>
            <a:off x="285720" y="1285860"/>
            <a:ext cx="3286148" cy="1285884"/>
          </a:xfrm>
          <a:prstGeom prst="homePlate">
            <a:avLst>
              <a:gd name="adj" fmla="val 619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Сабақ тақырыбы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Documents and Settings\Admin\Мои документы\hello_html_16cf649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6075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3357562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643563" y="3357563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42974" y="785794"/>
            <a:ext cx="10215634" cy="71438"/>
          </a:xfrm>
        </p:spPr>
        <p:txBody>
          <a:bodyPr>
            <a:normAutofit fontScale="90000"/>
          </a:bodyPr>
          <a:lstStyle/>
          <a:p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6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C:\Documents and Settings\Admin\Рабочий стол\Новая папка 1\img_user_file_553b36dca3032_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501122" cy="6286544"/>
          </a:xfrm>
          <a:prstGeom prst="rect">
            <a:avLst/>
          </a:prstGeom>
          <a:noFill/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286116" y="5357826"/>
            <a:ext cx="28082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Еритін негіз-сілті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071538" y="4500570"/>
            <a:ext cx="28082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Аз еритін </a:t>
            </a: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негіз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429256" y="4572008"/>
            <a:ext cx="28082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Ерімейтін </a:t>
            </a: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негіз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3357562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643563" y="3357563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6075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42974" y="785794"/>
            <a:ext cx="10215634" cy="71438"/>
          </a:xfrm>
        </p:spPr>
        <p:txBody>
          <a:bodyPr>
            <a:normAutofit fontScale="90000"/>
          </a:bodyPr>
          <a:lstStyle/>
          <a:p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6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Рисунок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428604"/>
            <a:ext cx="9144000" cy="5429288"/>
          </a:xfrm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071546"/>
          <a:ext cx="8858280" cy="5795264"/>
        </p:xfrm>
        <a:graphic>
          <a:graphicData uri="http://schemas.openxmlformats.org/drawingml/2006/table">
            <a:tbl>
              <a:tblPr/>
              <a:tblGrid>
                <a:gridCol w="8858280"/>
              </a:tblGrid>
              <a:tr h="57864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негіздер, основания, </a:t>
                      </a: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bases</a:t>
                      </a:r>
                      <a:r>
                        <a:rPr lang="kk-KZ" sz="2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сілті, щелочь, </a:t>
                      </a: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alkali</a:t>
                      </a:r>
                      <a:r>
                        <a:rPr lang="kk-KZ" sz="2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сабын, мыло, </a:t>
                      </a: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soap</a:t>
                      </a:r>
                      <a:r>
                        <a:rPr lang="kk-KZ" sz="2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тайғанақ, скользкий, </a:t>
                      </a: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slippery</a:t>
                      </a:r>
                      <a:r>
                        <a:rPr lang="kk-KZ" sz="2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жуғыш ұнтақ, моющее средство, </a:t>
                      </a: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detergent</a:t>
                      </a:r>
                      <a:r>
                        <a:rPr lang="kk-KZ" sz="2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endParaRPr lang="ru-RU" sz="2800" b="1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гидроксид, гидроксид, </a:t>
                      </a:r>
                      <a:r>
                        <a:rPr lang="en-US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hydroxide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kk-KZ" sz="28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kk-KZ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2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28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endParaRPr lang="kk-KZ" sz="2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kk-KZ" sz="2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142852"/>
          <a:ext cx="8786874" cy="642942"/>
        </p:xfrm>
        <a:graphic>
          <a:graphicData uri="http://schemas.openxmlformats.org/drawingml/2006/table">
            <a:tbl>
              <a:tblPr/>
              <a:tblGrid>
                <a:gridCol w="8786874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kk-KZ" sz="3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Терминология</a:t>
                      </a:r>
                      <a:endParaRPr lang="ru-RU" sz="3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6075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3357562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пгшлпгш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643563" y="3357563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пгшлпгш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0"/>
            <a:ext cx="9144001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7" descr="пгшлпгш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96075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7" descr="пгшлпгш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643563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7" descr="пгшлпгш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357562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571625" y="214313"/>
            <a:ext cx="7072313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Ойлан,тап!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14313" y="1000125"/>
            <a:ext cx="828677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Негіздер туралы мәліметтерді дұрыс анықтап, сәйкес әріптерден сөз құрасты-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рыңдар. Ол қандай сөз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714348" y="2285992"/>
          <a:ext cx="5929354" cy="2709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66"/>
                <a:gridCol w="1516811"/>
                <a:gridCol w="1535917"/>
                <a:gridCol w="1428760"/>
              </a:tblGrid>
              <a:tr h="593199">
                <a:tc>
                  <a:txBody>
                    <a:bodyPr/>
                    <a:lstStyle/>
                    <a:p>
                      <a:pPr algn="ctr"/>
                      <a:r>
                        <a:rPr lang="kk-KZ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негіздер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еритін</a:t>
                      </a:r>
                      <a:endParaRPr lang="ru-RU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аз еритін</a:t>
                      </a:r>
                      <a:endParaRPr lang="ru-RU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ерімейтін</a:t>
                      </a:r>
                      <a:endParaRPr lang="ru-RU" sz="18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38971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NaOH</a:t>
                      </a:r>
                      <a:endParaRPr lang="ru-RU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943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Ca(OH)</a:t>
                      </a:r>
                      <a:r>
                        <a:rPr lang="en-US" sz="12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800" b="1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ә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38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Cu(OH)</a:t>
                      </a:r>
                      <a:r>
                        <a:rPr lang="en-US" sz="12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b="1" i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7398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Sr</a:t>
                      </a:r>
                      <a:r>
                        <a:rPr lang="en-US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(OH)</a:t>
                      </a:r>
                      <a:r>
                        <a:rPr lang="en-US" sz="12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38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KOH</a:t>
                      </a:r>
                      <a:endParaRPr lang="ru-RU" sz="1200" b="1" i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18471" name="Picture 7" descr="пгшлпгш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 descr="01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4714884"/>
            <a:ext cx="1871662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5-конечная звезда 12"/>
          <p:cNvSpPr/>
          <p:nvPr/>
        </p:nvSpPr>
        <p:spPr>
          <a:xfrm>
            <a:off x="2714612" y="3000372"/>
            <a:ext cx="381000" cy="2286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5-конечная звезда 13"/>
          <p:cNvSpPr/>
          <p:nvPr/>
        </p:nvSpPr>
        <p:spPr>
          <a:xfrm>
            <a:off x="4214810" y="3357562"/>
            <a:ext cx="381000" cy="2286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5-конечная звезда 14"/>
          <p:cNvSpPr/>
          <p:nvPr/>
        </p:nvSpPr>
        <p:spPr>
          <a:xfrm>
            <a:off x="5715008" y="3857628"/>
            <a:ext cx="381000" cy="2286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5-конечная звезда 15"/>
          <p:cNvSpPr/>
          <p:nvPr/>
        </p:nvSpPr>
        <p:spPr>
          <a:xfrm>
            <a:off x="4214810" y="4214818"/>
            <a:ext cx="381000" cy="2286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5-конечная звезда 16"/>
          <p:cNvSpPr/>
          <p:nvPr/>
        </p:nvSpPr>
        <p:spPr>
          <a:xfrm>
            <a:off x="2714612" y="4714884"/>
            <a:ext cx="381000" cy="2286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7" descr="пгшлпгш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7" descr="пгшлпгш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96075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7" descr="пгшлпгш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643563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7" descr="пгшлпгш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357562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14313" y="0"/>
            <a:ext cx="8786812" cy="164306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kk-KZ" sz="5400" b="1" i="1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Графикалық тест</a:t>
            </a:r>
          </a:p>
          <a:p>
            <a:pPr>
              <a:defRPr/>
            </a:pPr>
            <a:r>
              <a:rPr lang="kk-KZ" sz="20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Қойылған сұрақтың дұрыс жауабының қиылысу нүктесін тауып,оларды біріктірсе,</a:t>
            </a:r>
            <a:r>
              <a:rPr lang="en-US" sz="20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kk-KZ" sz="20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химиялық ыдыстың суреті шығады.Ол қандай ыдыс</a:t>
            </a:r>
            <a:r>
              <a:rPr lang="en-US" sz="20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?</a:t>
            </a:r>
            <a:endParaRPr lang="kk-KZ" sz="20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21511" name="Прямоугольник 7"/>
          <p:cNvSpPr>
            <a:spLocks noChangeArrowheads="1"/>
          </p:cNvSpPr>
          <p:nvPr/>
        </p:nvSpPr>
        <p:spPr bwMode="auto">
          <a:xfrm>
            <a:off x="2000250" y="242887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kk-KZ" b="1" i="1">
                <a:solidFill>
                  <a:srgbClr val="C00000"/>
                </a:solidFill>
              </a:rPr>
              <a:t>У</a:t>
            </a:r>
            <a:endParaRPr lang="kk-KZ" b="1" i="1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 rot="10800000" flipV="1">
            <a:off x="142875" y="1615708"/>
            <a:ext cx="87868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buFontTx/>
              <a:buAutoNum type="arabicParenR"/>
            </a:pPr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Негіздер қалай </a:t>
            </a:r>
            <a:r>
              <a:rPr lang="kk-KZ" sz="1600" b="1" i="1" dirty="0">
                <a:latin typeface="Times New Roman" pitchFamily="18" charset="0"/>
                <a:cs typeface="Times New Roman" pitchFamily="18" charset="0"/>
              </a:rPr>
              <a:t>жіктеледі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 algn="just">
              <a:buFontTx/>
              <a:buAutoNum type="arabicParenR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Калий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гидроксид</a:t>
            </a:r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і және натрий гидроксидінің формулалары</a:t>
            </a:r>
            <a:endParaRPr lang="kk-KZ" sz="16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AutoNum type="arabicParenR"/>
            </a:pPr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Метилоранждың және лакмустың  сілтілік ортадағы  түсі</a:t>
            </a:r>
            <a:endParaRPr lang="en-US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16200000" flipV="1">
            <a:off x="498475" y="4359276"/>
            <a:ext cx="3787775" cy="69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428875" y="6286500"/>
            <a:ext cx="43576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286000" y="3429000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286000" y="4143375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2286000" y="4857750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286000" y="5572125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5144294" y="6285706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4429919" y="6285706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3715544" y="6285706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3018632" y="6268244"/>
            <a:ext cx="2476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214563" y="271462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5858669" y="6285706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5" name="Прямоугольник 50"/>
          <p:cNvSpPr>
            <a:spLocks noChangeArrowheads="1"/>
          </p:cNvSpPr>
          <p:nvPr/>
        </p:nvSpPr>
        <p:spPr bwMode="auto">
          <a:xfrm>
            <a:off x="2643174" y="5429264"/>
            <a:ext cx="5956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сары</a:t>
            </a:r>
            <a:endParaRPr 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26" name="Прямоугольник 52"/>
          <p:cNvSpPr>
            <a:spLocks noChangeArrowheads="1"/>
          </p:cNvSpPr>
          <p:nvPr/>
        </p:nvSpPr>
        <p:spPr bwMode="auto">
          <a:xfrm>
            <a:off x="6572250" y="6286500"/>
            <a:ext cx="338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b="1" i="1">
                <a:solidFill>
                  <a:srgbClr val="C00000"/>
                </a:solidFill>
              </a:rPr>
              <a:t>Х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21527" name="Прямоугольник 53"/>
          <p:cNvSpPr>
            <a:spLocks noChangeArrowheads="1"/>
          </p:cNvSpPr>
          <p:nvPr/>
        </p:nvSpPr>
        <p:spPr bwMode="auto">
          <a:xfrm>
            <a:off x="1928813" y="2571750"/>
            <a:ext cx="341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b="1" i="1"/>
              <a:t>5</a:t>
            </a:r>
            <a:endParaRPr lang="ru-RU"/>
          </a:p>
        </p:txBody>
      </p:sp>
      <p:sp>
        <p:nvSpPr>
          <p:cNvPr id="21528" name="Прямоугольник 54"/>
          <p:cNvSpPr>
            <a:spLocks noChangeArrowheads="1"/>
          </p:cNvSpPr>
          <p:nvPr/>
        </p:nvSpPr>
        <p:spPr bwMode="auto">
          <a:xfrm>
            <a:off x="2000250" y="535781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b="1" i="1">
                <a:solidFill>
                  <a:srgbClr val="000000"/>
                </a:solidFill>
              </a:rPr>
              <a:t>1</a:t>
            </a:r>
            <a:endParaRPr lang="ru-RU"/>
          </a:p>
        </p:txBody>
      </p:sp>
      <p:sp>
        <p:nvSpPr>
          <p:cNvPr id="21529" name="Прямоугольник 55"/>
          <p:cNvSpPr>
            <a:spLocks noChangeArrowheads="1"/>
          </p:cNvSpPr>
          <p:nvPr/>
        </p:nvSpPr>
        <p:spPr bwMode="auto">
          <a:xfrm>
            <a:off x="1928813" y="4643438"/>
            <a:ext cx="3762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b="1" i="1">
                <a:solidFill>
                  <a:srgbClr val="000000"/>
                </a:solidFill>
              </a:rPr>
              <a:t> 2</a:t>
            </a:r>
            <a:endParaRPr lang="ru-RU"/>
          </a:p>
        </p:txBody>
      </p:sp>
      <p:sp>
        <p:nvSpPr>
          <p:cNvPr id="21530" name="Прямоугольник 56"/>
          <p:cNvSpPr>
            <a:spLocks noChangeArrowheads="1"/>
          </p:cNvSpPr>
          <p:nvPr/>
        </p:nvSpPr>
        <p:spPr bwMode="auto">
          <a:xfrm>
            <a:off x="2000250" y="392906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b="1" i="1">
                <a:solidFill>
                  <a:srgbClr val="000000"/>
                </a:solidFill>
              </a:rPr>
              <a:t>3</a:t>
            </a:r>
            <a:endParaRPr lang="ru-RU"/>
          </a:p>
        </p:txBody>
      </p:sp>
      <p:sp>
        <p:nvSpPr>
          <p:cNvPr id="21531" name="Прямоугольник 57"/>
          <p:cNvSpPr>
            <a:spLocks noChangeArrowheads="1"/>
          </p:cNvSpPr>
          <p:nvPr/>
        </p:nvSpPr>
        <p:spPr bwMode="auto">
          <a:xfrm>
            <a:off x="3000375" y="62865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b="1" i="1">
                <a:solidFill>
                  <a:srgbClr val="000000"/>
                </a:solidFill>
              </a:rPr>
              <a:t>1</a:t>
            </a:r>
            <a:endParaRPr lang="ru-RU"/>
          </a:p>
        </p:txBody>
      </p:sp>
      <p:sp>
        <p:nvSpPr>
          <p:cNvPr id="21532" name="Прямоугольник 58"/>
          <p:cNvSpPr>
            <a:spLocks noChangeArrowheads="1"/>
          </p:cNvSpPr>
          <p:nvPr/>
        </p:nvSpPr>
        <p:spPr bwMode="auto">
          <a:xfrm>
            <a:off x="3714750" y="62865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b="1" i="1">
                <a:solidFill>
                  <a:srgbClr val="000000"/>
                </a:solidFill>
              </a:rPr>
              <a:t>2</a:t>
            </a:r>
            <a:endParaRPr lang="ru-RU"/>
          </a:p>
        </p:txBody>
      </p:sp>
      <p:sp>
        <p:nvSpPr>
          <p:cNvPr id="21533" name="Прямоугольник 59"/>
          <p:cNvSpPr>
            <a:spLocks noChangeArrowheads="1"/>
          </p:cNvSpPr>
          <p:nvPr/>
        </p:nvSpPr>
        <p:spPr bwMode="auto">
          <a:xfrm>
            <a:off x="4429125" y="62865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b="1" i="1">
                <a:solidFill>
                  <a:srgbClr val="000000"/>
                </a:solidFill>
              </a:rPr>
              <a:t>3</a:t>
            </a:r>
            <a:endParaRPr lang="ru-RU"/>
          </a:p>
        </p:txBody>
      </p:sp>
      <p:sp>
        <p:nvSpPr>
          <p:cNvPr id="21534" name="Прямоугольник 60"/>
          <p:cNvSpPr>
            <a:spLocks noChangeArrowheads="1"/>
          </p:cNvSpPr>
          <p:nvPr/>
        </p:nvSpPr>
        <p:spPr bwMode="auto">
          <a:xfrm>
            <a:off x="2000250" y="3286125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b="1" i="1">
                <a:solidFill>
                  <a:srgbClr val="000000"/>
                </a:solidFill>
              </a:rPr>
              <a:t>4</a:t>
            </a:r>
            <a:endParaRPr lang="ru-RU"/>
          </a:p>
        </p:txBody>
      </p:sp>
      <p:sp>
        <p:nvSpPr>
          <p:cNvPr id="21535" name="Прямоугольник 61"/>
          <p:cNvSpPr>
            <a:spLocks noChangeArrowheads="1"/>
          </p:cNvSpPr>
          <p:nvPr/>
        </p:nvSpPr>
        <p:spPr bwMode="auto">
          <a:xfrm>
            <a:off x="5143500" y="62865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b="1" i="1"/>
              <a:t>4</a:t>
            </a:r>
            <a:endParaRPr lang="ru-RU"/>
          </a:p>
        </p:txBody>
      </p:sp>
      <p:sp>
        <p:nvSpPr>
          <p:cNvPr id="21536" name="Прямоугольник 62"/>
          <p:cNvSpPr>
            <a:spLocks noChangeArrowheads="1"/>
          </p:cNvSpPr>
          <p:nvPr/>
        </p:nvSpPr>
        <p:spPr bwMode="auto">
          <a:xfrm>
            <a:off x="5857875" y="62865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b="1" i="1"/>
              <a:t>5</a:t>
            </a:r>
            <a:endParaRPr lang="ru-RU"/>
          </a:p>
        </p:txBody>
      </p:sp>
      <p:sp>
        <p:nvSpPr>
          <p:cNvPr id="21537" name="Прямоугольник 63"/>
          <p:cNvSpPr>
            <a:spLocks noChangeArrowheads="1"/>
          </p:cNvSpPr>
          <p:nvPr/>
        </p:nvSpPr>
        <p:spPr bwMode="auto">
          <a:xfrm>
            <a:off x="5143504" y="5429264"/>
            <a:ext cx="5629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1400" b="1" dirty="0">
                <a:solidFill>
                  <a:srgbClr val="000000"/>
                </a:solidFill>
              </a:rPr>
              <a:t>  </a:t>
            </a:r>
            <a:r>
              <a:rPr lang="kk-KZ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көк</a:t>
            </a:r>
            <a:endParaRPr 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8" name="Прямоугольник 64"/>
          <p:cNvSpPr>
            <a:spLocks noChangeArrowheads="1"/>
          </p:cNvSpPr>
          <p:nvPr/>
        </p:nvSpPr>
        <p:spPr bwMode="auto">
          <a:xfrm>
            <a:off x="3214678" y="3786190"/>
            <a:ext cx="6335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k-KZ" sz="1400" b="1" dirty="0" smtClean="0"/>
              <a:t> </a:t>
            </a:r>
            <a:r>
              <a:rPr lang="en-US" sz="1400" b="1" dirty="0" smtClean="0"/>
              <a:t>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KOH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9" name="Прямоугольник 65"/>
          <p:cNvSpPr>
            <a:spLocks noChangeArrowheads="1"/>
          </p:cNvSpPr>
          <p:nvPr/>
        </p:nvSpPr>
        <p:spPr bwMode="auto">
          <a:xfrm>
            <a:off x="4572000" y="4000504"/>
            <a:ext cx="73289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40" name="Прямоугольник 66"/>
          <p:cNvSpPr>
            <a:spLocks noChangeArrowheads="1"/>
          </p:cNvSpPr>
          <p:nvPr/>
        </p:nvSpPr>
        <p:spPr bwMode="auto">
          <a:xfrm>
            <a:off x="3000375" y="3286125"/>
            <a:ext cx="7104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еритін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41" name="Прямоугольник 67"/>
          <p:cNvSpPr>
            <a:spLocks noChangeArrowheads="1"/>
          </p:cNvSpPr>
          <p:nvPr/>
        </p:nvSpPr>
        <p:spPr bwMode="auto">
          <a:xfrm>
            <a:off x="4500563" y="3286125"/>
            <a:ext cx="1571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ерімейтін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42" name="Picture 105" descr="j035449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63" y="5214938"/>
            <a:ext cx="15716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42974" y="785794"/>
            <a:ext cx="10215634" cy="71438"/>
          </a:xfrm>
        </p:spPr>
        <p:txBody>
          <a:bodyPr>
            <a:normAutofit fontScale="90000"/>
          </a:bodyPr>
          <a:lstStyle/>
          <a:p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6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Рисунок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428604"/>
            <a:ext cx="9144000" cy="5429288"/>
          </a:xfrm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857232"/>
          <a:ext cx="8786874" cy="5572164"/>
        </p:xfrm>
        <a:graphic>
          <a:graphicData uri="http://schemas.openxmlformats.org/drawingml/2006/table">
            <a:tbl>
              <a:tblPr/>
              <a:tblGrid>
                <a:gridCol w="8786874"/>
              </a:tblGrid>
              <a:tr h="55721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kk-KZ" sz="2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Бұл суреттерден қандай ой түйіндеуге болады</a:t>
                      </a:r>
                      <a:r>
                        <a:rPr lang="en-US" sz="2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en-US" sz="2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</a:t>
                      </a:r>
                      <a:r>
                        <a:rPr lang="kk-KZ" sz="28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  </a:t>
                      </a:r>
                      <a:r>
                        <a:rPr lang="kk-KZ" sz="2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топ</a:t>
                      </a:r>
                      <a:r>
                        <a:rPr lang="en-US" sz="2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II</a:t>
                      </a:r>
                      <a:r>
                        <a:rPr lang="kk-KZ" sz="2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топ</a:t>
                      </a:r>
                      <a:r>
                        <a:rPr lang="en-US" sz="2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III</a:t>
                      </a:r>
                      <a:r>
                        <a:rPr lang="kk-KZ" sz="2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топ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142852"/>
          <a:ext cx="8786874" cy="642942"/>
        </p:xfrm>
        <a:graphic>
          <a:graphicData uri="http://schemas.openxmlformats.org/drawingml/2006/table">
            <a:tbl>
              <a:tblPr/>
              <a:tblGrid>
                <a:gridCol w="8786874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3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 </a:t>
                      </a:r>
                      <a:r>
                        <a:rPr lang="kk-KZ" sz="3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Миға шабуыл </a:t>
                      </a:r>
                      <a:r>
                        <a:rPr lang="ru-RU" sz="3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Содержимое 2"/>
          <p:cNvSpPr txBox="1">
            <a:spLocks/>
          </p:cNvSpPr>
          <p:nvPr/>
        </p:nvSpPr>
        <p:spPr>
          <a:xfrm>
            <a:off x="357158" y="428604"/>
            <a:ext cx="8229600" cy="5697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kk-K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 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     </a:t>
            </a:r>
          </a:p>
        </p:txBody>
      </p:sp>
      <p:pic>
        <p:nvPicPr>
          <p:cNvPr id="17" name="Рисунок 16" descr="C:\Documents and Settings\Admin\Мои документы\9a92634eb1bd0d08b747638bb335003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54" y="2571744"/>
            <a:ext cx="228601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/>
          <p:cNvPicPr/>
          <p:nvPr/>
        </p:nvPicPr>
        <p:blipFill>
          <a:blip r:embed="rId4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="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929322" y="2500306"/>
            <a:ext cx="2928958" cy="1928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="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="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="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2" name="Picture 2" descr="C:\Documents and Settings\Admin\Мои документы\apple-lemon-4588364.jpg"/>
          <p:cNvPicPr>
            <a:picLocks noChangeAspect="1" noChangeArrowheads="1"/>
          </p:cNvPicPr>
          <p:nvPr/>
        </p:nvPicPr>
        <p:blipFill>
          <a:blip r:embed="rId5" cstate="print"/>
          <a:srcRect b="9091"/>
          <a:stretch>
            <a:fillRect/>
          </a:stretch>
        </p:blipFill>
        <p:spPr bwMode="auto">
          <a:xfrm>
            <a:off x="428596" y="2571744"/>
            <a:ext cx="2662596" cy="1857388"/>
          </a:xfrm>
          <a:prstGeom prst="rect">
            <a:avLst/>
          </a:prstGeom>
          <a:noFill/>
        </p:spPr>
      </p:pic>
      <p:pic>
        <p:nvPicPr>
          <p:cNvPr id="10" name="Picture 7" descr="пгшлпгш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-3357562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пгшлпгш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5643563" y="3357563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пгшлпгш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пгшлпгш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696075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1" descr="C:\Documents and Settings\Администратор\Мои документы\рита сабак\косымша документ\фон\55ee4d7db578ca9a0f8159702df2e724_ful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1066800"/>
            <a:ext cx="84582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kk-KZ" sz="6000" b="1" i="1" u="sng" dirty="0">
              <a:solidFill>
                <a:srgbClr val="FF0000"/>
              </a:solidFill>
              <a:latin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endParaRPr lang="kk-KZ" sz="6000" b="1" i="1" u="sng" dirty="0">
              <a:solidFill>
                <a:srgbClr val="FF0000"/>
              </a:solidFill>
              <a:latin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endParaRPr lang="kk-KZ" sz="6000" b="1" i="1" u="sng" dirty="0">
              <a:solidFill>
                <a:srgbClr val="FF0000"/>
              </a:solidFill>
              <a:latin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endParaRPr lang="kk-KZ" sz="6000" b="1" i="1" u="sng" dirty="0">
              <a:solidFill>
                <a:srgbClr val="FF0000"/>
              </a:solidFill>
              <a:latin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endParaRPr lang="kk-KZ" sz="3200" b="1" i="1" u="sng" dirty="0">
              <a:solidFill>
                <a:srgbClr val="0000FF"/>
              </a:solidFill>
              <a:latin typeface="Times New Roman" pitchFamily="18" charset="0"/>
              <a:cs typeface="Arial" pitchFamily="34" charset="0"/>
            </a:endParaRPr>
          </a:p>
          <a:p>
            <a:pPr>
              <a:defRPr/>
            </a:pPr>
            <a:r>
              <a:rPr lang="kk-KZ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lang="kk-KZ" sz="4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     </a:t>
            </a: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J019936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5049838"/>
            <a:ext cx="1557337" cy="180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J028728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618553">
            <a:off x="5364163" y="4868863"/>
            <a:ext cx="839787" cy="179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WordArt 15"/>
          <p:cNvSpPr>
            <a:spLocks noChangeArrowheads="1" noChangeShapeType="1" noTextEdit="1"/>
          </p:cNvSpPr>
          <p:nvPr/>
        </p:nvSpPr>
        <p:spPr bwMode="auto">
          <a:xfrm>
            <a:off x="468313" y="333375"/>
            <a:ext cx="3743325" cy="115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0" name="WordArt 16"/>
          <p:cNvSpPr>
            <a:spLocks noChangeArrowheads="1" noChangeShapeType="1" noTextEdit="1"/>
          </p:cNvSpPr>
          <p:nvPr/>
        </p:nvSpPr>
        <p:spPr bwMode="auto">
          <a:xfrm>
            <a:off x="250825" y="2205038"/>
            <a:ext cx="6842125" cy="208756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40991"/>
              </a:avLst>
            </a:prstTxWarp>
          </a:bodyPr>
          <a:lstStyle/>
          <a:p>
            <a:pPr algn="ctr"/>
            <a:endParaRPr lang="ru-RU" sz="3600" b="1" kern="10">
              <a:ln w="9525">
                <a:solidFill>
                  <a:schemeClr val="tx2"/>
                </a:solidFill>
                <a:round/>
                <a:headEnd/>
                <a:tailEnd/>
              </a:ln>
              <a:solidFill>
                <a:schemeClr val="accent2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1" name="WordArt 4"/>
          <p:cNvSpPr>
            <a:spLocks noChangeArrowheads="1" noChangeShapeType="1" noTextEdit="1"/>
          </p:cNvSpPr>
          <p:nvPr/>
        </p:nvSpPr>
        <p:spPr bwMode="auto">
          <a:xfrm>
            <a:off x="642938" y="1557338"/>
            <a:ext cx="5929312" cy="2016125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Үйге тапсырма:</a:t>
            </a:r>
          </a:p>
        </p:txBody>
      </p:sp>
      <p:pic>
        <p:nvPicPr>
          <p:cNvPr id="12" name="Picture 7" descr="D:\Anımatıon\downlogo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19475" y="549275"/>
            <a:ext cx="2736850" cy="153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500063" y="3500438"/>
            <a:ext cx="5715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Сілтілердің пайдалы және зиянды әсері туралы  мәлімет әзірлеу</a:t>
            </a:r>
          </a:p>
        </p:txBody>
      </p:sp>
      <p:pic>
        <p:nvPicPr>
          <p:cNvPr id="14" name="Picture 7" descr="пгшлпгш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7" descr="пгшлпгш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696075"/>
            <a:ext cx="91440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7" descr="пгшлпгш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-3357562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7" descr="пгшлпгш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5643563" y="3357562"/>
            <a:ext cx="6858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1177</TotalTime>
  <Words>212</Words>
  <Application>Microsoft Office PowerPoint</Application>
  <PresentationFormat>Экран (4:3)</PresentationFormat>
  <Paragraphs>105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      </vt:lpstr>
      <vt:lpstr>         </vt:lpstr>
      <vt:lpstr>Слайд 3</vt:lpstr>
      <vt:lpstr>       </vt:lpstr>
      <vt:lpstr>       </vt:lpstr>
      <vt:lpstr>Слайд 6</vt:lpstr>
      <vt:lpstr>Слайд 7</vt:lpstr>
      <vt:lpstr>       </vt:lpstr>
      <vt:lpstr>Слайд 9</vt:lpstr>
      <vt:lpstr>    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HN</dc:creator>
  <cp:lastModifiedBy>HN</cp:lastModifiedBy>
  <cp:revision>132</cp:revision>
  <dcterms:created xsi:type="dcterms:W3CDTF">2018-11-17T17:04:06Z</dcterms:created>
  <dcterms:modified xsi:type="dcterms:W3CDTF">2020-04-03T02:34:46Z</dcterms:modified>
</cp:coreProperties>
</file>