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71" r:id="rId14"/>
    <p:sldId id="274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B819A7-D757-4A86-93F4-5769AC1384BD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ADED58-121B-416B-AD67-C8EF328481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868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07CCC-5DE3-42A2-A3FC-60A160265DB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959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07CCC-5DE3-42A2-A3FC-60A160265DB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22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A54D4-FC58-4D31-8DEF-3ADCE2D087C9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4A86A-9BAA-415A-9E65-647EF0BD8B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A54D4-FC58-4D31-8DEF-3ADCE2D087C9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4A86A-9BAA-415A-9E65-647EF0BD8B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A54D4-FC58-4D31-8DEF-3ADCE2D087C9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4A86A-9BAA-415A-9E65-647EF0BD8B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A54D4-FC58-4D31-8DEF-3ADCE2D087C9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4A86A-9BAA-415A-9E65-647EF0BD8B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A54D4-FC58-4D31-8DEF-3ADCE2D087C9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4A86A-9BAA-415A-9E65-647EF0BD8B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A54D4-FC58-4D31-8DEF-3ADCE2D087C9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4A86A-9BAA-415A-9E65-647EF0BD8B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A54D4-FC58-4D31-8DEF-3ADCE2D087C9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4A86A-9BAA-415A-9E65-647EF0BD8B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A54D4-FC58-4D31-8DEF-3ADCE2D087C9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4A86A-9BAA-415A-9E65-647EF0BD8B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A54D4-FC58-4D31-8DEF-3ADCE2D087C9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4A86A-9BAA-415A-9E65-647EF0BD8B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A54D4-FC58-4D31-8DEF-3ADCE2D087C9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4A86A-9BAA-415A-9E65-647EF0BD8B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A54D4-FC58-4D31-8DEF-3ADCE2D087C9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4A86A-9BAA-415A-9E65-647EF0BD8B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A54D4-FC58-4D31-8DEF-3ADCE2D087C9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4A86A-9BAA-415A-9E65-647EF0BD8B1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cer%20PC\Desktop\8-&#1089;&#1099;&#1085;&#1099;&#1087;%20&#1044;&#1054;\8_1_&#1044;&#1054;_6.04.2020259.wav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bilimland.kz/kk/subject/ximiya/8-synyp/oksidter?mid=fe7a2a21-9d59-11e9-be78-49d30a05e051" TargetMode="External"/><Relationship Id="rId2" Type="http://schemas.openxmlformats.org/officeDocument/2006/relationships/hyperlink" Target="https://bilimland.kz/kk/subject/ximiya/8-synyp/oksidter?mid=fe7a2a20-9d59-11e9-be78-49d30a05e051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foncv_golubrassve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85720" y="214290"/>
            <a:ext cx="8401080" cy="1203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Chevron">
              <a:avLst/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Сабақтың </a:t>
            </a:r>
            <a:r>
              <a:rPr lang="kk-KZ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тақырыбы: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57291" y="1417638"/>
            <a:ext cx="835824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CanUp">
              <a:avLst/>
            </a:prstTxWarp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kk-KZ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“Оксидтер”</a:t>
            </a:r>
            <a:endParaRPr lang="ru-RU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kk-KZ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8-сынып</a:t>
            </a:r>
            <a:endParaRPr lang="ru-RU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9592" y="5157192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Козыбакова</a:t>
            </a:r>
            <a:r>
              <a:rPr lang="ru-RU" dirty="0" smtClean="0"/>
              <a:t> С.Ж. </a:t>
            </a:r>
            <a:r>
              <a:rPr lang="ru-RU" dirty="0"/>
              <a:t> </a:t>
            </a:r>
            <a:r>
              <a:rPr lang="ru-RU" dirty="0" smtClean="0"/>
              <a:t>№15 ЖОББМ химия </a:t>
            </a:r>
            <a:r>
              <a:rPr lang="ru-RU" dirty="0" err="1" smtClean="0"/>
              <a:t>пәнінің</a:t>
            </a:r>
            <a:r>
              <a:rPr lang="ru-RU" dirty="0" smtClean="0"/>
              <a:t> </a:t>
            </a:r>
            <a:r>
              <a:rPr lang="ru-RU" dirty="0" err="1" smtClean="0"/>
              <a:t>мұғалімі</a:t>
            </a:r>
            <a:endParaRPr lang="ru-RU" dirty="0" smtClean="0"/>
          </a:p>
          <a:p>
            <a:pPr algn="ctr"/>
            <a:r>
              <a:rPr lang="kk-KZ" dirty="0" smtClean="0"/>
              <a:t>Сәтбаев қ</a:t>
            </a:r>
            <a:endParaRPr lang="ru-RU" dirty="0"/>
          </a:p>
        </p:txBody>
      </p:sp>
    </p:spTree>
  </p:cSld>
  <p:clrMapOvr>
    <a:masterClrMapping/>
  </p:clrMapOvr>
  <p:transition advTm="7471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foncv_golubrassve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85720" y="214290"/>
            <a:ext cx="8401080" cy="1203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Chevron">
              <a:avLst/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err="1" smtClean="0"/>
              <a:t>Оқу мақсаттары</a:t>
            </a:r>
            <a:r>
              <a:rPr lang="kk-KZ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0100" y="2214554"/>
            <a:ext cx="785818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b="1" dirty="0">
                <a:latin typeface="Times New Roman" pitchFamily="18" charset="0"/>
                <a:cs typeface="Times New Roman" pitchFamily="18" charset="0"/>
              </a:rPr>
              <a:t>8.3.4.7 </a:t>
            </a:r>
            <a:r>
              <a:rPr lang="kk-KZ" sz="4000" b="1" smtClean="0">
                <a:latin typeface="Times New Roman" pitchFamily="18" charset="0"/>
                <a:cs typeface="Times New Roman" pitchFamily="18" charset="0"/>
              </a:rPr>
              <a:t>– оксидтердің </a:t>
            </a:r>
            <a:r>
              <a:rPr lang="kk-KZ" sz="4000" b="1" dirty="0">
                <a:latin typeface="Times New Roman" pitchFamily="18" charset="0"/>
                <a:cs typeface="Times New Roman" pitchFamily="18" charset="0"/>
              </a:rPr>
              <a:t>жіктелуін және  қасиеттерін білу, олардың химиялық қасиеттерін сипаттайтын реакция теңдеулерін құрастыру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8" name="8_1_ДО_6.04.2020259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8662988" y="6376988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advTm="169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Сабаққа қажетті ресурстар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kk-KZ" b="1" dirty="0"/>
              <a:t>Оксидтердің табиғатта таралуы туралы видеоны </a:t>
            </a:r>
            <a:r>
              <a:rPr lang="kk-KZ" b="1" dirty="0" smtClean="0"/>
              <a:t>көріңіздер </a:t>
            </a:r>
            <a:r>
              <a:rPr lang="kk-KZ" u="sng" dirty="0" smtClean="0">
                <a:hlinkClick r:id="rId2"/>
              </a:rPr>
              <a:t>https://bilimland.kz/kk/subject/ximiya/8-synyp/oksidter?mid=fe7a2a20-9d59-11e9-be78-49d30a05e051</a:t>
            </a:r>
            <a:endParaRPr lang="ru-RU" dirty="0"/>
          </a:p>
          <a:p>
            <a:pPr lvl="0"/>
            <a:r>
              <a:rPr lang="kk-KZ" b="1" dirty="0"/>
              <a:t>Оксидтердің алынуы туралы видеоны көріңіздер </a:t>
            </a:r>
            <a:endParaRPr lang="ru-RU" dirty="0"/>
          </a:p>
          <a:p>
            <a:pPr>
              <a:buNone/>
            </a:pPr>
            <a:r>
              <a:rPr lang="kk-KZ" u="sng" dirty="0" smtClean="0">
                <a:hlinkClick r:id="rId3"/>
              </a:rPr>
              <a:t>     https</a:t>
            </a:r>
            <a:r>
              <a:rPr lang="kk-KZ" u="sng" dirty="0">
                <a:hlinkClick r:id="rId3"/>
              </a:rPr>
              <a:t>://bilimland.kz/kk/subject/ximiya/8-synyp/oksidter?mid=fe7a2a21-9d59-11e9-be78-49d30a05e051</a:t>
            </a:r>
            <a:endParaRPr lang="ru-RU" dirty="0"/>
          </a:p>
        </p:txBody>
      </p:sp>
    </p:spTree>
  </p:cSld>
  <p:clrMapOvr>
    <a:masterClrMapping/>
  </p:clrMapOvr>
  <p:transition advTm="18574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143668"/>
          </a:xfrm>
        </p:spPr>
        <p:txBody>
          <a:bodyPr>
            <a:noAutofit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Оксидтер -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— химиялық элементтердің оттекпен түзетін қосылыстары. 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Оксидтер тұз түзетін және тұз түзбейтін болып екіге бөлінеді.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Тұз түзуші оксидтер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 – химиялық реакция нәтижесінде тұз түзетін оксидтер. Мысалы, мыс оксиді </a:t>
            </a:r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(CuO)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 тұз қышқылымен </a:t>
            </a:r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(HCl)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 әрекеттескенде тұз түзуші оксид пайда болады.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CuO + 2HCl ⟶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CuCl</a:t>
            </a:r>
            <a:r>
              <a:rPr lang="kk-KZ" sz="24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 + H</a:t>
            </a:r>
            <a:r>
              <a:rPr lang="kk-KZ" sz="24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O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CaO + H</a:t>
            </a:r>
            <a:r>
              <a:rPr lang="kk-KZ" sz="24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O ⟶ Ca(OH)</a:t>
            </a:r>
            <a:r>
              <a:rPr lang="kk-KZ" sz="24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Химиялық реакция нәтижесінде басқа да тұздар түзіледі.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CuO + SO</a:t>
            </a:r>
            <a:r>
              <a:rPr lang="kk-KZ" sz="2400" i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 ⟶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CuSO</a:t>
            </a:r>
            <a:r>
              <a:rPr lang="kk-KZ" sz="2400" i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Тұз түзбейтін оксидтер – 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CO, N</a:t>
            </a:r>
            <a:r>
              <a:rPr lang="kk-KZ" sz="24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O, NO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~PP977.WAV">
            <a:hlinkClick r:id="" action="ppaction://media"/>
          </p:cNvPr>
          <p:cNvPicPr>
            <a:picLocks noRot="1" noChangeAspect="1"/>
          </p:cNvPicPr>
          <p:nvPr>
            <a:wavAudioFile r:embed="rId1" name="~PP977.WAV"/>
          </p:nvPr>
        </p:nvPicPr>
        <p:blipFill>
          <a:blip r:embed="rId3"/>
          <a:stretch>
            <a:fillRect/>
          </a:stretch>
        </p:blipFill>
        <p:spPr>
          <a:xfrm>
            <a:off x="8662988" y="6376988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advTm="5029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403648" y="980728"/>
            <a:ext cx="540060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Оксидтер</a:t>
            </a:r>
            <a:endParaRPr lang="ru-RU" sz="4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1907704" y="1844824"/>
            <a:ext cx="864096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>
            <a:off x="4139952" y="1772816"/>
            <a:ext cx="8384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724128" y="1844824"/>
            <a:ext cx="936104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Прямоугольник с одним скругленным углом 13"/>
          <p:cNvSpPr/>
          <p:nvPr/>
        </p:nvSpPr>
        <p:spPr>
          <a:xfrm>
            <a:off x="539552" y="2348880"/>
            <a:ext cx="2088232" cy="1368152"/>
          </a:xfrm>
          <a:prstGeom prst="round1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Қышқылдық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SO3, CO2,P2O5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с одним скругленным углом 14"/>
          <p:cNvSpPr/>
          <p:nvPr/>
        </p:nvSpPr>
        <p:spPr>
          <a:xfrm>
            <a:off x="3275856" y="2348880"/>
            <a:ext cx="2088232" cy="1368152"/>
          </a:xfrm>
          <a:prstGeom prst="round1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Амфотерлі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ZnO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Al2O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с одним скругленным углом 15"/>
          <p:cNvSpPr/>
          <p:nvPr/>
        </p:nvSpPr>
        <p:spPr>
          <a:xfrm>
            <a:off x="5724128" y="2348880"/>
            <a:ext cx="2088232" cy="1368152"/>
          </a:xfrm>
          <a:prstGeom prst="round1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Негіздік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Na2O,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MgO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3059832" y="1844824"/>
            <a:ext cx="0" cy="27363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508104" y="1772816"/>
            <a:ext cx="0" cy="28083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Блок-схема: альтернативный процесс 19"/>
          <p:cNvSpPr/>
          <p:nvPr/>
        </p:nvSpPr>
        <p:spPr>
          <a:xfrm>
            <a:off x="467544" y="4941168"/>
            <a:ext cx="3168352" cy="1296144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Тұз түзетін </a:t>
            </a:r>
          </a:p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Na2O, CO2, SO2,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CaO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Блок-схема: альтернативный процесс 23"/>
          <p:cNvSpPr/>
          <p:nvPr/>
        </p:nvSpPr>
        <p:spPr>
          <a:xfrm>
            <a:off x="4283968" y="4941168"/>
            <a:ext cx="3168352" cy="1296144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Тұз түзбейтін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N2O, CO, NO</a:t>
            </a:r>
          </a:p>
          <a:p>
            <a:pPr algn="ctr"/>
            <a:r>
              <a:rPr lang="kk-KZ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kk-KZ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Оксидтердің физикалық қасиеттері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340768"/>
            <a:ext cx="8579296" cy="4873752"/>
          </a:xfrm>
        </p:spPr>
        <p:txBody>
          <a:bodyPr>
            <a:no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Оксидтердің физикалық қасиеттері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Оксидтер үш агрегаттық күйде болады: мысалы,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CuO, CaO, Fe</a:t>
            </a:r>
            <a:r>
              <a:rPr lang="kk-KZ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kk-KZ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, P</a:t>
            </a:r>
            <a:r>
              <a:rPr lang="kk-KZ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kk-KZ" b="1" baseline="-25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 - қатты заттар;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kk-KZ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, SO</a:t>
            </a:r>
            <a:r>
              <a:rPr lang="kk-KZ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, NO</a:t>
            </a:r>
            <a:r>
              <a:rPr lang="kk-KZ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 - газдар;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kk-KZ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O, N</a:t>
            </a:r>
            <a:r>
              <a:rPr lang="kk-KZ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kk-KZ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(t&lt;0) - сұйық.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Оксидтердің түстері де әр түрлі: Ғе</a:t>
            </a:r>
            <a:r>
              <a:rPr lang="kk-KZ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kk-KZ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 - қызыл-қоңыр, CuO - кара, Сr</a:t>
            </a:r>
            <a:r>
              <a:rPr lang="kk-KZ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kk-KZ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 - жасыл, ZnO, MgO - ақ, МnO</a:t>
            </a:r>
            <a:r>
              <a:rPr lang="kk-KZ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 - кою қоңыр, SnO - кою көк түсті, т.б.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Иістері де әр алуан түрлі болып келеді. SО</a:t>
            </a:r>
            <a:r>
              <a:rPr lang="kk-KZ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, SО</a:t>
            </a:r>
            <a:r>
              <a:rPr lang="kk-KZ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, NО</a:t>
            </a:r>
            <a:r>
              <a:rPr lang="kk-KZ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, Р</a:t>
            </a:r>
            <a:r>
              <a:rPr lang="kk-KZ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kk-KZ" b="1" baseline="-25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 - тұншықтырғыш иісті. CO, NO, СО</a:t>
            </a:r>
            <a:r>
              <a:rPr lang="kk-KZ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 - иіссіз.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Оксидтердің химиялық қасиеттері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Оксидтердің касиеттері олардың, қандай элементтердің оксидтері екендігімен анықталады.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kk-KZ" b="1" i="1" dirty="0" smtClean="0"/>
              <a:t/>
            </a:r>
            <a:br>
              <a:rPr lang="kk-KZ" b="1" i="1" dirty="0" smtClean="0"/>
            </a:br>
            <a:r>
              <a:rPr lang="kk-KZ" b="1" i="1" dirty="0" smtClean="0"/>
              <a:t>Қолданылуы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>
            <a:noAutofit/>
          </a:bodyPr>
          <a:lstStyle/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Оксидтер тұрмыста және өнеркәсіпте кең қолданысқа ие. </a:t>
            </a:r>
          </a:p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Сутек оксиді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– ең маңызды оксид, себебі су – барлық тірі ағза үшін бірден-бір қажет зат.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Күкірт оксиді, </a:t>
            </a:r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kk-KZ" sz="2000" b="1" i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 күкірт қышқылы өндірісінде және тамақ өнімдерін сақтауда қолданылады.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Кремний оксиді, </a:t>
            </a:r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SiO</a:t>
            </a:r>
            <a:r>
              <a:rPr lang="kk-KZ" sz="2000" b="1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 – шынының негізгі компоненті.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Көміртек оксиді </a:t>
            </a:r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kk-KZ" sz="2000" b="1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, өрт сөндіруде және заттарды құрғақ мұз күйінде салқындату мақсатында қолданылады.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Хром оксиді, </a:t>
            </a:r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Cr</a:t>
            </a:r>
            <a:r>
              <a:rPr lang="kk-KZ" sz="2000" b="1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kk-KZ" sz="2000" b="1" i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 түсті және жасыл шынылар мен керамика өндірісінде, сонымен қатар бұйымдарды жылтыратуда қолданылады.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Кальций оксиді, </a:t>
            </a:r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 – сөндірілмеген әк өндіруде, құрылыс саласында қолданылады. </a:t>
            </a:r>
          </a:p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Мырыш пен титан оксидтері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– бояу өндірісі үшін қажет материал, себебі олар ақ түсті және суда ерімейді. </a:t>
            </a:r>
          </a:p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Темір оксидтерін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металл темірін алу үшін тотықсыздандырады, сонымен қатар ол бояу алуда және электрод өндіруде қолданылады.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~PP34.WAV">
            <a:hlinkClick r:id="" action="ppaction://media"/>
          </p:cNvPr>
          <p:cNvPicPr>
            <a:picLocks noRot="1" noChangeAspect="1"/>
          </p:cNvPicPr>
          <p:nvPr>
            <a:wavAudioFile r:embed="rId1" name="~PP34.WAV"/>
          </p:nvPr>
        </p:nvPicPr>
        <p:blipFill>
          <a:blip r:embed="rId3"/>
          <a:stretch>
            <a:fillRect/>
          </a:stretch>
        </p:blipFill>
        <p:spPr>
          <a:xfrm>
            <a:off x="8662988" y="6376988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advTm="217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kk-KZ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Оксидтердің қолданылуы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kk-KZ" sz="32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 - тамақ өнеркәсібінде (копсытқыш ретінде); өрт сөндіруде; газдалған сусындар өндірісінде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CaO - сөндірілмеген әк, құрылыста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ZnO - мырыш бояуларын алуда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kk-KZ" sz="32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О - негізгі әмбебап еріткіш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Сr</a:t>
            </a:r>
            <a:r>
              <a:rPr lang="kk-KZ" sz="32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kk-KZ" sz="3200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 - жасыл бояу алуда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SiO</a:t>
            </a:r>
            <a:r>
              <a:rPr lang="kk-KZ" sz="32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 - шыны өндірісінде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оксидте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0"/>
            <a:ext cx="5616624" cy="76470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Оксидтер</a:t>
            </a: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02.s.alicdn.com/kf/HTB1K1IhJXXXXXbUXpXXq6xXFXXXY/NO-NO2-CO-CO2-Portable-4-G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764704"/>
            <a:ext cx="3672408" cy="3240360"/>
          </a:xfrm>
          <a:prstGeom prst="rect">
            <a:avLst/>
          </a:prstGeom>
          <a:noFill/>
        </p:spPr>
      </p:pic>
      <p:pic>
        <p:nvPicPr>
          <p:cNvPr id="1028" name="Picture 4" descr="http://mirgif.com/ramki/ramka-27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0" name="Picture 6" descr="http://helpstudentinfo.ru/articles/wp-content/uploads/2016/02/18966928-referat-na-temu-oksid-kalciy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764705"/>
            <a:ext cx="4320480" cy="3240360"/>
          </a:xfrm>
          <a:prstGeom prst="rect">
            <a:avLst/>
          </a:prstGeom>
          <a:noFill/>
        </p:spPr>
      </p:pic>
      <p:pic>
        <p:nvPicPr>
          <p:cNvPr id="1032" name="Picture 8" descr="http://www.syl.ru/misc/i/ai/90160/16597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4005064"/>
            <a:ext cx="3744416" cy="20882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915816" y="4077072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ZnO</a:t>
            </a:r>
            <a:endParaRPr lang="ru-RU" sz="4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6" name="Picture 12" descr="http://cs628331.vk.me/v628331303/25b50/3tLpbgUFHpw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67944" y="3861048"/>
            <a:ext cx="4248472" cy="23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33ppqq.com/photo/56b16a59a2d31.jpg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2532" name="Picture 4" descr="http://image.made-in-china.com/2f0j10pBFQgHGdaoru/-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3429000" cy="342900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771800" y="3140968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Cr2O3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4" name="Picture 6" descr="http://el.kz/media/images/tiny_images/0b79160100e58b06d999778e0ba2cce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3429000"/>
            <a:ext cx="3960440" cy="2232248"/>
          </a:xfrm>
          <a:prstGeom prst="rect">
            <a:avLst/>
          </a:prstGeom>
          <a:noFill/>
        </p:spPr>
      </p:pic>
      <p:pic>
        <p:nvPicPr>
          <p:cNvPr id="22536" name="Picture 8" descr="http://home-store.kz/Content/Product/F6F9FBD33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3717032"/>
            <a:ext cx="3024336" cy="1872208"/>
          </a:xfrm>
          <a:prstGeom prst="rect">
            <a:avLst/>
          </a:prstGeom>
          <a:noFill/>
        </p:spPr>
      </p:pic>
      <p:pic>
        <p:nvPicPr>
          <p:cNvPr id="22538" name="Picture 10" descr="http://900igr.net/datai/khimija/Neorganicheskie-polimery/0015-004-Kvart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332656"/>
            <a:ext cx="4536504" cy="302433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139952" y="404664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SiO2</a:t>
            </a:r>
            <a:endParaRPr lang="ru-RU" sz="3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43808" y="3861048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 smtClean="0">
                <a:latin typeface="Times New Roman" pitchFamily="18" charset="0"/>
                <a:cs typeface="Times New Roman" pitchFamily="18" charset="0"/>
              </a:rPr>
              <a:t>Тапсырмалар: </a:t>
            </a:r>
            <a:br>
              <a:rPr lang="kk-KZ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100" dirty="0" smtClean="0">
                <a:latin typeface="Times New Roman" pitchFamily="18" charset="0"/>
                <a:cs typeface="Times New Roman" pitchFamily="18" charset="0"/>
              </a:rPr>
              <a:t>/Барлық тапсырмаларды жұмыс дәптерлеріңізге орындаңыздар/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1-тапсырма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Металл оксидтерін таңдаңыздар.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Мыс (II) оксиді, </a:t>
            </a:r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CuO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Кремний (IV) оксиді, </a:t>
            </a:r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SiO</a:t>
            </a:r>
            <a:r>
              <a:rPr lang="kk-KZ" sz="20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Фосфор (V) оксиді, </a:t>
            </a:r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kk-KZ" sz="2000" i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kk-KZ" sz="2000" i="1" baseline="-25000" dirty="0" smtClean="0">
                <a:latin typeface="Times New Roman" pitchFamily="18" charset="0"/>
                <a:cs typeface="Times New Roman" pitchFamily="18" charset="0"/>
              </a:rPr>
              <a:t>10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Темір (III) оксиді, </a:t>
            </a:r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kk-KZ" sz="20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kk-KZ" sz="2000" i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Магний оксиді, </a:t>
            </a:r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MgO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Көмірқышқыл газы, </a:t>
            </a:r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kk-KZ" sz="2000" i="1" baseline="-25000" dirty="0" smtClean="0">
                <a:latin typeface="Times New Roman" pitchFamily="18" charset="0"/>
                <a:cs typeface="Times New Roman" pitchFamily="18" charset="0"/>
              </a:rPr>
              <a:t>2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2-тапсырма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Берілген қосылыстар формуласының қайсысы оксидтерге жататынын таңдаңыздар.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000" i="1" baseline="-25000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KOH</a:t>
            </a:r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kk-KZ" sz="2000" i="1" baseline="-25000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000" i="1" baseline="-250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Ag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MgO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~PP2237.WAV">
            <a:hlinkClick r:id="" action="ppaction://media"/>
          </p:cNvPr>
          <p:cNvPicPr>
            <a:picLocks noRot="1" noChangeAspect="1"/>
          </p:cNvPicPr>
          <p:nvPr>
            <a:wavAudioFile r:embed="rId1" name="~PP2237.WAV"/>
          </p:nvPr>
        </p:nvPicPr>
        <p:blipFill>
          <a:blip r:embed="rId3"/>
          <a:stretch>
            <a:fillRect/>
          </a:stretch>
        </p:blipFill>
        <p:spPr>
          <a:xfrm>
            <a:off x="8662988" y="6376988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advTm="30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Тапсырмалар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3-тапсырма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Оқулықтағы 150 беттегі 2-тапсырманы орындаңыздар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4-тапсырма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Оқулықтағы 150 беттегі 5-тапсырманы орындаңыздар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5-тапсырма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Оқулықтағы 150 беттегі 1-есепті шығарыңыздар.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~PP3838.WAV">
            <a:hlinkClick r:id="" action="ppaction://media"/>
          </p:cNvPr>
          <p:cNvPicPr>
            <a:picLocks noRot="1" noChangeAspect="1"/>
          </p:cNvPicPr>
          <p:nvPr>
            <a:wavAudioFile r:embed="rId1" name="~PP3838.WAV"/>
          </p:nvPr>
        </p:nvPicPr>
        <p:blipFill>
          <a:blip r:embed="rId3"/>
          <a:stretch>
            <a:fillRect/>
          </a:stretch>
        </p:blipFill>
        <p:spPr>
          <a:xfrm>
            <a:off x="8662988" y="6376988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advTm="179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</a:t>
            </a:r>
            <a:r>
              <a:rPr lang="kk-KZ" dirty="0" smtClean="0">
                <a:solidFill>
                  <a:srgbClr val="FF0000"/>
                </a:solidFill>
              </a:rPr>
              <a:t>өздікпен жұмыс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857226"/>
          <a:ext cx="8229600" cy="5758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26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Calibri"/>
                          <a:cs typeface="Times New Roman"/>
                        </a:rPr>
                        <a:t>Қазақша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/>
                          <a:ea typeface="Calibri"/>
                          <a:cs typeface="Times New Roman"/>
                        </a:rPr>
                        <a:t>Ағылшынша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6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/>
                          <a:ea typeface="Calibri"/>
                          <a:cs typeface="Times New Roman"/>
                        </a:rPr>
                        <a:t>оксидтер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815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800">
                          <a:solidFill>
                            <a:srgbClr val="22222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oxides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6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/>
                          <a:ea typeface="Calibri"/>
                          <a:cs typeface="Times New Roman"/>
                        </a:rPr>
                        <a:t>тұз түзетін оксидтер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 err="1">
                          <a:solidFill>
                            <a:srgbClr val="222222"/>
                          </a:solidFill>
                          <a:latin typeface="Times New Roman"/>
                        </a:rPr>
                        <a:t>salt-forming</a:t>
                      </a:r>
                      <a:r>
                        <a:rPr lang="ru-RU" sz="1800" dirty="0">
                          <a:solidFill>
                            <a:srgbClr val="222222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222222"/>
                          </a:solidFill>
                          <a:latin typeface="Times New Roman"/>
                        </a:rPr>
                        <a:t>oxides</a:t>
                      </a:r>
                      <a:endParaRPr lang="ru-RU" sz="1800" dirty="0">
                        <a:latin typeface="Calibri"/>
                      </a:endParaRPr>
                    </a:p>
                  </a:txBody>
                  <a:tcPr marL="68580" marR="68580" marT="0" marB="0"/>
                </a:tc>
              </a:tr>
              <a:tr h="426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тұз түз</a:t>
                      </a:r>
                      <a:r>
                        <a:rPr lang="kk-KZ" sz="180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е</a:t>
                      </a:r>
                      <a:r>
                        <a:rPr lang="kk-KZ" sz="1800">
                          <a:latin typeface="Times New Roman"/>
                          <a:ea typeface="Calibri"/>
                          <a:cs typeface="Times New Roman"/>
                        </a:rPr>
                        <a:t>й</a:t>
                      </a: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тін оксидтер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 err="1">
                          <a:solidFill>
                            <a:srgbClr val="222222"/>
                          </a:solidFill>
                          <a:latin typeface="Times New Roman"/>
                        </a:rPr>
                        <a:t>salt-forming</a:t>
                      </a:r>
                      <a:r>
                        <a:rPr lang="ru-RU" sz="1800" dirty="0">
                          <a:solidFill>
                            <a:srgbClr val="222222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222222"/>
                          </a:solidFill>
                          <a:latin typeface="Times New Roman"/>
                        </a:rPr>
                        <a:t>oxides</a:t>
                      </a:r>
                      <a:endParaRPr lang="ru-RU" sz="1800" dirty="0">
                        <a:latin typeface="Calibri"/>
                      </a:endParaRPr>
                    </a:p>
                  </a:txBody>
                  <a:tcPr marL="68580" marR="68580" marT="0" marB="0"/>
                </a:tc>
              </a:tr>
              <a:tr h="426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қышқылдық оксидтер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 err="1">
                          <a:solidFill>
                            <a:srgbClr val="222222"/>
                          </a:solidFill>
                          <a:latin typeface="Times New Roman"/>
                        </a:rPr>
                        <a:t>acid</a:t>
                      </a:r>
                      <a:r>
                        <a:rPr lang="ru-RU" sz="1800" dirty="0">
                          <a:solidFill>
                            <a:srgbClr val="222222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222222"/>
                          </a:solidFill>
                          <a:latin typeface="Times New Roman"/>
                        </a:rPr>
                        <a:t>oxides</a:t>
                      </a:r>
                      <a:endParaRPr lang="ru-RU" sz="1800" dirty="0">
                        <a:latin typeface="Calibri"/>
                      </a:endParaRPr>
                    </a:p>
                  </a:txBody>
                  <a:tcPr marL="68580" marR="68580" marT="0" marB="0"/>
                </a:tc>
              </a:tr>
              <a:tr h="426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негіздік оксидтер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 err="1">
                          <a:solidFill>
                            <a:srgbClr val="222222"/>
                          </a:solidFill>
                          <a:latin typeface="Times New Roman"/>
                        </a:rPr>
                        <a:t>basic</a:t>
                      </a:r>
                      <a:r>
                        <a:rPr lang="ru-RU" sz="1800" dirty="0">
                          <a:solidFill>
                            <a:srgbClr val="222222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222222"/>
                          </a:solidFill>
                          <a:latin typeface="Times New Roman"/>
                        </a:rPr>
                        <a:t>oxides</a:t>
                      </a:r>
                      <a:endParaRPr lang="ru-RU" sz="1800" dirty="0">
                        <a:latin typeface="Calibri"/>
                      </a:endParaRPr>
                    </a:p>
                  </a:txBody>
                  <a:tcPr marL="68580" marR="68580" marT="0" marB="0"/>
                </a:tc>
              </a:tr>
              <a:tr h="6428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амфотерлі оксидтер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екідайлы оксидтер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222222"/>
                          </a:solidFill>
                          <a:latin typeface="Times New Roman"/>
                        </a:rPr>
                        <a:t>amphoteric</a:t>
                      </a:r>
                      <a:r>
                        <a:rPr lang="ru-RU" sz="1800" dirty="0">
                          <a:solidFill>
                            <a:srgbClr val="222222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222222"/>
                          </a:solidFill>
                          <a:latin typeface="Times New Roman"/>
                        </a:rPr>
                        <a:t>oxides</a:t>
                      </a:r>
                      <a:r>
                        <a:rPr lang="ru-RU" sz="1800" dirty="0">
                          <a:latin typeface="Calibri"/>
                        </a:rPr>
                        <a:t> 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1800" dirty="0" err="1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binary</a:t>
                      </a:r>
                      <a:r>
                        <a:rPr lang="ru-RU" sz="1800" dirty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oxides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6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Мыс (II) оксиді,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Copper</a:t>
                      </a:r>
                      <a:r>
                        <a:rPr lang="ru-RU" sz="1800" dirty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(II) </a:t>
                      </a:r>
                      <a:r>
                        <a:rPr lang="ru-RU" sz="1800" dirty="0" err="1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oxide</a:t>
                      </a:r>
                      <a:r>
                        <a:rPr lang="ru-RU" sz="1800" dirty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6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Кремний (IV) оксиді,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222222"/>
                          </a:solidFill>
                          <a:latin typeface="Times New Roman"/>
                        </a:rPr>
                        <a:t>Silicon</a:t>
                      </a:r>
                      <a:r>
                        <a:rPr lang="ru-RU" sz="1800" dirty="0">
                          <a:solidFill>
                            <a:srgbClr val="222222"/>
                          </a:solidFill>
                          <a:latin typeface="Times New Roman"/>
                        </a:rPr>
                        <a:t> (IV) </a:t>
                      </a:r>
                      <a:r>
                        <a:rPr lang="ru-RU" sz="1800" dirty="0" err="1">
                          <a:solidFill>
                            <a:srgbClr val="222222"/>
                          </a:solidFill>
                          <a:latin typeface="Times New Roman"/>
                        </a:rPr>
                        <a:t>oxide</a:t>
                      </a:r>
                      <a:r>
                        <a:rPr lang="ru-RU" sz="1800" dirty="0">
                          <a:solidFill>
                            <a:srgbClr val="222222"/>
                          </a:solidFill>
                          <a:latin typeface="Times New Roman"/>
                        </a:rPr>
                        <a:t>,</a:t>
                      </a:r>
                      <a:r>
                        <a:rPr lang="ru-RU" sz="1800" dirty="0">
                          <a:latin typeface="Calibri"/>
                        </a:rPr>
                        <a:t>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6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Фосфор (V) оксиді, </a:t>
                      </a:r>
                      <a:r>
                        <a:rPr lang="kk-KZ" sz="1800" i="1" kern="120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</a:t>
                      </a:r>
                      <a:r>
                        <a:rPr lang="kk-KZ" sz="1800" i="1" kern="1200" baseline="-2500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2</a:t>
                      </a:r>
                      <a:r>
                        <a:rPr lang="kk-KZ" sz="1800" i="1" kern="120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O</a:t>
                      </a:r>
                      <a:r>
                        <a:rPr lang="en-US" sz="1800" i="1" kern="1200" baseline="-2500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5</a:t>
                      </a:r>
                      <a:r>
                        <a:rPr lang="en-US" sz="1800" kern="120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 err="1">
                          <a:solidFill>
                            <a:srgbClr val="222222"/>
                          </a:solidFill>
                          <a:latin typeface="Times New Roman"/>
                        </a:rPr>
                        <a:t>Phosphorus</a:t>
                      </a:r>
                      <a:r>
                        <a:rPr lang="ru-RU" sz="1800" dirty="0">
                          <a:solidFill>
                            <a:srgbClr val="222222"/>
                          </a:solidFill>
                          <a:latin typeface="Times New Roman"/>
                        </a:rPr>
                        <a:t> (V) </a:t>
                      </a:r>
                      <a:r>
                        <a:rPr lang="ru-RU" sz="1800" dirty="0" err="1">
                          <a:solidFill>
                            <a:srgbClr val="222222"/>
                          </a:solidFill>
                          <a:latin typeface="Times New Roman"/>
                        </a:rPr>
                        <a:t>oxide</a:t>
                      </a:r>
                      <a:r>
                        <a:rPr lang="ru-RU" sz="1800" dirty="0">
                          <a:solidFill>
                            <a:srgbClr val="222222"/>
                          </a:solidFill>
                          <a:latin typeface="Times New Roman"/>
                        </a:rPr>
                        <a:t>, P4O10</a:t>
                      </a:r>
                      <a:endParaRPr lang="ru-RU" sz="1800" dirty="0">
                        <a:latin typeface="Calibri"/>
                      </a:endParaRPr>
                    </a:p>
                  </a:txBody>
                  <a:tcPr marL="68580" marR="68580" marT="0" marB="0"/>
                </a:tc>
              </a:tr>
              <a:tr h="426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Темір (III) оксиді, </a:t>
                      </a:r>
                      <a:r>
                        <a:rPr lang="kk-KZ" sz="1800" i="1" kern="120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Fe</a:t>
                      </a:r>
                      <a:r>
                        <a:rPr lang="kk-KZ" sz="1800" i="1" kern="1200" baseline="-2500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2</a:t>
                      </a:r>
                      <a:r>
                        <a:rPr lang="kk-KZ" sz="1800" i="1" kern="120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O</a:t>
                      </a:r>
                      <a:r>
                        <a:rPr lang="kk-KZ" sz="1800" i="1" kern="1200" baseline="-2500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3</a:t>
                      </a:r>
                      <a:r>
                        <a:rPr lang="kk-KZ" sz="1800" kern="120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 err="1">
                          <a:solidFill>
                            <a:srgbClr val="222222"/>
                          </a:solidFill>
                          <a:latin typeface="Times New Roman"/>
                        </a:rPr>
                        <a:t>Iron</a:t>
                      </a:r>
                      <a:r>
                        <a:rPr lang="ru-RU" sz="1800" dirty="0">
                          <a:solidFill>
                            <a:srgbClr val="222222"/>
                          </a:solidFill>
                          <a:latin typeface="Times New Roman"/>
                        </a:rPr>
                        <a:t> (III) </a:t>
                      </a:r>
                      <a:r>
                        <a:rPr lang="ru-RU" sz="1800" dirty="0" err="1">
                          <a:solidFill>
                            <a:srgbClr val="222222"/>
                          </a:solidFill>
                          <a:latin typeface="Times New Roman"/>
                        </a:rPr>
                        <a:t>oxide</a:t>
                      </a:r>
                      <a:r>
                        <a:rPr lang="ru-RU" sz="1800" dirty="0">
                          <a:solidFill>
                            <a:srgbClr val="222222"/>
                          </a:solidFill>
                          <a:latin typeface="Times New Roman"/>
                        </a:rPr>
                        <a:t>, Fe2O3</a:t>
                      </a:r>
                      <a:endParaRPr lang="ru-RU" sz="1800" dirty="0">
                        <a:latin typeface="Calibri"/>
                      </a:endParaRPr>
                    </a:p>
                  </a:txBody>
                  <a:tcPr marL="68580" marR="68580" marT="0" marB="0"/>
                </a:tc>
              </a:tr>
              <a:tr h="426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Магний оксиді, </a:t>
                      </a:r>
                      <a:r>
                        <a:rPr lang="kk-KZ" sz="1800" i="1" kern="120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MgO</a:t>
                      </a:r>
                      <a:r>
                        <a:rPr lang="kk-KZ" sz="1800" kern="120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 err="1">
                          <a:solidFill>
                            <a:srgbClr val="222222"/>
                          </a:solidFill>
                          <a:latin typeface="Times New Roman"/>
                        </a:rPr>
                        <a:t>Magnesium</a:t>
                      </a:r>
                      <a:r>
                        <a:rPr lang="ru-RU" sz="1800" dirty="0">
                          <a:solidFill>
                            <a:srgbClr val="222222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222222"/>
                          </a:solidFill>
                          <a:latin typeface="Times New Roman"/>
                        </a:rPr>
                        <a:t>oxide</a:t>
                      </a:r>
                      <a:r>
                        <a:rPr lang="ru-RU" sz="1800" dirty="0">
                          <a:solidFill>
                            <a:srgbClr val="222222"/>
                          </a:solidFill>
                          <a:latin typeface="Times New Roman"/>
                        </a:rPr>
                        <a:t>, </a:t>
                      </a:r>
                      <a:r>
                        <a:rPr lang="ru-RU" sz="1800" dirty="0" err="1">
                          <a:solidFill>
                            <a:srgbClr val="222222"/>
                          </a:solidFill>
                          <a:latin typeface="Times New Roman"/>
                        </a:rPr>
                        <a:t>MgO</a:t>
                      </a:r>
                      <a:endParaRPr lang="ru-RU" sz="1800" dirty="0">
                        <a:latin typeface="Calibri"/>
                      </a:endParaRPr>
                    </a:p>
                  </a:txBody>
                  <a:tcPr marL="68580" marR="68580" marT="0" marB="0"/>
                </a:tc>
              </a:tr>
              <a:tr h="426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Көмірқышқыл газы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 err="1">
                          <a:solidFill>
                            <a:srgbClr val="222222"/>
                          </a:solidFill>
                          <a:latin typeface="Times New Roman"/>
                        </a:rPr>
                        <a:t>Carbon</a:t>
                      </a:r>
                      <a:r>
                        <a:rPr lang="ru-RU" sz="1800" dirty="0">
                          <a:solidFill>
                            <a:srgbClr val="222222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222222"/>
                          </a:solidFill>
                          <a:latin typeface="Times New Roman"/>
                        </a:rPr>
                        <a:t>dioxide</a:t>
                      </a:r>
                      <a:endParaRPr lang="ru-RU" sz="1800" dirty="0">
                        <a:latin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Кері байланыс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Мен білемін ..........................................................................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Не қиындық тудырады ..........................................................................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/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Барлық тапсырмаларды орындауға тырысыңыздар.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Мен сіздерге сенемін!   СӘТТІЛІК!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~PP369.WAV">
            <a:hlinkClick r:id="" action="ppaction://media"/>
          </p:cNvPr>
          <p:cNvPicPr>
            <a:picLocks noRot="1" noChangeAspect="1"/>
          </p:cNvPicPr>
          <p:nvPr>
            <a:wavAudioFile r:embed="rId1" name="~PP369.WAV"/>
          </p:nvPr>
        </p:nvPicPr>
        <p:blipFill>
          <a:blip r:embed="rId3"/>
          <a:stretch>
            <a:fillRect/>
          </a:stretch>
        </p:blipFill>
        <p:spPr>
          <a:xfrm>
            <a:off x="8662988" y="6376988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advTm="251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Үй тапсырмасы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Оқулықтан  148 -150 беттердегі § 42 Оксидтер тақырыбын оқу.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Оксид анықтамасын жаттау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Оқулықтағы 150 беттегі 3-есепті шығару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~PP1248.WAV">
            <a:hlinkClick r:id="" action="ppaction://media"/>
          </p:cNvPr>
          <p:cNvPicPr>
            <a:picLocks noRot="1" noChangeAspect="1"/>
          </p:cNvPicPr>
          <p:nvPr>
            <a:wavAudioFile r:embed="rId1" name="~PP1248.WAV"/>
          </p:nvPr>
        </p:nvPicPr>
        <p:blipFill>
          <a:blip r:embed="rId3"/>
          <a:stretch>
            <a:fillRect/>
          </a:stretch>
        </p:blipFill>
        <p:spPr>
          <a:xfrm>
            <a:off x="8662988" y="6376988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advTm="213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326</Words>
  <Application>Microsoft Office PowerPoint</Application>
  <PresentationFormat>Экран (4:3)</PresentationFormat>
  <Paragraphs>122</Paragraphs>
  <Slides>16</Slides>
  <Notes>2</Notes>
  <HiddenSlides>0</HiddenSlides>
  <MMClips>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Сабаққа қажетті ресурстар </vt:lpstr>
      <vt:lpstr>Презентация PowerPoint</vt:lpstr>
      <vt:lpstr>Презентация PowerPoint</vt:lpstr>
      <vt:lpstr>Оксидтердің физикалық қасиеттері</vt:lpstr>
      <vt:lpstr> Қолданылуы </vt:lpstr>
      <vt:lpstr>Оксидтердің қолданылуы</vt:lpstr>
      <vt:lpstr>Презентация PowerPoint</vt:lpstr>
      <vt:lpstr>Презентация PowerPoint</vt:lpstr>
      <vt:lpstr>Презентация PowerPoint</vt:lpstr>
      <vt:lpstr> Тапсырмалар:   /Барлық тапсырмаларды жұмыс дәптерлеріңізге орындаңыздар/ </vt:lpstr>
      <vt:lpstr>Тапсырмалар </vt:lpstr>
      <vt:lpstr>Сөздікпен жұмыс</vt:lpstr>
      <vt:lpstr>Кері байланыс </vt:lpstr>
      <vt:lpstr>Үй тапсырмасы 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Зауре</cp:lastModifiedBy>
  <cp:revision>18</cp:revision>
  <dcterms:created xsi:type="dcterms:W3CDTF">2020-04-01T03:12:00Z</dcterms:created>
  <dcterms:modified xsi:type="dcterms:W3CDTF">2020-04-02T12:31:54Z</dcterms:modified>
</cp:coreProperties>
</file>