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8D42C22C-CE6E-4CA8-98AD-B9603AF0EE3D}" type="datetimeFigureOut">
              <a:rPr lang="ru-RU" smtClean="0"/>
              <a:pPr/>
              <a:t>02.04.2020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1C34716F-2D7D-4726-85D8-91522AA45FDA}"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D42C22C-CE6E-4CA8-98AD-B9603AF0EE3D}"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34716F-2D7D-4726-85D8-91522AA45FD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D42C22C-CE6E-4CA8-98AD-B9603AF0EE3D}" type="datetimeFigureOut">
              <a:rPr lang="ru-RU" smtClean="0"/>
              <a:pPr/>
              <a:t>02.04.2020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34716F-2D7D-4726-85D8-91522AA45FD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8D42C22C-CE6E-4CA8-98AD-B9603AF0EE3D}" type="datetimeFigureOut">
              <a:rPr lang="ru-RU" smtClean="0"/>
              <a:pPr/>
              <a:t>02.04.2020</a:t>
            </a:fld>
            <a:endParaRPr lang="ru-RU"/>
          </a:p>
        </p:txBody>
      </p:sp>
      <p:sp>
        <p:nvSpPr>
          <p:cNvPr id="9" name="Номер слайда 8"/>
          <p:cNvSpPr>
            <a:spLocks noGrp="1"/>
          </p:cNvSpPr>
          <p:nvPr>
            <p:ph type="sldNum" sz="quarter" idx="15"/>
          </p:nvPr>
        </p:nvSpPr>
        <p:spPr/>
        <p:txBody>
          <a:bodyPr rtlCol="0"/>
          <a:lstStyle/>
          <a:p>
            <a:fld id="{1C34716F-2D7D-4726-85D8-91522AA45FDA}"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8D42C22C-CE6E-4CA8-98AD-B9603AF0EE3D}" type="datetimeFigureOut">
              <a:rPr lang="ru-RU" smtClean="0"/>
              <a:pPr/>
              <a:t>02.04.2020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1C34716F-2D7D-4726-85D8-91522AA45FDA}"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8D42C22C-CE6E-4CA8-98AD-B9603AF0EE3D}" type="datetimeFigureOut">
              <a:rPr lang="ru-RU" smtClean="0"/>
              <a:pPr/>
              <a:t>02.04.2020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34716F-2D7D-4726-85D8-91522AA45FDA}"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8D42C22C-CE6E-4CA8-98AD-B9603AF0EE3D}" type="datetimeFigureOut">
              <a:rPr lang="ru-RU" smtClean="0"/>
              <a:pPr/>
              <a:t>02.04.2020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C34716F-2D7D-4726-85D8-91522AA45FDA}"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8D42C22C-CE6E-4CA8-98AD-B9603AF0EE3D}" type="datetimeFigureOut">
              <a:rPr lang="ru-RU" smtClean="0"/>
              <a:pPr/>
              <a:t>02.04.2020</a:t>
            </a:fld>
            <a:endParaRPr lang="ru-RU"/>
          </a:p>
        </p:txBody>
      </p:sp>
      <p:sp>
        <p:nvSpPr>
          <p:cNvPr id="7" name="Номер слайда 6"/>
          <p:cNvSpPr>
            <a:spLocks noGrp="1"/>
          </p:cNvSpPr>
          <p:nvPr>
            <p:ph type="sldNum" sz="quarter" idx="11"/>
          </p:nvPr>
        </p:nvSpPr>
        <p:spPr/>
        <p:txBody>
          <a:bodyPr rtlCol="0"/>
          <a:lstStyle/>
          <a:p>
            <a:fld id="{1C34716F-2D7D-4726-85D8-91522AA45FDA}"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D42C22C-CE6E-4CA8-98AD-B9603AF0EE3D}" type="datetimeFigureOut">
              <a:rPr lang="ru-RU" smtClean="0"/>
              <a:pPr/>
              <a:t>02.04.2020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C34716F-2D7D-4726-85D8-91522AA45FD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8D42C22C-CE6E-4CA8-98AD-B9603AF0EE3D}" type="datetimeFigureOut">
              <a:rPr lang="ru-RU" smtClean="0"/>
              <a:pPr/>
              <a:t>02.04.2020</a:t>
            </a:fld>
            <a:endParaRPr lang="ru-RU"/>
          </a:p>
        </p:txBody>
      </p:sp>
      <p:sp>
        <p:nvSpPr>
          <p:cNvPr id="22" name="Номер слайда 21"/>
          <p:cNvSpPr>
            <a:spLocks noGrp="1"/>
          </p:cNvSpPr>
          <p:nvPr>
            <p:ph type="sldNum" sz="quarter" idx="15"/>
          </p:nvPr>
        </p:nvSpPr>
        <p:spPr/>
        <p:txBody>
          <a:bodyPr rtlCol="0"/>
          <a:lstStyle/>
          <a:p>
            <a:fld id="{1C34716F-2D7D-4726-85D8-91522AA45FDA}"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8D42C22C-CE6E-4CA8-98AD-B9603AF0EE3D}" type="datetimeFigureOut">
              <a:rPr lang="ru-RU" smtClean="0"/>
              <a:pPr/>
              <a:t>02.04.2020</a:t>
            </a:fld>
            <a:endParaRPr lang="ru-RU"/>
          </a:p>
        </p:txBody>
      </p:sp>
      <p:sp>
        <p:nvSpPr>
          <p:cNvPr id="18" name="Номер слайда 17"/>
          <p:cNvSpPr>
            <a:spLocks noGrp="1"/>
          </p:cNvSpPr>
          <p:nvPr>
            <p:ph type="sldNum" sz="quarter" idx="11"/>
          </p:nvPr>
        </p:nvSpPr>
        <p:spPr/>
        <p:txBody>
          <a:bodyPr rtlCol="0"/>
          <a:lstStyle/>
          <a:p>
            <a:fld id="{1C34716F-2D7D-4726-85D8-91522AA45FDA}"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D42C22C-CE6E-4CA8-98AD-B9603AF0EE3D}" type="datetimeFigureOut">
              <a:rPr lang="ru-RU" smtClean="0"/>
              <a:pPr/>
              <a:t>02.04.2020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C34716F-2D7D-4726-85D8-91522AA45FD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67744" y="980728"/>
            <a:ext cx="5864696" cy="1470025"/>
          </a:xfrm>
        </p:spPr>
        <p:txBody>
          <a:bodyPr/>
          <a:lstStyle/>
          <a:p>
            <a:r>
              <a:rPr lang="ru-RU" dirty="0" smtClean="0"/>
              <a:t>Презентация та</a:t>
            </a:r>
            <a:r>
              <a:rPr lang="kk-KZ" dirty="0" smtClean="0"/>
              <a:t>қырыбы </a:t>
            </a:r>
            <a:endParaRPr lang="ru-RU" dirty="0"/>
          </a:p>
        </p:txBody>
      </p:sp>
      <p:sp>
        <p:nvSpPr>
          <p:cNvPr id="3" name="Подзаголовок 2"/>
          <p:cNvSpPr>
            <a:spLocks noGrp="1"/>
          </p:cNvSpPr>
          <p:nvPr>
            <p:ph type="subTitle" idx="1"/>
          </p:nvPr>
        </p:nvSpPr>
        <p:spPr>
          <a:xfrm>
            <a:off x="2915816" y="2996952"/>
            <a:ext cx="4608512" cy="1008112"/>
          </a:xfrm>
        </p:spPr>
        <p:txBody>
          <a:bodyPr>
            <a:normAutofit/>
          </a:bodyPr>
          <a:lstStyle/>
          <a:p>
            <a:r>
              <a:rPr lang="kk-KZ" sz="2800" dirty="0" smtClean="0"/>
              <a:t>Ойлау туралы түсінік</a:t>
            </a:r>
            <a:endParaRPr lang="ru-RU" sz="2800" dirty="0"/>
          </a:p>
        </p:txBody>
      </p:sp>
      <p:pic>
        <p:nvPicPr>
          <p:cNvPr id="21506" name="Picture 2" descr="https://lh6.ggpht.com/ZJnzw8C9ixe2n2lsG2DDlu4cvE6OvY1pymhrAe3fN_sWcbBp2PxH-XypecHY-eLAh5VK"/>
          <p:cNvPicPr>
            <a:picLocks noChangeAspect="1" noChangeArrowheads="1"/>
          </p:cNvPicPr>
          <p:nvPr/>
        </p:nvPicPr>
        <p:blipFill>
          <a:blip r:embed="rId2" cstate="print"/>
          <a:srcRect/>
          <a:stretch>
            <a:fillRect/>
          </a:stretch>
        </p:blipFill>
        <p:spPr bwMode="auto">
          <a:xfrm>
            <a:off x="6300192" y="3789040"/>
            <a:ext cx="2304256" cy="230425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Сабақ жоспары:</a:t>
            </a:r>
            <a:br>
              <a:rPr lang="kk-KZ" dirty="0" smtClean="0"/>
            </a:br>
            <a:endParaRPr lang="ru-RU" dirty="0"/>
          </a:p>
        </p:txBody>
      </p:sp>
      <p:sp>
        <p:nvSpPr>
          <p:cNvPr id="3" name="Содержимое 2"/>
          <p:cNvSpPr>
            <a:spLocks noGrp="1"/>
          </p:cNvSpPr>
          <p:nvPr>
            <p:ph sz="quarter" idx="1"/>
          </p:nvPr>
        </p:nvSpPr>
        <p:spPr/>
        <p:txBody>
          <a:bodyPr/>
          <a:lstStyle/>
          <a:p>
            <a:pPr marL="457200" indent="-457200">
              <a:buAutoNum type="arabicPeriod"/>
            </a:pPr>
            <a:r>
              <a:rPr lang="kk-KZ" sz="2800" dirty="0" smtClean="0"/>
              <a:t>Ойлау туралы ұғым</a:t>
            </a:r>
          </a:p>
          <a:p>
            <a:pPr marL="457200" indent="-457200">
              <a:buAutoNum type="arabicPeriod"/>
            </a:pPr>
            <a:r>
              <a:rPr lang="kk-KZ" sz="2800" dirty="0" smtClean="0"/>
              <a:t>Ойлау әдістері</a:t>
            </a:r>
          </a:p>
          <a:p>
            <a:pPr marL="457200" indent="-457200">
              <a:buAutoNum type="arabicPeriod"/>
            </a:pPr>
            <a:r>
              <a:rPr lang="kk-KZ" sz="2800" dirty="0" smtClean="0"/>
              <a:t>Ойлаудың негізгі формалары</a:t>
            </a:r>
            <a:endParaRPr lang="ru-RU" sz="2800" dirty="0" smtClean="0"/>
          </a:p>
          <a:p>
            <a:pPr marL="457200" indent="-457200">
              <a:buNone/>
            </a:pPr>
            <a:endParaRPr lang="kk-KZ"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7467600" cy="6141296"/>
          </a:xfrm>
        </p:spPr>
        <p:txBody>
          <a:bodyPr/>
          <a:lstStyle/>
          <a:p>
            <a:pPr marL="0" indent="0">
              <a:buAutoNum type="arabicPeriod"/>
            </a:pPr>
            <a:r>
              <a:rPr lang="kk-KZ" b="1" dirty="0" smtClean="0">
                <a:solidFill>
                  <a:srgbClr val="FF0000"/>
                </a:solidFill>
              </a:rPr>
              <a:t>     Ойлау </a:t>
            </a:r>
            <a:r>
              <a:rPr lang="kk-KZ" dirty="0" smtClean="0"/>
              <a:t>– заттар мен құбылыстардың жалпы сипаттамаларын, олардың арасындағы табиғи байланыстары мен қатынастарын бейнелейтін психикалық процесс. </a:t>
            </a:r>
          </a:p>
          <a:p>
            <a:pPr marL="0" indent="0">
              <a:buNone/>
            </a:pPr>
            <a:r>
              <a:rPr lang="kk-KZ" i="1" dirty="0" smtClean="0"/>
              <a:t>Ойлау</a:t>
            </a:r>
            <a:r>
              <a:rPr lang="kk-KZ" dirty="0" smtClean="0"/>
              <a:t> – таным процестерінің ішіндегі ең биік сатыда тұрған жоғарғы процесс. Ойлау – адам баласына ғана тән меншікті психикалық процесс.  Ойлау сөзбен тығыз байланысты. Ойлаудың арқасында біз фактілер мен құбылыстарды біліп қана қоймаймыз, сонымен қатар олардың болу себептерін де түсінеміз. </a:t>
            </a:r>
          </a:p>
          <a:p>
            <a:pPr marL="0" indent="0">
              <a:buNone/>
            </a:pPr>
            <a:r>
              <a:rPr lang="kk-KZ" dirty="0" smtClean="0"/>
              <a:t>Адамның нақты ойы адамдарды білімнің құдіреттілігімен қаруландырды, оларға табиғат күштерін өздеріне бағындыруға мүмкіндік береді.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980728"/>
            <a:ext cx="7715200" cy="5493224"/>
          </a:xfrm>
        </p:spPr>
        <p:txBody>
          <a:bodyPr/>
          <a:lstStyle/>
          <a:p>
            <a:pPr>
              <a:buNone/>
            </a:pPr>
            <a:r>
              <a:rPr lang="kk-KZ" dirty="0" smtClean="0"/>
              <a:t>          Ойлаудың физиологиялық негіздері – үлкен ми сыңарлары қыртысында құралатын уақытша жүйке байланыстары. Бұл шартты рефлекстің екінші сигнал әсерінен туады, екінші  сигналдар реалдық шындықты бейнелейді, бірақ сөзсіз бірінші сигнал негізінде пайда болады. Ойлау процесінде сигнал жүйелерінің екеуі де бірімен-бірі тығыз байланысты. Ойлау тек екі сигнал жүйесінің қатысуымен бірқалыпты жүреді, бірақ жетекші рөл екінші сигнал жүйесінде болады, өйткені сөз мазмұны жағынан бай болып келеді.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1560" y="548680"/>
            <a:ext cx="7776864" cy="5997280"/>
          </a:xfrm>
        </p:spPr>
        <p:txBody>
          <a:bodyPr>
            <a:normAutofit lnSpcReduction="10000"/>
          </a:bodyPr>
          <a:lstStyle/>
          <a:p>
            <a:pPr>
              <a:buNone/>
            </a:pPr>
            <a:r>
              <a:rPr lang="kk-KZ" dirty="0" smtClean="0"/>
              <a:t>2. Ойлау әдістері </a:t>
            </a:r>
          </a:p>
          <a:p>
            <a:pPr>
              <a:buNone/>
            </a:pPr>
            <a:r>
              <a:rPr lang="kk-KZ" dirty="0" smtClean="0"/>
              <a:t>        Ойлау күнделікті өмірде кездесетін міндеттерді шешуден басталатындықтан, адамда ойлау әдістері болады. Мұндай әдістерге </a:t>
            </a:r>
            <a:r>
              <a:rPr lang="kk-KZ" i="1" dirty="0" smtClean="0">
                <a:solidFill>
                  <a:schemeClr val="bg2">
                    <a:lumMod val="50000"/>
                  </a:schemeClr>
                </a:solidFill>
              </a:rPr>
              <a:t>талдау </a:t>
            </a:r>
            <a:r>
              <a:rPr lang="kk-KZ" dirty="0" smtClean="0"/>
              <a:t>мен </a:t>
            </a:r>
            <a:r>
              <a:rPr lang="kk-KZ" i="1" dirty="0" smtClean="0">
                <a:solidFill>
                  <a:schemeClr val="bg2">
                    <a:lumMod val="50000"/>
                  </a:schemeClr>
                </a:solidFill>
              </a:rPr>
              <a:t>біріктіру,</a:t>
            </a:r>
            <a:r>
              <a:rPr lang="kk-KZ" dirty="0" smtClean="0"/>
              <a:t> </a:t>
            </a:r>
            <a:r>
              <a:rPr lang="kk-KZ" i="1" dirty="0" smtClean="0">
                <a:solidFill>
                  <a:schemeClr val="bg2">
                    <a:lumMod val="50000"/>
                  </a:schemeClr>
                </a:solidFill>
              </a:rPr>
              <a:t>салыстыру, абстракциялау мен нақтылау, қорыту </a:t>
            </a:r>
            <a:r>
              <a:rPr lang="kk-KZ" dirty="0" smtClean="0"/>
              <a:t>жатады. </a:t>
            </a:r>
          </a:p>
          <a:p>
            <a:pPr>
              <a:buNone/>
            </a:pPr>
            <a:r>
              <a:rPr lang="kk-KZ" u="sng" dirty="0" smtClean="0"/>
              <a:t>   Талдау </a:t>
            </a:r>
            <a:r>
              <a:rPr lang="kk-KZ" dirty="0" smtClean="0"/>
              <a:t>деп белгілі бір затты, құбылысты, процесті, оның құрамды элементтеріне, бөліктеріне, сипаттарына ажыратуды айтады. </a:t>
            </a:r>
          </a:p>
          <a:p>
            <a:pPr>
              <a:buNone/>
            </a:pPr>
            <a:r>
              <a:rPr lang="kk-KZ" dirty="0" smtClean="0"/>
              <a:t> </a:t>
            </a:r>
            <a:r>
              <a:rPr lang="kk-KZ" u="sng" dirty="0" smtClean="0"/>
              <a:t>Біріктіру</a:t>
            </a:r>
            <a:r>
              <a:rPr lang="kk-KZ" dirty="0" smtClean="0"/>
              <a:t> – құбылыстың барлық элементтерін жинақтау.</a:t>
            </a:r>
          </a:p>
          <a:p>
            <a:pPr>
              <a:buNone/>
            </a:pPr>
            <a:r>
              <a:rPr lang="kk-KZ" u="sng" dirty="0" smtClean="0"/>
              <a:t>Абстракция </a:t>
            </a:r>
            <a:r>
              <a:rPr lang="kk-KZ" dirty="0" smtClean="0"/>
              <a:t>– елеулі қасиеттерін бөліп алу (квадрат, трапеция).</a:t>
            </a:r>
          </a:p>
          <a:p>
            <a:pPr>
              <a:buNone/>
            </a:pPr>
            <a:r>
              <a:rPr lang="kk-KZ" u="sng" dirty="0" smtClean="0"/>
              <a:t>Нақтылау</a:t>
            </a:r>
            <a:r>
              <a:rPr lang="kk-KZ" dirty="0" smtClean="0"/>
              <a:t> – жеке ұғымдарды түсіндіру. </a:t>
            </a:r>
          </a:p>
          <a:p>
            <a:pPr>
              <a:buNone/>
            </a:pPr>
            <a:r>
              <a:rPr lang="kk-KZ" u="sng" dirty="0" smtClean="0"/>
              <a:t>Жалпылау</a:t>
            </a:r>
            <a:r>
              <a:rPr lang="kk-KZ" dirty="0" smtClean="0"/>
              <a:t>  - құбылыстардың ортақ қасиеттерін ойша біріктіру. </a:t>
            </a:r>
          </a:p>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7467600" cy="6141296"/>
          </a:xfrm>
        </p:spPr>
        <p:txBody>
          <a:bodyPr/>
          <a:lstStyle/>
          <a:p>
            <a:pPr>
              <a:buNone/>
            </a:pPr>
            <a:r>
              <a:rPr lang="kk-KZ" i="1" dirty="0" smtClean="0">
                <a:solidFill>
                  <a:schemeClr val="accent3">
                    <a:lumMod val="75000"/>
                  </a:schemeClr>
                </a:solidFill>
              </a:rPr>
              <a:t>        Талдау мен біріктіру </a:t>
            </a:r>
            <a:r>
              <a:rPr lang="kk-KZ" dirty="0" smtClean="0"/>
              <a:t>– ойлаудың аса маңызды әдістері. Талдау мен біріктірудің негізінде салыстыру деп аталатын ой әдістері пайда болады. Салыстыруда ұқсастық, айырмашылық қасиеттері айқындалады. </a:t>
            </a:r>
          </a:p>
          <a:p>
            <a:pPr>
              <a:buNone/>
            </a:pPr>
            <a:endParaRPr lang="kk-KZ" dirty="0" smtClean="0"/>
          </a:p>
          <a:p>
            <a:pPr>
              <a:buNone/>
            </a:pPr>
            <a:r>
              <a:rPr lang="kk-KZ" dirty="0" smtClean="0"/>
              <a:t>Абстракцияға қарама-қарсы процесс – анықтау.</a:t>
            </a:r>
          </a:p>
          <a:p>
            <a:pPr>
              <a:buNone/>
            </a:pPr>
            <a:r>
              <a:rPr lang="kk-KZ" dirty="0" smtClean="0"/>
              <a:t> </a:t>
            </a:r>
          </a:p>
          <a:p>
            <a:pPr>
              <a:buNone/>
            </a:pPr>
            <a:r>
              <a:rPr lang="kk-KZ" dirty="0" smtClean="0"/>
              <a:t>    Егер біз белгілі бір затты айтсақ, немесе ол заттың нақты белгісін атап көрсетсек, мұнда нақтылау деп аталатын процесс болады. </a:t>
            </a:r>
          </a:p>
          <a:p>
            <a:pPr>
              <a:buNone/>
            </a:pPr>
            <a:endParaRPr lang="kk-KZ"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8075240" cy="6141296"/>
          </a:xfrm>
        </p:spPr>
        <p:txBody>
          <a:bodyPr/>
          <a:lstStyle/>
          <a:p>
            <a:pPr>
              <a:buNone/>
            </a:pPr>
            <a:r>
              <a:rPr lang="kk-KZ" dirty="0" smtClean="0"/>
              <a:t>3. Ойлаудың формалары</a:t>
            </a:r>
          </a:p>
          <a:p>
            <a:pPr marL="0" indent="0">
              <a:buNone/>
            </a:pPr>
            <a:r>
              <a:rPr lang="kk-KZ" dirty="0" smtClean="0"/>
              <a:t>     Ойлаудың негізгі формалары – зат пен құбылыстың байқалмайтын ішкі сырын, олардың маңызын, мәнін ашып отыруға тән меншікті жұмыс. </a:t>
            </a:r>
          </a:p>
          <a:p>
            <a:pPr marL="0" indent="0">
              <a:buNone/>
            </a:pPr>
            <a:r>
              <a:rPr lang="kk-KZ" dirty="0" smtClean="0"/>
              <a:t>     </a:t>
            </a:r>
            <a:r>
              <a:rPr lang="kk-KZ" b="1" dirty="0" smtClean="0">
                <a:solidFill>
                  <a:schemeClr val="accent3">
                    <a:lumMod val="75000"/>
                  </a:schemeClr>
                </a:solidFill>
              </a:rPr>
              <a:t> Ұғым </a:t>
            </a:r>
            <a:r>
              <a:rPr lang="kk-KZ" dirty="0" smtClean="0"/>
              <a:t>– шын дүниедегі  заттар мен құбылыстардың жалпы және мәнді сипаттарын бейннелейтін ойдың формасы.  Ұғымдар дара және жалпы болып бөлінеді. Ұғымды сөзбен айтуға болады. Бірақ, ұғым мен сөз екеуі тепе-тең деп есептеуге болмайды. Біріншіден, бір ұғымның өзін бірнеше сөзбен айтуға болады. Екіншіден, бір сөздің өзі бірнеше ұғымды білдіреді. </a:t>
            </a:r>
          </a:p>
          <a:p>
            <a:pPr marL="0" indent="0">
              <a:buNone/>
            </a:pPr>
            <a:r>
              <a:rPr lang="kk-KZ" dirty="0" smtClean="0"/>
              <a:t>     </a:t>
            </a:r>
          </a:p>
          <a:p>
            <a:pPr>
              <a:buNone/>
            </a:pPr>
            <a:endParaRPr lang="ru-RU" dirty="0"/>
          </a:p>
        </p:txBody>
      </p:sp>
      <p:pic>
        <p:nvPicPr>
          <p:cNvPr id="3074" name="Picture 2" descr="http://is3.mzstatic.com/image/pf/us/r30/Purple/v4/dc/86/4b/dc864b0c-4dad-57d8-ca1a-ab1617433688/mzl.nqkufdml.png"/>
          <p:cNvPicPr>
            <a:picLocks noChangeAspect="1" noChangeArrowheads="1"/>
          </p:cNvPicPr>
          <p:nvPr/>
        </p:nvPicPr>
        <p:blipFill>
          <a:blip r:embed="rId2" cstate="print"/>
          <a:srcRect/>
          <a:stretch>
            <a:fillRect/>
          </a:stretch>
        </p:blipFill>
        <p:spPr bwMode="auto">
          <a:xfrm>
            <a:off x="6588224" y="4797152"/>
            <a:ext cx="2304256" cy="206084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76672"/>
            <a:ext cx="7715200" cy="5997280"/>
          </a:xfrm>
        </p:spPr>
        <p:txBody>
          <a:bodyPr>
            <a:normAutofit lnSpcReduction="10000"/>
          </a:bodyPr>
          <a:lstStyle/>
          <a:p>
            <a:pPr marL="0" indent="0">
              <a:spcBef>
                <a:spcPts val="0"/>
              </a:spcBef>
              <a:buNone/>
            </a:pPr>
            <a:r>
              <a:rPr lang="kk-KZ" b="1" dirty="0" smtClean="0">
                <a:solidFill>
                  <a:schemeClr val="accent3">
                    <a:lumMod val="75000"/>
                  </a:schemeClr>
                </a:solidFill>
              </a:rPr>
              <a:t>      Пікір</a:t>
            </a:r>
            <a:r>
              <a:rPr lang="kk-KZ" dirty="0" smtClean="0"/>
              <a:t> дегеніміз – ойлау формасы, мұнда бір нәрсе не мақұлданады не теріске шығарылады. Пікірде көбінесе ұғымның мазмұны ашылады, бір немесе бірнеше пікірден қорытынды шығаруға болады. </a:t>
            </a:r>
          </a:p>
          <a:p>
            <a:pPr marL="0" indent="0">
              <a:spcBef>
                <a:spcPts val="0"/>
              </a:spcBef>
              <a:buNone/>
            </a:pPr>
            <a:r>
              <a:rPr lang="kk-KZ" dirty="0" smtClean="0"/>
              <a:t>     Бір немесе бірнеше пікірлрден жаңа пікір шығаратын ойлау формасы </a:t>
            </a:r>
            <a:r>
              <a:rPr lang="kk-KZ" b="1" dirty="0" smtClean="0">
                <a:solidFill>
                  <a:schemeClr val="accent3">
                    <a:lumMod val="75000"/>
                  </a:schemeClr>
                </a:solidFill>
              </a:rPr>
              <a:t>ой қорытындылары </a:t>
            </a:r>
            <a:r>
              <a:rPr lang="kk-KZ" dirty="0" smtClean="0"/>
              <a:t>деп аталады. Ой қорытындылары </a:t>
            </a:r>
            <a:r>
              <a:rPr lang="kk-KZ" u="sng" dirty="0" smtClean="0"/>
              <a:t>индуктивтік </a:t>
            </a:r>
            <a:r>
              <a:rPr lang="kk-KZ" dirty="0" smtClean="0"/>
              <a:t>және </a:t>
            </a:r>
            <a:r>
              <a:rPr lang="kk-KZ" u="sng" dirty="0" smtClean="0"/>
              <a:t>дедуктивтік </a:t>
            </a:r>
            <a:r>
              <a:rPr lang="kk-KZ" dirty="0" smtClean="0"/>
              <a:t>болып келеді. </a:t>
            </a:r>
          </a:p>
          <a:p>
            <a:pPr marL="0" indent="0">
              <a:spcBef>
                <a:spcPts val="0"/>
              </a:spcBef>
              <a:buNone/>
            </a:pPr>
            <a:r>
              <a:rPr lang="kk-KZ" i="1" dirty="0" smtClean="0"/>
              <a:t>Индуктивтік ой қорытындысы дегеніміз </a:t>
            </a:r>
            <a:r>
              <a:rPr lang="kk-KZ" dirty="0" smtClean="0"/>
              <a:t>– пікір тұғызу әдісі, мұнда бірқатар жеке фактілердің негізінде қорытынды жасалып, жалпы пікір айтылады. </a:t>
            </a:r>
          </a:p>
          <a:p>
            <a:pPr marL="0" indent="0">
              <a:spcBef>
                <a:spcPts val="0"/>
              </a:spcBef>
              <a:buNone/>
            </a:pPr>
            <a:r>
              <a:rPr lang="kk-KZ" i="1" dirty="0" smtClean="0"/>
              <a:t>Дедуктивтік ой қорытындылары дегеніміз </a:t>
            </a:r>
            <a:r>
              <a:rPr lang="kk-KZ" dirty="0" smtClean="0"/>
              <a:t>– бұл да пікір тұғызу әдісі, мұнда жалпы ережеден жеке қорытынды жасалады.  </a:t>
            </a:r>
          </a:p>
          <a:p>
            <a:pPr marL="0" indent="0">
              <a:spcBef>
                <a:spcPts val="0"/>
              </a:spcBef>
              <a:buNone/>
            </a:pPr>
            <a:r>
              <a:rPr lang="kk-KZ" dirty="0" smtClean="0"/>
              <a:t>   </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68</TotalTime>
  <Words>492</Words>
  <Application>Microsoft Office PowerPoint</Application>
  <PresentationFormat>Экран (4:3)</PresentationFormat>
  <Paragraphs>31</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Эркер</vt:lpstr>
      <vt:lpstr>Презентация тақырыбы </vt:lpstr>
      <vt:lpstr>Сабақ жоспары: </vt:lpstr>
      <vt:lpstr>Слайд 3</vt:lpstr>
      <vt:lpstr>Слайд 4</vt:lpstr>
      <vt:lpstr>Слайд 5</vt:lpstr>
      <vt:lpstr>Слайд 6</vt:lpstr>
      <vt:lpstr>Слайд 7</vt:lpstr>
      <vt:lpstr>Слайд 8</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тақырыбы</dc:title>
  <dc:creator>Windows User</dc:creator>
  <cp:lastModifiedBy>Omirbek</cp:lastModifiedBy>
  <cp:revision>8</cp:revision>
  <dcterms:created xsi:type="dcterms:W3CDTF">2016-10-03T16:24:50Z</dcterms:created>
  <dcterms:modified xsi:type="dcterms:W3CDTF">2020-04-02T03:34:40Z</dcterms:modified>
</cp:coreProperties>
</file>