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90" r:id="rId3"/>
    <p:sldId id="262" r:id="rId4"/>
    <p:sldId id="276" r:id="rId5"/>
    <p:sldId id="263" r:id="rId6"/>
    <p:sldId id="277" r:id="rId7"/>
    <p:sldId id="270" r:id="rId8"/>
    <p:sldId id="265" r:id="rId9"/>
    <p:sldId id="271" r:id="rId10"/>
    <p:sldId id="291" r:id="rId11"/>
    <p:sldId id="272" r:id="rId12"/>
    <p:sldId id="292" r:id="rId13"/>
    <p:sldId id="275" r:id="rId14"/>
    <p:sldId id="273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85" r:id="rId23"/>
    <p:sldId id="286" r:id="rId24"/>
    <p:sldId id="287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732" y="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2BE59-7B1E-499F-B8EB-5D50B5CDF9AB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38A5673-C5EB-4DFC-879C-641967D322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2BE59-7B1E-499F-B8EB-5D50B5CDF9AB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38A5673-C5EB-4DFC-879C-641967D322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2BE59-7B1E-499F-B8EB-5D50B5CDF9AB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A5673-C5EB-4DFC-879C-641967D322C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2BE59-7B1E-499F-B8EB-5D50B5CDF9AB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A5673-C5EB-4DFC-879C-641967D322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2BE59-7B1E-499F-B8EB-5D50B5CDF9AB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238A5673-C5EB-4DFC-879C-641967D322C7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2BE59-7B1E-499F-B8EB-5D50B5CDF9AB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A5673-C5EB-4DFC-879C-641967D322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2BE59-7B1E-499F-B8EB-5D50B5CDF9AB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A5673-C5EB-4DFC-879C-641967D322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2BE59-7B1E-499F-B8EB-5D50B5CDF9AB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A5673-C5EB-4DFC-879C-641967D322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2BE59-7B1E-499F-B8EB-5D50B5CDF9AB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A5673-C5EB-4DFC-879C-641967D322C7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2BE59-7B1E-499F-B8EB-5D50B5CDF9AB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A5673-C5EB-4DFC-879C-641967D322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2BE59-7B1E-499F-B8EB-5D50B5CDF9AB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A5673-C5EB-4DFC-879C-641967D322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632BE59-7B1E-499F-B8EB-5D50B5CDF9AB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38A5673-C5EB-4DFC-879C-641967D322C7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5229200"/>
            <a:ext cx="6624736" cy="936104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Выполнила: Макаренко Е.М.</a:t>
            </a:r>
          </a:p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СОШ №30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п.Жайрем</a:t>
            </a: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2019-2020 год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32656"/>
            <a:ext cx="7992888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7030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Урок №55.Эмпатия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Цель урока: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рассказать о том, как определить группы пользователей, которых затронет проект; ознакомить с принципами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эмпатии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и научить их применять.</a:t>
            </a:r>
          </a:p>
          <a:p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Содержание урока: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знакомство с первым этапом дизайн – мышления.</a:t>
            </a:r>
          </a:p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Вид урока: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1 час – лекция с практической работой.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3784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620689"/>
            <a:ext cx="7128792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Раздел1.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Введение.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Человеческий ресурс не обезличенное понятие, и HR-специалисту, как ни крути, приходится работать с конкретными людьми, взаимодействовать с ними, пытаться понять их мотивы, причины тех или иных действий, находить общий язык. При этом, «проникая во внутренний мир» коллег, важно самому не стать жертвой манипуляций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. Вы когда-нибудь задумывались над  тем, почему с одним человеком вам легко общаться, вы ведете себя непринужденно, открыто, а с другим — вы как будто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скованы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и мечтаете поскорее закончить беседу?</a:t>
            </a:r>
          </a:p>
          <a:p>
            <a:pPr algn="ctr"/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Возможно, и не задумывались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http://webgreenland.com/uploads/photo_articles/szz7FSbH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DF5F2"/>
              </a:clrFrom>
              <a:clrTo>
                <a:srgbClr val="FDF5F2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20272" y="260648"/>
            <a:ext cx="1728192" cy="12961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21309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Просто чисто интуитивно нас притягивает собеседник, который внимательно слушает нас, понимает наши эмоции и чувства, не дает никаких оценок нашим поступкам, не мучает советами «из собственной жизни», уважает наше мнение (даже если не согласен с ним)… Тогда появляется удивительное чувство единения, ощущения, что вы оба — на одной волне.</a:t>
            </a:r>
          </a:p>
          <a:p>
            <a:pPr algn="ctr"/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Что же это за волшебство общения? В чем оно заключается? Можно ли ему научиться? И возможно ли использовать не только в повседневной жизни, а и в бизнесе тоже?</a:t>
            </a:r>
          </a:p>
          <a:p>
            <a:pPr algn="ctr"/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Наверняка вы испытывали сострадание, расположение, жалость, сопереживание, сочувствие, симпатию и пр. — их все и не перечислить.</a:t>
            </a:r>
          </a:p>
          <a:p>
            <a:pPr algn="ctr"/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Сегодня мы поговорим об </a:t>
            </a:r>
            <a:r>
              <a:rPr lang="ru-RU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эмпатии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13" y="5085184"/>
            <a:ext cx="1725613" cy="129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8767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1305342"/>
            <a:ext cx="748883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Слово </a:t>
            </a:r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эмпатия</a:t>
            </a:r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имеет греческое происхождение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оно произошло от слова «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empatheia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»,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что обозначает сопереживания.</a:t>
            </a:r>
          </a:p>
          <a:p>
            <a:pPr algn="ctr"/>
            <a:endParaRPr lang="ru-RU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В современной психологии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эмпатией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называют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способность человека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на бессознательном уровне понимать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чувства и мысли собеседника,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сопереживать ему, уметь видеть ситуацию с точки зрения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другого человека,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воспринимать его эмоциональное состояние.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http://webgreenland.com/uploads/photo_articles/szz7FSbH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DF5F2"/>
              </a:clrFrom>
              <a:clrTo>
                <a:srgbClr val="FDF5F2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20272" y="260648"/>
            <a:ext cx="1728192" cy="12961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82597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То есть </a:t>
            </a:r>
            <a:r>
              <a:rPr lang="ru-RU" sz="28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эмпатия</a:t>
            </a: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— это отклик человека на чувства и состояние другого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Эмпат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четко видит и понимает, что именно происходит с собеседником в данный момент (в эмоциональном плане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При этом он соизмеряет свои собственные поступки, мысли и эмоции с состоянием этого человека.</a:t>
            </a: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013176"/>
            <a:ext cx="1725613" cy="129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9618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Развитие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эмпатии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строится на трех принципах: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554162"/>
            <a:ext cx="7776864" cy="4525963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наблюдать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слушать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чувствовать и конструировать клиентский опыт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4879" y="3072974"/>
            <a:ext cx="1736725" cy="1871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725144"/>
            <a:ext cx="1311275" cy="167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0012" y="1196752"/>
            <a:ext cx="1322387" cy="163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4790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7920880" cy="1642194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Существуют инструменты, позволяющие слушать нашего клиента и наблюдать за ним: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7571184" cy="3917032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«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Карта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стейкхолдеров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«Экстремальный пользователь»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«Карта «Что? Как? Почему?»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«Экспресс интервью»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«Глубинное интервью»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«Пять «почему»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«Скрытое наблюдение»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«Один день из жизни пользователя»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6834" y="2132856"/>
            <a:ext cx="2139950" cy="261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9683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Наша задача на этом этапе-максимально понять ощущение, мысли, настроение пользователя в момент использования услуги, посмотреть, что и как он делает.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5" name="Picture 15" descr="bd07213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4005064"/>
            <a:ext cx="2592288" cy="190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0674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videoplayback (1)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04800" y="1554161"/>
            <a:ext cx="8750136" cy="4922383"/>
          </a:xfrm>
        </p:spPr>
      </p:pic>
    </p:spTree>
    <p:extLst>
      <p:ext uri="{BB962C8B-B14F-4D97-AF65-F5344CB8AC3E}">
        <p14:creationId xmlns:p14="http://schemas.microsoft.com/office/powerpoint/2010/main" val="350710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Стейкхолдеры</a:t>
            </a:r>
            <a:r>
              <a:rPr lang="ru-RU" dirty="0" smtClean="0"/>
              <a:t>-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ru-RU" dirty="0" smtClean="0"/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люди, которые в разной степени заинтересованы (неравнодушны) вашим проектом, идеей. Возможно, это люди, чьи интересы вы затрагиваете, или же те, кому создаете новые условия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это могут быть просто сопереживающие вашему проекту согласно внутренним убеждениям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ими могут быть даже существующие клиенты, если речь идет об улучшении продукта (услуги).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897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videoplayback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04800" y="1373768"/>
            <a:ext cx="8773547" cy="4935552"/>
          </a:xfrm>
        </p:spPr>
      </p:pic>
    </p:spTree>
    <p:extLst>
      <p:ext uri="{BB962C8B-B14F-4D97-AF65-F5344CB8AC3E}">
        <p14:creationId xmlns:p14="http://schemas.microsoft.com/office/powerpoint/2010/main" val="1442133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Какие вы можете порекомендовать простые и понятные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игструменты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из дизайн – мышления, чтобы вот взять и применить?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первую очередь карта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стейкхолдеров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Перед тем как улучшить процесс или услугу, мы рисуем карту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стейкхолдеров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– это карта, которая помогает понять и учесть всех участников процесса, которые имеют отношение к продукту или услуге.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5246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1400" dirty="0"/>
              <a:t>к</a:t>
            </a:r>
            <a:r>
              <a:rPr lang="ru-RU" sz="1400" dirty="0" smtClean="0"/>
              <a:t>арта </a:t>
            </a:r>
            <a:r>
              <a:rPr lang="ru-RU" sz="1400" dirty="0" err="1" smtClean="0"/>
              <a:t>стейкхолдера</a:t>
            </a:r>
            <a:endParaRPr lang="ru-RU" sz="14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24744"/>
            <a:ext cx="7023067" cy="5001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387" y="116632"/>
            <a:ext cx="1725613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7205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Задание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№1 (пекарня) </a:t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практическая работа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955134"/>
            <a:ext cx="8686800" cy="41249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Вооружитесь большим листом бумаги (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флипчарт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),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мркерами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фломастерми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),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стикерами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(клейкие листы бумаги для заметок).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068960"/>
            <a:ext cx="4680520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5008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 №2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Сначала записываем всех известных нам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стейкхолдеров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стикеры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по принципу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один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стейкхолдер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– на один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стикер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В ходе работы вы будите приходить к мнению, что у вас есть еще заинтересованные лица,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которрых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вы забыли указать, их вы можете дописывать на отдельные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стикеры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и дополнять свою коллекцию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стейкхолдеров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2763" y="4653136"/>
            <a:ext cx="1725613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1166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Задание №3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Нарисуйте концентрический круг (пусть их будет 3 или 4) так, чтобы в центре, а также на орбитах можно было размещать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стикеры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 И первым в центре круга разместить того человека, чью проблему вы решаете, например, клиента (в случае нашего примера-клиента пекарни).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2726" y="4437112"/>
            <a:ext cx="1725613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7767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/>
              <a:t>Задание №4</a:t>
            </a:r>
            <a:endParaRPr lang="ru-RU" sz="2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Всех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стейкхолдеров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стикерах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необходимо распределить по группам (если есть схожие параметры между ними) и определить удаленность каждого от центра в зависимости от степени их заинтересованности или влияния на проект. В примере с пекарней это могут быть продавец, пекарь, жители ближайшего района, школа рядом, соседние магазины, работники и служащие из администрации зданий рядом, поставщики сырья и оборудования, арендодатели и т.д.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84" y="5517232"/>
            <a:ext cx="1725613" cy="1247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873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Задание №5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Под каждым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стейкхолдером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нужно прописать присущие ему характеристики (например, жители ближайшего района – родители и жители ближайшего района – дети, магазины – конкуренты и магазины, которые перепродают нашу продукцию, и т.д.).</a:t>
            </a:r>
          </a:p>
          <a:p>
            <a:pPr algn="ctr"/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4437112"/>
            <a:ext cx="1584176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653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Задание №6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Отношение к проекту. На пример соседних магазинов можно сказать, что есть те, кто конкурирует с нами и не желает нашего развития, а есть, которые перепродают нашу продукцию и, наоборот, желают нашего расширения. На пример работников – есть те, кто не пользуется нашим товаром и относится к нам безразлично, а есть те, кто периодические приходит  и что-то покупает, т.д.</a:t>
            </a:r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509120"/>
            <a:ext cx="1584325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605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Задание №7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Укажите самую яркую сторону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стейкхолдера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в рамках нашей задачи. Например,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акимат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выражает готовность помогать нам организационно и информационно взамен на наши публичные положительные отзывы как представителей малого бизнеса о политике поддержки местного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акимата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. Или, например, местные жители престарелого возраста постоянно возмущаются шумом работы пекарни.</a:t>
            </a:r>
          </a:p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229200"/>
            <a:ext cx="1584325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863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Задание №8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Подумайте, какова степень влияния на проект и на клиента со стороны каждого из них. Например, жители ближних домов престарелого возраста оказывают большое влияние и проявляют высокую общественную активность в глазах местной исполнительной власти.</a:t>
            </a:r>
          </a:p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869160"/>
            <a:ext cx="1584325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5479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Задание №9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Обведите маркером группу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стейкхолдеров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, которая с точки зрения вовлеченности и влияния на проект для вас представляют большой интерес.</a:t>
            </a:r>
          </a:p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861048"/>
            <a:ext cx="1584325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0604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Задание№10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Опишите состояние взаимосвязей с обведенными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стейкхолдерами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на сегодняшний день и сделайте акценты, с кем из них необходимо провести интервью для лучшего понимания изучаемой вами проблемы.</a:t>
            </a:r>
          </a:p>
          <a:p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464420"/>
            <a:ext cx="1584325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6148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233</TotalTime>
  <Words>1032</Words>
  <Application>Microsoft Office PowerPoint</Application>
  <PresentationFormat>Экран (4:3)</PresentationFormat>
  <Paragraphs>80</Paragraphs>
  <Slides>24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Трек</vt:lpstr>
      <vt:lpstr>Презентация PowerPoint</vt:lpstr>
      <vt:lpstr>Урок №55.Эмпатия</vt:lpstr>
      <vt:lpstr>Презентация PowerPoint</vt:lpstr>
      <vt:lpstr>Презентация PowerPoint</vt:lpstr>
      <vt:lpstr>Презентация PowerPoint</vt:lpstr>
      <vt:lpstr>Презентация PowerPoint</vt:lpstr>
      <vt:lpstr>Развитие эмпатии строится на трех принципах:</vt:lpstr>
      <vt:lpstr>Существуют инструменты, позволяющие слушать нашего клиента и наблюдать за ним:</vt:lpstr>
      <vt:lpstr>Презентация PowerPoint</vt:lpstr>
      <vt:lpstr>Презентация PowerPoint</vt:lpstr>
      <vt:lpstr>Стейкхолдеры-</vt:lpstr>
      <vt:lpstr>Презентация PowerPoint</vt:lpstr>
      <vt:lpstr>Какие вы можете порекомендовать простые и понятные игструменты из дизайн – мышления, чтобы вот взять и применить?</vt:lpstr>
      <vt:lpstr>карта стейкхолдера</vt:lpstr>
      <vt:lpstr>Задание №1 (пекарня)  практическая работа</vt:lpstr>
      <vt:lpstr>Задание №2</vt:lpstr>
      <vt:lpstr>Задание №3</vt:lpstr>
      <vt:lpstr>Задание №4</vt:lpstr>
      <vt:lpstr>Задание №5</vt:lpstr>
      <vt:lpstr>Задание №6</vt:lpstr>
      <vt:lpstr>Задание №7</vt:lpstr>
      <vt:lpstr>Задание №8</vt:lpstr>
      <vt:lpstr>Задание №9</vt:lpstr>
      <vt:lpstr>Задание№10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элина</dc:creator>
  <cp:lastModifiedBy>Пользователь</cp:lastModifiedBy>
  <cp:revision>23</cp:revision>
  <dcterms:created xsi:type="dcterms:W3CDTF">2020-04-01T05:51:59Z</dcterms:created>
  <dcterms:modified xsi:type="dcterms:W3CDTF">2020-04-03T03:29:18Z</dcterms:modified>
</cp:coreProperties>
</file>