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7" r:id="rId4"/>
    <p:sldId id="268" r:id="rId5"/>
    <p:sldId id="269" r:id="rId6"/>
    <p:sldId id="270" r:id="rId7"/>
    <p:sldId id="263" r:id="rId8"/>
    <p:sldId id="264" r:id="rId9"/>
    <p:sldId id="265" r:id="rId10"/>
    <p:sldId id="266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0000"/>
    <a:srgbClr val="000099"/>
    <a:srgbClr val="990000"/>
    <a:srgbClr val="003300"/>
    <a:srgbClr val="8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02.04.2020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02.04.2020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02.04.2020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02.04.2020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s://vivareit.ru/interesnye-fakty-i-dannye-ob-okeanii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291"/>
          <a:stretch/>
        </p:blipFill>
        <p:spPr>
          <a:xfrm>
            <a:off x="5549144" y="3140968"/>
            <a:ext cx="3315815" cy="3060398"/>
          </a:xfrm>
          <a:prstGeom prst="rect">
            <a:avLst/>
          </a:prstGeom>
          <a:ln w="19050">
            <a:solidFill>
              <a:srgbClr val="000099"/>
            </a:solidFill>
          </a:ln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39552" y="476672"/>
            <a:ext cx="5616624" cy="5868710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800000"/>
                </a:solidFill>
              </a:rPr>
              <a:t/>
            </a:r>
            <a:br>
              <a:rPr lang="ru-RU" dirty="0" smtClean="0">
                <a:solidFill>
                  <a:srgbClr val="800000"/>
                </a:solidFill>
              </a:rPr>
            </a:br>
            <a:r>
              <a:rPr lang="ru-RU" sz="2700" b="1" dirty="0" smtClean="0">
                <a:solidFill>
                  <a:srgbClr val="FF0000"/>
                </a:solidFill>
              </a:rPr>
              <a:t>11 КЛАСС</a:t>
            </a:r>
            <a:r>
              <a:rPr lang="ru-RU" sz="2700" b="1" dirty="0" smtClean="0">
                <a:solidFill>
                  <a:srgbClr val="FF0000"/>
                </a:solidFill>
              </a:rPr>
              <a:t/>
            </a:r>
            <a:br>
              <a:rPr lang="ru-RU" sz="2700" b="1" dirty="0" smtClean="0">
                <a:solidFill>
                  <a:srgbClr val="FF0000"/>
                </a:solidFill>
              </a:rPr>
            </a:br>
            <a:r>
              <a:rPr lang="ru-RU" sz="2700" b="1" dirty="0" smtClean="0">
                <a:solidFill>
                  <a:srgbClr val="000099"/>
                </a:solidFill>
              </a:rPr>
              <a:t>ГЕОГРАФИЯ</a:t>
            </a:r>
            <a:r>
              <a:rPr lang="ru-RU" sz="2700" dirty="0" smtClean="0">
                <a:solidFill>
                  <a:srgbClr val="000099"/>
                </a:solidFill>
              </a:rPr>
              <a:t/>
            </a:r>
            <a:br>
              <a:rPr lang="ru-RU" sz="2700" dirty="0" smtClean="0">
                <a:solidFill>
                  <a:srgbClr val="000099"/>
                </a:solidFill>
              </a:rPr>
            </a:br>
            <a:r>
              <a:rPr lang="ru-RU" sz="2700" b="1" dirty="0" smtClean="0">
                <a:solidFill>
                  <a:srgbClr val="FF0000"/>
                </a:solidFill>
              </a:rPr>
              <a:t>Раздел </a:t>
            </a:r>
            <a:r>
              <a:rPr lang="ru-RU" sz="2700" b="1" dirty="0" smtClean="0">
                <a:solidFill>
                  <a:srgbClr val="000099"/>
                </a:solidFill>
              </a:rPr>
              <a:t/>
            </a:r>
            <a:br>
              <a:rPr lang="ru-RU" sz="2700" b="1" dirty="0" smtClean="0">
                <a:solidFill>
                  <a:srgbClr val="000099"/>
                </a:solidFill>
              </a:rPr>
            </a:br>
            <a:r>
              <a:rPr lang="ru-RU" sz="2700" b="1" dirty="0" smtClean="0">
                <a:solidFill>
                  <a:srgbClr val="000099"/>
                </a:solidFill>
              </a:rPr>
              <a:t>«</a:t>
            </a:r>
            <a:r>
              <a:rPr lang="ru-RU" sz="2700" b="1" dirty="0" smtClean="0">
                <a:solidFill>
                  <a:srgbClr val="000099"/>
                </a:solidFill>
              </a:rPr>
              <a:t>АВСТРАЛИЯ. ОКЕАНИЯ. АНТАРКТИДА</a:t>
            </a:r>
            <a:r>
              <a:rPr lang="ru-RU" sz="2700" b="1" dirty="0" smtClean="0">
                <a:solidFill>
                  <a:srgbClr val="000099"/>
                </a:solidFill>
              </a:rPr>
              <a:t>»</a:t>
            </a:r>
            <a:r>
              <a:rPr lang="ru-RU" sz="2700" dirty="0" smtClean="0">
                <a:solidFill>
                  <a:srgbClr val="000099"/>
                </a:solidFill>
              </a:rPr>
              <a:t/>
            </a:r>
            <a:br>
              <a:rPr lang="ru-RU" sz="2700" dirty="0" smtClean="0">
                <a:solidFill>
                  <a:srgbClr val="000099"/>
                </a:solidFill>
              </a:rPr>
            </a:br>
            <a:r>
              <a:rPr lang="ru-RU" sz="2700" b="1" dirty="0" smtClean="0">
                <a:solidFill>
                  <a:srgbClr val="FF0000"/>
                </a:solidFill>
              </a:rPr>
              <a:t>Тема урока</a:t>
            </a:r>
            <a:br>
              <a:rPr lang="ru-RU" sz="2700" b="1" dirty="0" smtClean="0">
                <a:solidFill>
                  <a:srgbClr val="FF0000"/>
                </a:solidFill>
              </a:rPr>
            </a:br>
            <a:r>
              <a:rPr lang="ru-RU" sz="2700" b="1" dirty="0" smtClean="0">
                <a:solidFill>
                  <a:srgbClr val="000099"/>
                </a:solidFill>
              </a:rPr>
              <a:t>«Австралия и страны Океании.</a:t>
            </a:r>
            <a:br>
              <a:rPr lang="ru-RU" sz="2700" b="1" dirty="0" smtClean="0">
                <a:solidFill>
                  <a:srgbClr val="000099"/>
                </a:solidFill>
              </a:rPr>
            </a:br>
            <a:r>
              <a:rPr lang="ru-RU" sz="2700" b="1" dirty="0" smtClean="0">
                <a:solidFill>
                  <a:srgbClr val="000099"/>
                </a:solidFill>
              </a:rPr>
              <a:t>История открытия и заселения</a:t>
            </a:r>
            <a:r>
              <a:rPr lang="ru-RU" sz="2700" b="1" dirty="0" smtClean="0">
                <a:solidFill>
                  <a:srgbClr val="000099"/>
                </a:solidFill>
              </a:rPr>
              <a:t>»</a:t>
            </a:r>
            <a:r>
              <a:rPr lang="ru-RU" sz="2700" b="1" dirty="0" smtClean="0">
                <a:solidFill>
                  <a:srgbClr val="000099"/>
                </a:solidFill>
              </a:rPr>
              <a:t/>
            </a:r>
            <a:br>
              <a:rPr lang="ru-RU" sz="2700" b="1" dirty="0" smtClean="0">
                <a:solidFill>
                  <a:srgbClr val="000099"/>
                </a:solidFill>
              </a:rPr>
            </a:br>
            <a:r>
              <a:rPr lang="ru-RU" sz="2700" b="1" dirty="0" smtClean="0">
                <a:solidFill>
                  <a:srgbClr val="C00000"/>
                </a:solidFill>
              </a:rPr>
              <a:t>Цели урока: </a:t>
            </a:r>
            <a:br>
              <a:rPr lang="ru-RU" sz="2700" b="1" dirty="0" smtClean="0">
                <a:solidFill>
                  <a:srgbClr val="C00000"/>
                </a:solidFill>
              </a:rPr>
            </a:br>
            <a:r>
              <a:rPr lang="ru-RU" sz="2700" b="1" dirty="0" smtClean="0">
                <a:solidFill>
                  <a:srgbClr val="000099"/>
                </a:solidFill>
              </a:rPr>
              <a:t>изучить основные этапы открытия и освоения региона; объяснить взаимосвязь географического положения и экономикой стран; </a:t>
            </a:r>
            <a:r>
              <a:rPr lang="ru-RU" sz="2700" b="1" dirty="0" smtClean="0">
                <a:solidFill>
                  <a:srgbClr val="000099"/>
                </a:solidFill>
              </a:rPr>
              <a:t/>
            </a:r>
            <a:br>
              <a:rPr lang="ru-RU" sz="2700" b="1" dirty="0" smtClean="0">
                <a:solidFill>
                  <a:srgbClr val="000099"/>
                </a:solidFill>
              </a:rPr>
            </a:br>
            <a:r>
              <a:rPr lang="ru-RU" sz="2700" b="1" dirty="0" smtClean="0">
                <a:solidFill>
                  <a:srgbClr val="000099"/>
                </a:solidFill>
              </a:rPr>
              <a:t>продолжать формировать навыки работы с </a:t>
            </a:r>
            <a:r>
              <a:rPr lang="ru-RU" sz="2700" b="1" dirty="0" smtClean="0">
                <a:solidFill>
                  <a:srgbClr val="000099"/>
                </a:solidFill>
              </a:rPr>
              <a:t>картами и Интернет ресурсами</a:t>
            </a:r>
            <a:r>
              <a:rPr lang="ru-RU" sz="2700" dirty="0" smtClean="0">
                <a:solidFill>
                  <a:srgbClr val="800000"/>
                </a:solidFill>
              </a:rPr>
              <a:t/>
            </a:r>
            <a:br>
              <a:rPr lang="ru-RU" sz="2700" dirty="0" smtClean="0">
                <a:solidFill>
                  <a:srgbClr val="800000"/>
                </a:solidFill>
              </a:rPr>
            </a:br>
            <a:r>
              <a:rPr lang="ru-RU" sz="2700" dirty="0" smtClean="0">
                <a:solidFill>
                  <a:srgbClr val="800000"/>
                </a:solidFill>
              </a:rPr>
              <a:t/>
            </a:r>
            <a:br>
              <a:rPr lang="ru-RU" sz="2700" dirty="0" smtClean="0">
                <a:solidFill>
                  <a:srgbClr val="800000"/>
                </a:solidFill>
              </a:rPr>
            </a:br>
            <a:endParaRPr lang="ru-RU" sz="2700" dirty="0">
              <a:solidFill>
                <a:srgbClr val="800000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3819" y="548680"/>
            <a:ext cx="2143125" cy="2143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09110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0"/>
            <a:ext cx="8229600" cy="706090"/>
          </a:xfrm>
        </p:spPr>
        <p:txBody>
          <a:bodyPr>
            <a:noAutofit/>
          </a:bodyPr>
          <a:lstStyle/>
          <a:p>
            <a:r>
              <a:rPr lang="ru-RU" sz="3000" b="1" dirty="0" smtClean="0">
                <a:solidFill>
                  <a:srgbClr val="CC0000"/>
                </a:solidFill>
              </a:rPr>
              <a:t>  НЕМНОГО ИСТОРИИ</a:t>
            </a:r>
            <a:endParaRPr lang="ru-RU" sz="3000" b="1" dirty="0">
              <a:solidFill>
                <a:srgbClr val="CC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692696"/>
            <a:ext cx="8640960" cy="5832648"/>
          </a:xfrm>
        </p:spPr>
        <p:txBody>
          <a:bodyPr>
            <a:normAutofit fontScale="92500"/>
          </a:bodyPr>
          <a:lstStyle/>
          <a:p>
            <a:pPr algn="just"/>
            <a:r>
              <a:rPr lang="ru-RU" sz="2400" dirty="0">
                <a:solidFill>
                  <a:srgbClr val="000099"/>
                </a:solidFill>
                <a:latin typeface="Open Sans"/>
              </a:rPr>
              <a:t>Около 40 тыс. лет назад из Индокитая человек пришел на эти земли. </a:t>
            </a:r>
            <a:r>
              <a:rPr lang="ru-RU" sz="2400" dirty="0" smtClean="0">
                <a:solidFill>
                  <a:srgbClr val="000099"/>
                </a:solidFill>
                <a:latin typeface="Open Sans"/>
              </a:rPr>
              <a:t>Тогда между двух </a:t>
            </a:r>
            <a:r>
              <a:rPr lang="ru-RU" sz="2400" dirty="0">
                <a:solidFill>
                  <a:srgbClr val="000099"/>
                </a:solidFill>
                <a:latin typeface="Open Sans"/>
              </a:rPr>
              <a:t>материков был проход из архипелагов. Исчез он </a:t>
            </a:r>
            <a:r>
              <a:rPr lang="ru-RU" sz="2400" dirty="0" smtClean="0">
                <a:solidFill>
                  <a:srgbClr val="000099"/>
                </a:solidFill>
                <a:latin typeface="Open Sans"/>
              </a:rPr>
              <a:t>около 10 </a:t>
            </a:r>
            <a:r>
              <a:rPr lang="ru-RU" sz="2400" dirty="0">
                <a:solidFill>
                  <a:srgbClr val="000099"/>
                </a:solidFill>
                <a:latin typeface="Open Sans"/>
              </a:rPr>
              <a:t>тыс. лет назад из-за сильных землетрясений. Из-за этого жители Австралии оказались отделены от остальных частей света</a:t>
            </a:r>
            <a:r>
              <a:rPr lang="ru-RU" sz="2400" dirty="0" smtClean="0">
                <a:solidFill>
                  <a:srgbClr val="000099"/>
                </a:solidFill>
                <a:latin typeface="Open Sans"/>
              </a:rPr>
              <a:t>.</a:t>
            </a:r>
            <a:r>
              <a:rPr lang="ru-RU" sz="2400" dirty="0">
                <a:solidFill>
                  <a:srgbClr val="000099"/>
                </a:solidFill>
                <a:latin typeface="Open Sans"/>
              </a:rPr>
              <a:t> </a:t>
            </a:r>
            <a:endParaRPr lang="ru-RU" sz="2400" dirty="0" smtClean="0">
              <a:solidFill>
                <a:srgbClr val="000099"/>
              </a:solidFill>
              <a:latin typeface="Open Sans"/>
            </a:endParaRPr>
          </a:p>
          <a:p>
            <a:pPr algn="just"/>
            <a:r>
              <a:rPr lang="ru-RU" sz="2400" dirty="0" smtClean="0">
                <a:solidFill>
                  <a:srgbClr val="990000"/>
                </a:solidFill>
                <a:latin typeface="Open Sans"/>
              </a:rPr>
              <a:t>Океания</a:t>
            </a:r>
            <a:r>
              <a:rPr lang="ru-RU" sz="2400" dirty="0">
                <a:solidFill>
                  <a:srgbClr val="990000"/>
                </a:solidFill>
                <a:latin typeface="Open Sans"/>
              </a:rPr>
              <a:t>, населенная папуасами, была открыта жителями Европы в 16 веке, а Марианские острова – в 1521 году во время </a:t>
            </a:r>
            <a:r>
              <a:rPr lang="ru-RU" sz="2400" dirty="0" smtClean="0">
                <a:solidFill>
                  <a:srgbClr val="990000"/>
                </a:solidFill>
                <a:latin typeface="Open Sans"/>
              </a:rPr>
              <a:t>путешествия Магеллана</a:t>
            </a:r>
            <a:r>
              <a:rPr lang="ru-RU" sz="2400" dirty="0">
                <a:solidFill>
                  <a:srgbClr val="990000"/>
                </a:solidFill>
                <a:latin typeface="Open Sans"/>
              </a:rPr>
              <a:t>. </a:t>
            </a:r>
            <a:endParaRPr lang="ru-RU" sz="2400" dirty="0" smtClean="0">
              <a:solidFill>
                <a:srgbClr val="990000"/>
              </a:solidFill>
              <a:latin typeface="Open Sans"/>
            </a:endParaRPr>
          </a:p>
          <a:p>
            <a:pPr algn="just"/>
            <a:r>
              <a:rPr lang="ru-RU" sz="2400" dirty="0" smtClean="0">
                <a:solidFill>
                  <a:srgbClr val="000099"/>
                </a:solidFill>
                <a:latin typeface="Open Sans"/>
              </a:rPr>
              <a:t>Вплоть </a:t>
            </a:r>
            <a:r>
              <a:rPr lang="ru-RU" sz="2400" dirty="0">
                <a:solidFill>
                  <a:srgbClr val="000099"/>
                </a:solidFill>
                <a:latin typeface="Open Sans"/>
              </a:rPr>
              <a:t>до 18 века продолжался период изучения Океании. Это стало толчком и для заселения островов. Процесс европейской колонизации шел очень медленно, поскольку земли не вызывали большого интереса из-за отсутствия большого количества природных богатств.</a:t>
            </a:r>
          </a:p>
          <a:p>
            <a:pPr algn="just"/>
            <a:r>
              <a:rPr lang="ru-RU" sz="2400" dirty="0">
                <a:solidFill>
                  <a:srgbClr val="990000"/>
                </a:solidFill>
                <a:latin typeface="Open Sans"/>
              </a:rPr>
              <a:t>Освоение новых территорий плохо сказалось на местном населении. Было завезено огромное количество болезней. В результате эпидемий значительная часть людей погибла.</a:t>
            </a:r>
          </a:p>
          <a:p>
            <a:pPr algn="just"/>
            <a:endParaRPr lang="ru-RU" sz="2400" b="1" dirty="0">
              <a:solidFill>
                <a:srgbClr val="8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2303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1760" y="4581128"/>
            <a:ext cx="3059832" cy="20405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0"/>
            <a:ext cx="8229600" cy="706090"/>
          </a:xfrm>
        </p:spPr>
        <p:txBody>
          <a:bodyPr>
            <a:noAutofit/>
          </a:bodyPr>
          <a:lstStyle/>
          <a:p>
            <a:r>
              <a:rPr lang="ru-RU" sz="3000" b="1" dirty="0" smtClean="0">
                <a:solidFill>
                  <a:srgbClr val="CC0000"/>
                </a:solidFill>
              </a:rPr>
              <a:t>  НЕМНОГО ИСТОРИИ</a:t>
            </a:r>
            <a:endParaRPr lang="ru-RU" sz="3000" b="1" dirty="0">
              <a:solidFill>
                <a:srgbClr val="CC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476672"/>
            <a:ext cx="8640960" cy="6119976"/>
          </a:xfrm>
        </p:spPr>
        <p:txBody>
          <a:bodyPr>
            <a:normAutofit/>
          </a:bodyPr>
          <a:lstStyle/>
          <a:p>
            <a:pPr algn="just">
              <a:spcBef>
                <a:spcPts val="0"/>
              </a:spcBef>
            </a:pPr>
            <a:r>
              <a:rPr lang="ru-RU" sz="2400" dirty="0" smtClean="0">
                <a:solidFill>
                  <a:srgbClr val="000099"/>
                </a:solidFill>
                <a:latin typeface="Open Sans"/>
              </a:rPr>
              <a:t>Древние жители Тасмании с материка переселились на остров примерно 9-10 </a:t>
            </a:r>
            <a:r>
              <a:rPr lang="ru-RU" sz="2400" dirty="0" err="1" smtClean="0">
                <a:solidFill>
                  <a:srgbClr val="000099"/>
                </a:solidFill>
                <a:latin typeface="Open Sans"/>
              </a:rPr>
              <a:t>тыс.лет</a:t>
            </a:r>
            <a:r>
              <a:rPr lang="ru-RU" sz="2400" dirty="0" smtClean="0">
                <a:solidFill>
                  <a:srgbClr val="000099"/>
                </a:solidFill>
                <a:latin typeface="Open Sans"/>
              </a:rPr>
              <a:t> назад. Их основное занятие –морской помысел.</a:t>
            </a:r>
          </a:p>
          <a:p>
            <a:pPr algn="just">
              <a:spcBef>
                <a:spcPts val="0"/>
              </a:spcBef>
            </a:pPr>
            <a:r>
              <a:rPr lang="ru-RU" sz="2400" dirty="0" smtClean="0">
                <a:solidFill>
                  <a:srgbClr val="990000"/>
                </a:solidFill>
                <a:latin typeface="Open Sans"/>
              </a:rPr>
              <a:t>Папуасы до прихода европейцев занимались земледелием, разводили кур и свиней.</a:t>
            </a:r>
          </a:p>
          <a:p>
            <a:pPr algn="just">
              <a:spcBef>
                <a:spcPts val="0"/>
              </a:spcBef>
            </a:pPr>
            <a:r>
              <a:rPr lang="ru-RU" sz="2400" dirty="0" smtClean="0">
                <a:solidFill>
                  <a:srgbClr val="000099"/>
                </a:solidFill>
                <a:latin typeface="Open Sans"/>
              </a:rPr>
              <a:t>К 18 веку в Полинезии формируется особый «океанический» тип хозяйства</a:t>
            </a:r>
          </a:p>
          <a:p>
            <a:pPr algn="just">
              <a:spcBef>
                <a:spcPts val="0"/>
              </a:spcBef>
            </a:pPr>
            <a:r>
              <a:rPr lang="ru-RU" sz="2200" dirty="0" smtClean="0">
                <a:solidFill>
                  <a:srgbClr val="990000"/>
                </a:solidFill>
                <a:latin typeface="Open Sans"/>
              </a:rPr>
              <a:t>После захвата Марианских о-вов начинается эпоха колонизации</a:t>
            </a:r>
          </a:p>
          <a:p>
            <a:pPr algn="just">
              <a:spcBef>
                <a:spcPts val="0"/>
              </a:spcBef>
            </a:pPr>
            <a:r>
              <a:rPr lang="ru-RU" sz="2400" dirty="0" smtClean="0">
                <a:solidFill>
                  <a:srgbClr val="000099"/>
                </a:solidFill>
                <a:latin typeface="Open Sans"/>
              </a:rPr>
              <a:t>18 век – регион привлекает внимание Англии и Франции</a:t>
            </a:r>
          </a:p>
          <a:p>
            <a:pPr algn="just">
              <a:spcBef>
                <a:spcPts val="0"/>
              </a:spcBef>
            </a:pPr>
            <a:r>
              <a:rPr lang="ru-RU" sz="2400" dirty="0" smtClean="0">
                <a:solidFill>
                  <a:srgbClr val="000099"/>
                </a:solidFill>
                <a:latin typeface="Open Sans"/>
              </a:rPr>
              <a:t>19 век- США и Германии</a:t>
            </a:r>
          </a:p>
          <a:p>
            <a:pPr algn="just"/>
            <a:endParaRPr lang="ru-RU" sz="2400" dirty="0" smtClean="0">
              <a:solidFill>
                <a:srgbClr val="990000"/>
              </a:solidFill>
              <a:latin typeface="Open Sans"/>
            </a:endParaRPr>
          </a:p>
          <a:p>
            <a:pPr algn="just"/>
            <a:endParaRPr lang="ru-RU" sz="2400" dirty="0">
              <a:solidFill>
                <a:srgbClr val="990000"/>
              </a:solidFill>
              <a:latin typeface="Open Sans"/>
            </a:endParaRPr>
          </a:p>
          <a:p>
            <a:pPr algn="just"/>
            <a:endParaRPr lang="ru-RU" sz="2400" b="1" dirty="0">
              <a:solidFill>
                <a:srgbClr val="800000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9768" y="4581128"/>
            <a:ext cx="3276688" cy="21822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652423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0"/>
            <a:ext cx="8229600" cy="706090"/>
          </a:xfrm>
        </p:spPr>
        <p:txBody>
          <a:bodyPr>
            <a:noAutofit/>
          </a:bodyPr>
          <a:lstStyle/>
          <a:p>
            <a:r>
              <a:rPr lang="ru-RU" sz="3000" b="1" dirty="0" smtClean="0">
                <a:solidFill>
                  <a:srgbClr val="CC0000"/>
                </a:solidFill>
              </a:rPr>
              <a:t>  НЕМНОГО ИСТОРИИ</a:t>
            </a:r>
            <a:endParaRPr lang="ru-RU" sz="3000" b="1" dirty="0">
              <a:solidFill>
                <a:srgbClr val="CC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548680"/>
            <a:ext cx="8640960" cy="5904656"/>
          </a:xfrm>
        </p:spPr>
        <p:txBody>
          <a:bodyPr>
            <a:normAutofit/>
          </a:bodyPr>
          <a:lstStyle/>
          <a:p>
            <a:pPr algn="just"/>
            <a:r>
              <a:rPr lang="ru-RU" sz="2400" dirty="0" smtClean="0">
                <a:solidFill>
                  <a:srgbClr val="990000"/>
                </a:solidFill>
                <a:latin typeface="Open Sans"/>
              </a:rPr>
              <a:t>Во второй половине </a:t>
            </a:r>
            <a:r>
              <a:rPr lang="en-US" sz="2400" dirty="0" smtClean="0">
                <a:solidFill>
                  <a:srgbClr val="990000"/>
                </a:solidFill>
                <a:latin typeface="Open Sans"/>
              </a:rPr>
              <a:t>XIX</a:t>
            </a:r>
            <a:r>
              <a:rPr lang="ru-RU" sz="2400" dirty="0" smtClean="0">
                <a:solidFill>
                  <a:srgbClr val="990000"/>
                </a:solidFill>
                <a:latin typeface="Open Sans"/>
              </a:rPr>
              <a:t> века в Австралии  открыты месторождения золота</a:t>
            </a:r>
          </a:p>
          <a:p>
            <a:pPr marL="0" indent="0" algn="just">
              <a:buNone/>
            </a:pPr>
            <a:endParaRPr lang="ru-RU" sz="2400" dirty="0" smtClean="0">
              <a:solidFill>
                <a:srgbClr val="990000"/>
              </a:solidFill>
              <a:latin typeface="Open Sans"/>
            </a:endParaRPr>
          </a:p>
          <a:p>
            <a:pPr algn="just"/>
            <a:r>
              <a:rPr lang="ru-RU" sz="2400" dirty="0" smtClean="0">
                <a:solidFill>
                  <a:srgbClr val="990000"/>
                </a:solidFill>
                <a:latin typeface="Open Sans"/>
              </a:rPr>
              <a:t>1851 -1861 </a:t>
            </a:r>
            <a:r>
              <a:rPr lang="ru-RU" sz="2400" dirty="0" err="1" smtClean="0">
                <a:solidFill>
                  <a:srgbClr val="990000"/>
                </a:solidFill>
                <a:latin typeface="Open Sans"/>
              </a:rPr>
              <a:t>г.г</a:t>
            </a:r>
            <a:r>
              <a:rPr lang="ru-RU" sz="2400" dirty="0" smtClean="0">
                <a:solidFill>
                  <a:srgbClr val="990000"/>
                </a:solidFill>
                <a:latin typeface="Open Sans"/>
              </a:rPr>
              <a:t>. - увеличение численности переселенцев от 0,4 до 1,2 млн. человек</a:t>
            </a:r>
          </a:p>
          <a:p>
            <a:pPr algn="just"/>
            <a:r>
              <a:rPr lang="ru-RU" sz="2400" dirty="0" smtClean="0">
                <a:solidFill>
                  <a:srgbClr val="990000"/>
                </a:solidFill>
                <a:latin typeface="Open Sans"/>
              </a:rPr>
              <a:t>В начале </a:t>
            </a:r>
            <a:r>
              <a:rPr lang="en-US" sz="2400" dirty="0" smtClean="0">
                <a:solidFill>
                  <a:srgbClr val="990000"/>
                </a:solidFill>
                <a:latin typeface="Open Sans"/>
              </a:rPr>
              <a:t>XX</a:t>
            </a:r>
            <a:r>
              <a:rPr lang="ru-RU" sz="2400" dirty="0" smtClean="0">
                <a:solidFill>
                  <a:srgbClr val="990000"/>
                </a:solidFill>
                <a:latin typeface="Open Sans"/>
              </a:rPr>
              <a:t> века колонии объединились  в Австралийский Союз</a:t>
            </a:r>
          </a:p>
          <a:p>
            <a:pPr algn="just"/>
            <a:r>
              <a:rPr lang="ru-RU" sz="2400" dirty="0" smtClean="0">
                <a:solidFill>
                  <a:srgbClr val="990000"/>
                </a:solidFill>
                <a:latin typeface="Open Sans"/>
              </a:rPr>
              <a:t>Малые страны Океании, получившие независимость  в 60-х годах </a:t>
            </a:r>
            <a:r>
              <a:rPr lang="en-US" sz="2400" dirty="0" smtClean="0">
                <a:solidFill>
                  <a:srgbClr val="990000"/>
                </a:solidFill>
                <a:latin typeface="Open Sans"/>
              </a:rPr>
              <a:t>XX</a:t>
            </a:r>
            <a:r>
              <a:rPr lang="ru-RU" sz="2400" dirty="0" smtClean="0">
                <a:solidFill>
                  <a:srgbClr val="990000"/>
                </a:solidFill>
                <a:latin typeface="Open Sans"/>
              </a:rPr>
              <a:t> века стали развивать преимущественно традиционную экономику</a:t>
            </a:r>
          </a:p>
          <a:p>
            <a:pPr algn="just"/>
            <a:endParaRPr lang="ru-RU" sz="2400" dirty="0" smtClean="0">
              <a:solidFill>
                <a:srgbClr val="990000"/>
              </a:solidFill>
              <a:latin typeface="Open Sans"/>
            </a:endParaRPr>
          </a:p>
          <a:p>
            <a:pPr algn="just"/>
            <a:endParaRPr lang="ru-RU" sz="2400" dirty="0">
              <a:solidFill>
                <a:srgbClr val="990000"/>
              </a:solidFill>
              <a:latin typeface="Open Sans"/>
            </a:endParaRPr>
          </a:p>
          <a:p>
            <a:pPr algn="just"/>
            <a:endParaRPr lang="ru-RU" sz="2400" b="1" dirty="0">
              <a:solidFill>
                <a:srgbClr val="800000"/>
              </a:solidFill>
            </a:endParaRPr>
          </a:p>
        </p:txBody>
      </p:sp>
      <p:sp>
        <p:nvSpPr>
          <p:cNvPr id="4" name="Стрелка вниз 3"/>
          <p:cNvSpPr/>
          <p:nvPr/>
        </p:nvSpPr>
        <p:spPr>
          <a:xfrm>
            <a:off x="1914511" y="1340787"/>
            <a:ext cx="216024" cy="36004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000099"/>
              </a:solidFill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176" y="946405"/>
            <a:ext cx="1584176" cy="105611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5007" y="4581637"/>
            <a:ext cx="2771800" cy="185017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136" y="4705386"/>
            <a:ext cx="3020951" cy="169928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1800" y="4643511"/>
            <a:ext cx="2743984" cy="182303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898547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0"/>
            <a:ext cx="8229600" cy="706090"/>
          </a:xfrm>
        </p:spPr>
        <p:txBody>
          <a:bodyPr>
            <a:noAutofit/>
          </a:bodyPr>
          <a:lstStyle/>
          <a:p>
            <a:r>
              <a:rPr lang="ru-RU" sz="3000" b="1" dirty="0" smtClean="0">
                <a:solidFill>
                  <a:srgbClr val="CC0000"/>
                </a:solidFill>
              </a:rPr>
              <a:t>  НЕМНОГО ИСТОРИИ</a:t>
            </a:r>
            <a:endParaRPr lang="ru-RU" sz="3000" b="1" dirty="0">
              <a:solidFill>
                <a:srgbClr val="CC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548680"/>
            <a:ext cx="8640960" cy="5904656"/>
          </a:xfrm>
        </p:spPr>
        <p:txBody>
          <a:bodyPr>
            <a:normAutofit/>
          </a:bodyPr>
          <a:lstStyle/>
          <a:p>
            <a:pPr algn="just"/>
            <a:r>
              <a:rPr lang="ru-RU" sz="2400" b="1" dirty="0" smtClean="0">
                <a:solidFill>
                  <a:srgbClr val="000099"/>
                </a:solidFill>
                <a:latin typeface="Open Sans"/>
              </a:rPr>
              <a:t>После Второй мировой войны некоторые острова Океании стали полигонами США и Франции</a:t>
            </a:r>
          </a:p>
          <a:p>
            <a:pPr algn="just"/>
            <a:r>
              <a:rPr lang="ru-RU" sz="2400" b="1" dirty="0" smtClean="0">
                <a:solidFill>
                  <a:srgbClr val="000099"/>
                </a:solidFill>
                <a:latin typeface="Open Sans"/>
              </a:rPr>
              <a:t>Остров Гуам – военно-морские базы</a:t>
            </a:r>
          </a:p>
          <a:p>
            <a:pPr algn="just"/>
            <a:endParaRPr lang="ru-RU" sz="2400" dirty="0" smtClean="0">
              <a:solidFill>
                <a:srgbClr val="990000"/>
              </a:solidFill>
              <a:latin typeface="Open Sans"/>
            </a:endParaRPr>
          </a:p>
          <a:p>
            <a:pPr algn="just"/>
            <a:endParaRPr lang="ru-RU" sz="2400" dirty="0" smtClean="0">
              <a:solidFill>
                <a:srgbClr val="990000"/>
              </a:solidFill>
              <a:latin typeface="Open Sans"/>
            </a:endParaRPr>
          </a:p>
          <a:p>
            <a:pPr algn="just"/>
            <a:endParaRPr lang="ru-RU" sz="2400" dirty="0">
              <a:solidFill>
                <a:srgbClr val="990000"/>
              </a:solidFill>
              <a:latin typeface="Open Sans"/>
            </a:endParaRPr>
          </a:p>
          <a:p>
            <a:pPr algn="just"/>
            <a:endParaRPr lang="ru-RU" sz="2400" b="1" dirty="0">
              <a:solidFill>
                <a:srgbClr val="800000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03" t="14950" r="2879" b="4849"/>
          <a:stretch/>
        </p:blipFill>
        <p:spPr>
          <a:xfrm>
            <a:off x="1475656" y="2204864"/>
            <a:ext cx="6330766" cy="41473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302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0"/>
            <a:ext cx="8229600" cy="706090"/>
          </a:xfrm>
        </p:spPr>
        <p:txBody>
          <a:bodyPr>
            <a:noAutofit/>
          </a:bodyPr>
          <a:lstStyle/>
          <a:p>
            <a:r>
              <a:rPr lang="ru-RU" sz="3000" b="1" dirty="0" smtClean="0">
                <a:solidFill>
                  <a:srgbClr val="CC0000"/>
                </a:solidFill>
              </a:rPr>
              <a:t>ИНТЕРЕСНЫЕ ФАКТЫ</a:t>
            </a:r>
            <a:endParaRPr lang="ru-RU" sz="3000" b="1" dirty="0">
              <a:solidFill>
                <a:srgbClr val="CC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953344"/>
            <a:ext cx="8640960" cy="5211960"/>
          </a:xfrm>
        </p:spPr>
        <p:txBody>
          <a:bodyPr>
            <a:normAutofit lnSpcReduction="10000"/>
          </a:bodyPr>
          <a:lstStyle/>
          <a:p>
            <a:pPr algn="just"/>
            <a:r>
              <a:rPr lang="ru-RU" sz="2400" b="1" dirty="0">
                <a:solidFill>
                  <a:srgbClr val="000099"/>
                </a:solidFill>
              </a:rPr>
              <a:t>Регион Океания включает в свой состав 29 государств. Большинство из них формально независимы, но из-за слабо развитой экономики они не могут существовать без финансовой поддержки Старого Света.</a:t>
            </a:r>
          </a:p>
          <a:p>
            <a:pPr algn="just"/>
            <a:r>
              <a:rPr lang="ru-RU" sz="2400" b="1" dirty="0" smtClean="0">
                <a:solidFill>
                  <a:srgbClr val="CC0000"/>
                </a:solidFill>
              </a:rPr>
              <a:t>Океания </a:t>
            </a:r>
            <a:r>
              <a:rPr lang="ru-RU" sz="2400" b="1" dirty="0">
                <a:solidFill>
                  <a:srgbClr val="CC0000"/>
                </a:solidFill>
              </a:rPr>
              <a:t>- это тысячи островов, тысяча двести языков и столько же разных обычаев и </a:t>
            </a:r>
            <a:r>
              <a:rPr lang="ru-RU" sz="2400" b="1" dirty="0" smtClean="0">
                <a:solidFill>
                  <a:srgbClr val="CC0000"/>
                </a:solidFill>
              </a:rPr>
              <a:t>традиций</a:t>
            </a:r>
          </a:p>
          <a:p>
            <a:pPr algn="just"/>
            <a:r>
              <a:rPr lang="ru-RU" sz="2400" b="1" dirty="0" smtClean="0">
                <a:solidFill>
                  <a:srgbClr val="000099"/>
                </a:solidFill>
              </a:rPr>
              <a:t>В </a:t>
            </a:r>
            <a:r>
              <a:rPr lang="ru-RU" sz="2400" b="1" dirty="0">
                <a:solidFill>
                  <a:srgbClr val="000099"/>
                </a:solidFill>
              </a:rPr>
              <a:t>сентябре 1893 года, в Новой Зеландии был принят Избирательный акт, наделивший женщин, впервые в истории человечества, правом голоса на </a:t>
            </a:r>
            <a:r>
              <a:rPr lang="ru-RU" sz="2400" b="1" dirty="0" smtClean="0">
                <a:solidFill>
                  <a:srgbClr val="000099"/>
                </a:solidFill>
              </a:rPr>
              <a:t>выборах</a:t>
            </a:r>
          </a:p>
          <a:p>
            <a:pPr algn="just"/>
            <a:r>
              <a:rPr lang="ru-RU" sz="2400" b="1" dirty="0" smtClean="0">
                <a:solidFill>
                  <a:srgbClr val="CC0000"/>
                </a:solidFill>
              </a:rPr>
              <a:t>Вулкан </a:t>
            </a:r>
            <a:r>
              <a:rPr lang="ru-RU" sz="2400" b="1" dirty="0" err="1" smtClean="0">
                <a:solidFill>
                  <a:srgbClr val="CC0000"/>
                </a:solidFill>
              </a:rPr>
              <a:t>Ясур</a:t>
            </a:r>
            <a:r>
              <a:rPr lang="ru-RU" sz="2400" b="1" dirty="0" smtClean="0">
                <a:solidFill>
                  <a:srgbClr val="CC0000"/>
                </a:solidFill>
              </a:rPr>
              <a:t> (Вануату) </a:t>
            </a:r>
            <a:r>
              <a:rPr lang="ru-RU" sz="2400" b="1" dirty="0">
                <a:solidFill>
                  <a:srgbClr val="CC0000"/>
                </a:solidFill>
              </a:rPr>
              <a:t>постоянно извергается с 1902 года, а с небольшими перерывами – уже более 800 </a:t>
            </a:r>
            <a:r>
              <a:rPr lang="ru-RU" sz="2400" b="1" dirty="0" smtClean="0">
                <a:solidFill>
                  <a:srgbClr val="CC0000"/>
                </a:solidFill>
              </a:rPr>
              <a:t>лет.</a:t>
            </a:r>
          </a:p>
          <a:p>
            <a:pPr algn="just"/>
            <a:r>
              <a:rPr lang="ru-RU" sz="2400" b="1" dirty="0">
                <a:solidFill>
                  <a:srgbClr val="000099"/>
                </a:solidFill>
              </a:rPr>
              <a:t>Примерно 10% темнокожих жителей Соломоновых островов, что расположены к северо-востоку от Австралии — блондины. </a:t>
            </a:r>
            <a:endParaRPr lang="ru-RU" sz="2400" b="1" dirty="0" smtClean="0">
              <a:solidFill>
                <a:srgbClr val="000099"/>
              </a:solidFill>
            </a:endParaRPr>
          </a:p>
          <a:p>
            <a:pPr algn="just"/>
            <a:endParaRPr lang="ru-RU" sz="2400" b="1" dirty="0">
              <a:solidFill>
                <a:srgbClr val="CC0000"/>
              </a:solidFill>
            </a:endParaRPr>
          </a:p>
          <a:p>
            <a:pPr algn="just"/>
            <a:endParaRPr lang="ru-RU" sz="2400" b="1" dirty="0">
              <a:solidFill>
                <a:srgbClr val="8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6512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94122"/>
          </a:xfrm>
        </p:spPr>
        <p:txBody>
          <a:bodyPr>
            <a:normAutofit/>
          </a:bodyPr>
          <a:lstStyle/>
          <a:p>
            <a:r>
              <a:rPr lang="ru-RU" sz="3400" b="1" dirty="0" smtClean="0">
                <a:solidFill>
                  <a:srgbClr val="CC0000"/>
                </a:solidFill>
              </a:rPr>
              <a:t>Задания </a:t>
            </a:r>
            <a:endParaRPr lang="ru-RU" sz="3400" b="1" dirty="0">
              <a:solidFill>
                <a:srgbClr val="CC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99592" y="836712"/>
            <a:ext cx="7632848" cy="439248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dirty="0" smtClean="0"/>
              <a:t>	</a:t>
            </a:r>
            <a:endParaRPr lang="ru-RU" dirty="0" smtClean="0"/>
          </a:p>
          <a:p>
            <a:pPr marL="0" indent="0">
              <a:buNone/>
            </a:pPr>
            <a:r>
              <a:rPr lang="ru-RU" b="1" dirty="0">
                <a:solidFill>
                  <a:srgbClr val="000099"/>
                </a:solidFill>
              </a:rPr>
              <a:t>	</a:t>
            </a:r>
            <a:r>
              <a:rPr lang="ru-RU" b="1" dirty="0" smtClean="0">
                <a:solidFill>
                  <a:srgbClr val="000099"/>
                </a:solidFill>
              </a:rPr>
              <a:t>Используя § 52, напишите определения следующим словам и укажите их значение в жизни людей изучаемого региона:</a:t>
            </a:r>
          </a:p>
          <a:p>
            <a:pPr marL="0" indent="0">
              <a:buNone/>
            </a:pPr>
            <a:r>
              <a:rPr lang="ru-RU" sz="3800" b="1" dirty="0" smtClean="0">
                <a:solidFill>
                  <a:srgbClr val="CC0000"/>
                </a:solidFill>
              </a:rPr>
              <a:t>Каноэ</a:t>
            </a:r>
          </a:p>
          <a:p>
            <a:pPr marL="0" indent="0">
              <a:buNone/>
            </a:pPr>
            <a:r>
              <a:rPr lang="ru-RU" sz="3800" b="1" dirty="0" smtClean="0">
                <a:solidFill>
                  <a:srgbClr val="CC0000"/>
                </a:solidFill>
              </a:rPr>
              <a:t>Бумеранг</a:t>
            </a:r>
          </a:p>
          <a:p>
            <a:pPr marL="0" indent="0">
              <a:buNone/>
            </a:pPr>
            <a:r>
              <a:rPr lang="ru-RU" sz="3800" b="1" dirty="0" smtClean="0">
                <a:solidFill>
                  <a:srgbClr val="CC0000"/>
                </a:solidFill>
              </a:rPr>
              <a:t>Копра</a:t>
            </a:r>
          </a:p>
          <a:p>
            <a:pPr marL="0" indent="0">
              <a:buNone/>
            </a:pPr>
            <a:endParaRPr lang="ru-RU" sz="3800" b="1" dirty="0" smtClean="0">
              <a:solidFill>
                <a:srgbClr val="800000"/>
              </a:solidFill>
            </a:endParaRPr>
          </a:p>
          <a:p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7984" y="3212976"/>
            <a:ext cx="3473863" cy="23116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94694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9869" y="1837906"/>
            <a:ext cx="2361278" cy="321921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 fontScale="90000"/>
          </a:bodyPr>
          <a:lstStyle/>
          <a:p>
            <a:r>
              <a:rPr lang="ru-RU" sz="3800" b="1" dirty="0" smtClean="0">
                <a:solidFill>
                  <a:srgbClr val="CC0000"/>
                </a:solidFill>
              </a:rPr>
              <a:t>Задания</a:t>
            </a: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340769"/>
            <a:ext cx="8229600" cy="3716347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ru-RU" b="1" dirty="0" smtClean="0">
                <a:solidFill>
                  <a:srgbClr val="000099"/>
                </a:solidFill>
              </a:rPr>
              <a:t>Приведите не менее трех аргументов, подтверждающих сохранение традиционной экономики в странах Океании</a:t>
            </a:r>
          </a:p>
          <a:p>
            <a:pPr algn="just"/>
            <a:endParaRPr lang="ru-RU" b="1" dirty="0" smtClean="0">
              <a:solidFill>
                <a:srgbClr val="000099"/>
              </a:solidFill>
            </a:endParaRPr>
          </a:p>
          <a:p>
            <a:pPr algn="just"/>
            <a:r>
              <a:rPr lang="ru-RU" b="1" dirty="0" smtClean="0">
                <a:solidFill>
                  <a:srgbClr val="CC0000"/>
                </a:solidFill>
              </a:rPr>
              <a:t>Почему в странах Океании не получает развитие горнодобывающая промышленность, как во многих развивающихся странах   </a:t>
            </a:r>
            <a:endParaRPr lang="ru-RU" b="1" dirty="0">
              <a:solidFill>
                <a:srgbClr val="CC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1195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400" b="1" dirty="0" smtClean="0">
                <a:solidFill>
                  <a:srgbClr val="800000"/>
                </a:solidFill>
              </a:rPr>
              <a:t>Домашнее задание</a:t>
            </a:r>
            <a:endParaRPr lang="ru-RU" sz="3400" b="1" dirty="0">
              <a:solidFill>
                <a:srgbClr val="800000"/>
              </a:solidFill>
            </a:endParaRPr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AutoNum type="arabicParenR"/>
            </a:pPr>
            <a:r>
              <a:rPr lang="ru-RU" b="1" dirty="0" smtClean="0">
                <a:solidFill>
                  <a:srgbClr val="003300"/>
                </a:solidFill>
              </a:rPr>
              <a:t>Повторите пройденный материал </a:t>
            </a:r>
            <a:r>
              <a:rPr lang="ru-RU" b="1" dirty="0" smtClean="0">
                <a:solidFill>
                  <a:srgbClr val="003300"/>
                </a:solidFill>
              </a:rPr>
              <a:t>урока по § 52</a:t>
            </a:r>
            <a:endParaRPr lang="ru-RU" b="1" dirty="0" smtClean="0">
              <a:solidFill>
                <a:srgbClr val="003300"/>
              </a:solidFill>
            </a:endParaRPr>
          </a:p>
          <a:p>
            <a:pPr marL="0" indent="0">
              <a:buNone/>
            </a:pPr>
            <a:r>
              <a:rPr lang="ru-RU" b="1" dirty="0" smtClean="0">
                <a:solidFill>
                  <a:srgbClr val="003300"/>
                </a:solidFill>
              </a:rPr>
              <a:t>2</a:t>
            </a:r>
            <a:r>
              <a:rPr lang="ru-RU" b="1" dirty="0" smtClean="0">
                <a:solidFill>
                  <a:srgbClr val="003300"/>
                </a:solidFill>
              </a:rPr>
              <a:t>) Используя ресурсы Интернет и политическую карту мира, ответить письменно на вопрос № 7 на стр.  288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70554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400" b="1" dirty="0" smtClean="0">
                <a:solidFill>
                  <a:srgbClr val="CC0000"/>
                </a:solidFill>
              </a:rPr>
              <a:t>Домашнее задание</a:t>
            </a:r>
            <a:endParaRPr lang="ru-RU" sz="3400" b="1" dirty="0">
              <a:solidFill>
                <a:srgbClr val="CC0000"/>
              </a:solidFill>
            </a:endParaRPr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https://vivareit.ru/interesnye-fakty-i-dannye-ob-okeanii</a:t>
            </a:r>
            <a:r>
              <a:rPr lang="en-US" dirty="0" smtClean="0">
                <a:hlinkClick r:id="rId2"/>
              </a:rPr>
              <a:t>/</a:t>
            </a:r>
            <a:endParaRPr lang="ru-RU" dirty="0" smtClean="0"/>
          </a:p>
          <a:p>
            <a:r>
              <a:rPr lang="ru-RU" b="1" i="1" dirty="0" smtClean="0">
                <a:solidFill>
                  <a:srgbClr val="000099"/>
                </a:solidFill>
              </a:rPr>
              <a:t>Прочтите информацию по данной ссылке и вы узнаете для себя много нового и интересного об </a:t>
            </a:r>
            <a:r>
              <a:rPr lang="ru-RU" b="1" i="1" dirty="0">
                <a:solidFill>
                  <a:srgbClr val="000099"/>
                </a:solidFill>
              </a:rPr>
              <a:t>О</a:t>
            </a:r>
            <a:r>
              <a:rPr lang="ru-RU" b="1" i="1" dirty="0" smtClean="0">
                <a:solidFill>
                  <a:srgbClr val="000099"/>
                </a:solidFill>
              </a:rPr>
              <a:t>кеании </a:t>
            </a:r>
            <a:endParaRPr lang="ru-RU" b="1" i="1" dirty="0" smtClean="0">
              <a:solidFill>
                <a:srgbClr val="000099"/>
              </a:solidFill>
            </a:endParaRPr>
          </a:p>
          <a:p>
            <a:pPr marL="0" indent="0" algn="ctr">
              <a:buNone/>
            </a:pPr>
            <a:endParaRPr lang="ru-RU" b="1" i="1" dirty="0">
              <a:solidFill>
                <a:srgbClr val="003300"/>
              </a:solidFill>
            </a:endParaRPr>
          </a:p>
          <a:p>
            <a:pPr marL="0" indent="0" algn="r">
              <a:buNone/>
            </a:pPr>
            <a:r>
              <a:rPr lang="ru-RU" sz="1600" b="1" i="1" dirty="0" smtClean="0">
                <a:solidFill>
                  <a:srgbClr val="CC0000"/>
                </a:solidFill>
              </a:rPr>
              <a:t>Спасибо за внимание.</a:t>
            </a:r>
          </a:p>
          <a:p>
            <a:pPr marL="0" indent="0" algn="r">
              <a:buNone/>
            </a:pPr>
            <a:r>
              <a:rPr lang="ru-RU" sz="1600" b="1" i="1" dirty="0" smtClean="0">
                <a:solidFill>
                  <a:srgbClr val="CC0000"/>
                </a:solidFill>
              </a:rPr>
              <a:t>Учитель географии</a:t>
            </a:r>
          </a:p>
          <a:p>
            <a:pPr marL="0" indent="0" algn="r">
              <a:buNone/>
            </a:pPr>
            <a:r>
              <a:rPr lang="ru-RU" sz="1600" b="1" i="1" dirty="0" smtClean="0">
                <a:solidFill>
                  <a:srgbClr val="CC0000"/>
                </a:solidFill>
              </a:rPr>
              <a:t> </a:t>
            </a:r>
            <a:r>
              <a:rPr lang="ru-RU" sz="1600" b="1" i="1" dirty="0" err="1" smtClean="0">
                <a:solidFill>
                  <a:srgbClr val="CC0000"/>
                </a:solidFill>
              </a:rPr>
              <a:t>Ганеева</a:t>
            </a:r>
            <a:r>
              <a:rPr lang="ru-RU" sz="1600" b="1" i="1" dirty="0" smtClean="0">
                <a:solidFill>
                  <a:srgbClr val="CC0000"/>
                </a:solidFill>
              </a:rPr>
              <a:t> Л.М</a:t>
            </a:r>
            <a:r>
              <a:rPr lang="ru-RU" sz="1600" b="1" i="1" dirty="0" smtClean="0">
                <a:solidFill>
                  <a:srgbClr val="003300"/>
                </a:solidFill>
              </a:rPr>
              <a:t>.</a:t>
            </a:r>
            <a:endParaRPr lang="ru-RU" sz="1600" b="1" i="1" dirty="0">
              <a:solidFill>
                <a:srgbClr val="0033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6392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712</TotalTime>
  <Words>375</Words>
  <Application>Microsoft Office PowerPoint</Application>
  <PresentationFormat>Экран (4:3)</PresentationFormat>
  <Paragraphs>52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 Office</vt:lpstr>
      <vt:lpstr> 11 КЛАСС ГЕОГРАФИЯ Раздел  «АВСТРАЛИЯ. ОКЕАНИЯ. АНТАРКТИДА» Тема урока «Австралия и страны Океании. История открытия и заселения» Цели урока:  изучить основные этапы открытия и освоения региона; объяснить взаимосвязь географического положения и экономикой стран;  продолжать формировать навыки работы с картами и Интернет ресурсами  </vt:lpstr>
      <vt:lpstr>  НЕМНОГО ИСТОРИИ</vt:lpstr>
      <vt:lpstr>  НЕМНОГО ИСТОРИИ</vt:lpstr>
      <vt:lpstr>  НЕМНОГО ИСТОРИИ</vt:lpstr>
      <vt:lpstr>  НЕМНОГО ИСТОРИИ</vt:lpstr>
      <vt:lpstr>ИНТЕРЕСНЫЕ ФАКТЫ</vt:lpstr>
      <vt:lpstr>Задания </vt:lpstr>
      <vt:lpstr>Задания </vt:lpstr>
      <vt:lpstr>Домашнее задание</vt:lpstr>
      <vt:lpstr>Домашнее задание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11 КЛАСС ГЕОГРАФИЯ раздел «РАЗВИВАЮЩИЕСЯ СТРАНЫ АФРИКИ» тема урока «Состав, формирование политической карты. Прир  </dc:title>
  <dc:creator>User</dc:creator>
  <cp:lastModifiedBy>User</cp:lastModifiedBy>
  <cp:revision>61</cp:revision>
  <dcterms:created xsi:type="dcterms:W3CDTF">2020-04-01T03:02:21Z</dcterms:created>
  <dcterms:modified xsi:type="dcterms:W3CDTF">2020-04-02T14:15:05Z</dcterms:modified>
</cp:coreProperties>
</file>