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003300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bilimland.k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27098"/>
            <a:ext cx="3867441" cy="38674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5616624" cy="58687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11 КЛАСС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ГЕОГРАФИЯ</a:t>
            </a:r>
            <a:r>
              <a:rPr lang="ru-RU" sz="2700" dirty="0" smtClean="0">
                <a:solidFill>
                  <a:srgbClr val="000099"/>
                </a:solidFill>
              </a:rPr>
              <a:t/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Раздел </a:t>
            </a:r>
            <a:r>
              <a:rPr lang="ru-RU" sz="2700" b="1" dirty="0" smtClean="0">
                <a:solidFill>
                  <a:srgbClr val="000099"/>
                </a:solidFill>
              </a:rPr>
              <a:t/>
            </a:r>
            <a:br>
              <a:rPr lang="ru-RU" sz="2700" b="1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«АВСТРАЛИЯ. ОКЕАНИЯ. АНТАРКТИДА»</a:t>
            </a:r>
            <a:r>
              <a:rPr lang="ru-RU" sz="2700" dirty="0" smtClean="0">
                <a:solidFill>
                  <a:srgbClr val="000099"/>
                </a:solidFill>
              </a:rPr>
              <a:t/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Тема урока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«Австралийский Союз»</a:t>
            </a:r>
            <a:r>
              <a:rPr lang="ru-RU" sz="2700" b="1" dirty="0" smtClean="0">
                <a:solidFill>
                  <a:srgbClr val="000099"/>
                </a:solidFill>
              </a:rPr>
              <a:t/>
            </a:r>
            <a:br>
              <a:rPr lang="ru-RU" sz="2700" b="1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Цели урока: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дать экономико-географическую характеристику страны; выявлять причинно-следственные связи;</a:t>
            </a:r>
            <a:r>
              <a:rPr lang="ru-RU" sz="2700" b="1" dirty="0" smtClean="0">
                <a:solidFill>
                  <a:srgbClr val="000099"/>
                </a:solidFill>
              </a:rPr>
              <a:t/>
            </a:r>
            <a:br>
              <a:rPr lang="ru-RU" sz="2700" b="1" dirty="0" smtClean="0">
                <a:solidFill>
                  <a:srgbClr val="000099"/>
                </a:solidFill>
              </a:rPr>
            </a:br>
            <a:r>
              <a:rPr lang="ru-RU" sz="2700" b="1" dirty="0" smtClean="0">
                <a:solidFill>
                  <a:srgbClr val="000099"/>
                </a:solidFill>
              </a:rPr>
              <a:t>продолжать формировать навыки работы с картами </a:t>
            </a:r>
            <a:r>
              <a:rPr lang="ru-RU" sz="2700" b="1" dirty="0" smtClean="0">
                <a:solidFill>
                  <a:srgbClr val="000099"/>
                </a:solidFill>
              </a:rPr>
              <a:t>и другими источниками информации </a:t>
            </a:r>
            <a:r>
              <a:rPr lang="ru-RU" sz="2700" dirty="0" smtClean="0">
                <a:solidFill>
                  <a:srgbClr val="800000"/>
                </a:solidFill>
              </a:rPr>
              <a:t/>
            </a:r>
            <a:br>
              <a:rPr lang="ru-RU" sz="2700" dirty="0" smtClean="0">
                <a:solidFill>
                  <a:srgbClr val="800000"/>
                </a:solidFill>
              </a:rPr>
            </a:br>
            <a:r>
              <a:rPr lang="ru-RU" sz="2700" dirty="0" smtClean="0">
                <a:solidFill>
                  <a:srgbClr val="800000"/>
                </a:solidFill>
              </a:rPr>
              <a:t/>
            </a:r>
            <a:br>
              <a:rPr lang="ru-RU" sz="2700" dirty="0" smtClean="0">
                <a:solidFill>
                  <a:srgbClr val="800000"/>
                </a:solidFill>
              </a:rPr>
            </a:br>
            <a:endParaRPr lang="ru-RU" sz="2700" dirty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667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CC0000"/>
                </a:solidFill>
              </a:rPr>
              <a:t>Домашнее задание</a:t>
            </a:r>
            <a:endParaRPr lang="ru-RU" sz="3400" b="1" dirty="0">
              <a:solidFill>
                <a:srgbClr val="CC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0099"/>
                </a:solidFill>
              </a:rPr>
              <a:t>На контурной карте Австралии обозначьте не менее 5 центров промышленности и не менее 5 месторождений полезных ископаемых. Используйте условные обозначения.</a:t>
            </a:r>
            <a:endParaRPr lang="ru-RU" b="1" i="1" dirty="0">
              <a:solidFill>
                <a:srgbClr val="000099"/>
              </a:solidFill>
            </a:endParaRP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CC0000"/>
                </a:solidFill>
              </a:rPr>
              <a:t>Спасибо за внимание.</a:t>
            </a: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CC0000"/>
                </a:solidFill>
              </a:rPr>
              <a:t>Учитель географии</a:t>
            </a: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CC0000"/>
                </a:solidFill>
              </a:rPr>
              <a:t> </a:t>
            </a:r>
            <a:r>
              <a:rPr lang="ru-RU" sz="1600" b="1" i="1" dirty="0" err="1" smtClean="0">
                <a:solidFill>
                  <a:srgbClr val="CC0000"/>
                </a:solidFill>
              </a:rPr>
              <a:t>Ганеева</a:t>
            </a:r>
            <a:r>
              <a:rPr lang="ru-RU" sz="1600" b="1" i="1" dirty="0" smtClean="0">
                <a:solidFill>
                  <a:srgbClr val="CC0000"/>
                </a:solidFill>
              </a:rPr>
              <a:t> Л.М</a:t>
            </a:r>
            <a:r>
              <a:rPr lang="ru-RU" sz="1600" b="1" i="1" dirty="0" smtClean="0">
                <a:solidFill>
                  <a:srgbClr val="003300"/>
                </a:solidFill>
              </a:rPr>
              <a:t>.</a:t>
            </a:r>
            <a:endParaRPr lang="ru-RU" sz="1600" b="1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C0000"/>
                </a:solidFill>
              </a:rPr>
              <a:t>  </a:t>
            </a:r>
            <a:r>
              <a:rPr lang="ru-RU" sz="3000" b="1" dirty="0" smtClean="0">
                <a:solidFill>
                  <a:srgbClr val="CC0000"/>
                </a:solidFill>
              </a:rPr>
              <a:t>ЭГП Австралии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26" y="620688"/>
            <a:ext cx="4055077" cy="532859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sz="24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Материк </a:t>
            </a:r>
            <a:r>
              <a:rPr lang="ru-RU" sz="2400" b="1" dirty="0">
                <a:solidFill>
                  <a:srgbClr val="000099"/>
                </a:solidFill>
              </a:rPr>
              <a:t>полностью располагается в Южном и Восточном полушарии. Берега его омываются водами Тихого и Индийского океанов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Крупные заливы расположены на севере, один из них — </a:t>
            </a:r>
            <a:r>
              <a:rPr lang="ru-RU" sz="2400" b="1" dirty="0" err="1">
                <a:solidFill>
                  <a:srgbClr val="C00000"/>
                </a:solidFill>
              </a:rPr>
              <a:t>Карпентария</a:t>
            </a:r>
            <a:r>
              <a:rPr lang="ru-RU" sz="2400" b="1" dirty="0">
                <a:solidFill>
                  <a:srgbClr val="C00000"/>
                </a:solidFill>
              </a:rPr>
              <a:t>, на юге также имеются крупные заливы. На севере материка расположен полуостров </a:t>
            </a:r>
            <a:r>
              <a:rPr lang="ru-RU" sz="2400" b="1" dirty="0" smtClean="0">
                <a:solidFill>
                  <a:srgbClr val="C00000"/>
                </a:solidFill>
              </a:rPr>
              <a:t>Кейп-Йорк.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Страна отделена от развитых стран и регионов.</a:t>
            </a:r>
            <a:r>
              <a:rPr lang="ru-RU" sz="2400" b="1" dirty="0">
                <a:solidFill>
                  <a:srgbClr val="000099"/>
                </a:solidFill>
              </a:rPr>
              <a:t/>
            </a:r>
            <a:br>
              <a:rPr lang="ru-RU" sz="2400" b="1" dirty="0">
                <a:solidFill>
                  <a:srgbClr val="000099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72989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712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C0000"/>
                </a:solidFill>
              </a:rPr>
              <a:t>  </a:t>
            </a:r>
            <a:r>
              <a:rPr lang="ru-RU" sz="3000" b="1" dirty="0" smtClean="0">
                <a:solidFill>
                  <a:srgbClr val="CC0000"/>
                </a:solidFill>
              </a:rPr>
              <a:t>ПРИРОДНЫЕ УСЛОВИЯ И РЕСУРСЫ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0"/>
            <a:ext cx="8640960" cy="6119976"/>
          </a:xfrm>
        </p:spPr>
        <p:txBody>
          <a:bodyPr>
            <a:normAutofit/>
          </a:bodyPr>
          <a:lstStyle/>
          <a:p>
            <a:pPr algn="just"/>
            <a:endParaRPr lang="ru-RU" sz="2400" dirty="0" smtClean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dirty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dirty="0" smtClean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dirty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842493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0099"/>
                </a:solidFill>
              </a:rPr>
              <a:t>Самый  маленький, низкий и  плоский материк.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0099"/>
                </a:solidFill>
              </a:rPr>
              <a:t>Самый сухой, 2/5 – пустыни.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0099"/>
                </a:solidFill>
              </a:rPr>
              <a:t>Главные реки –Муррей с притоком Дарлинг.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0099"/>
                </a:solidFill>
              </a:rPr>
              <a:t>Большие запасы подземных вод, нет оазисов.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0099"/>
                </a:solidFill>
              </a:rPr>
              <a:t>Леса занимают 5,5%площади,  на севере, </a:t>
            </a:r>
          </a:p>
          <a:p>
            <a:r>
              <a:rPr lang="ru-RU" sz="2200" b="1" dirty="0">
                <a:solidFill>
                  <a:srgbClr val="000099"/>
                </a:solidFill>
              </a:rPr>
              <a:t> </a:t>
            </a:r>
            <a:r>
              <a:rPr lang="ru-RU" sz="2200" b="1" dirty="0" smtClean="0">
                <a:solidFill>
                  <a:srgbClr val="000099"/>
                </a:solidFill>
              </a:rPr>
              <a:t>     востоке и юго-западе материка.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0099"/>
                </a:solidFill>
              </a:rPr>
              <a:t>Растительный и животный мир эндемичен.</a:t>
            </a:r>
          </a:p>
          <a:p>
            <a:pPr algn="just"/>
            <a:r>
              <a:rPr lang="ru-RU" sz="2200" b="1" dirty="0" smtClean="0">
                <a:solidFill>
                  <a:srgbClr val="CC0000"/>
                </a:solidFill>
              </a:rPr>
              <a:t>	Большое разнообразие и богатства минеральных ресурсов: </a:t>
            </a:r>
            <a:r>
              <a:rPr lang="ru-RU" sz="2200" b="1" dirty="0">
                <a:solidFill>
                  <a:srgbClr val="CC0000"/>
                </a:solidFill>
              </a:rPr>
              <a:t>добывают третью часть всех алмазов планеты, четвертую часть всех запасов урана среди развитых стран мира. </a:t>
            </a:r>
            <a:r>
              <a:rPr lang="ru-RU" sz="2200" b="1" dirty="0" smtClean="0">
                <a:solidFill>
                  <a:srgbClr val="CC0000"/>
                </a:solidFill>
              </a:rPr>
              <a:t>Расположены месторождения </a:t>
            </a:r>
            <a:r>
              <a:rPr lang="ru-RU" sz="2200" b="1" dirty="0">
                <a:solidFill>
                  <a:srgbClr val="CC0000"/>
                </a:solidFill>
              </a:rPr>
              <a:t>нефти и газа, железной руды. По добыче бокситов Австралия занимает ведущее место в мире</a:t>
            </a:r>
            <a:br>
              <a:rPr lang="ru-RU" sz="2200" b="1" dirty="0">
                <a:solidFill>
                  <a:srgbClr val="CC0000"/>
                </a:solidFill>
              </a:rPr>
            </a:br>
            <a:r>
              <a:rPr lang="ru-RU" sz="2200" b="1" dirty="0">
                <a:solidFill>
                  <a:srgbClr val="000099"/>
                </a:solidFill>
              </a:rPr>
              <a:t/>
            </a:r>
            <a:br>
              <a:rPr lang="ru-RU" sz="2200" b="1" dirty="0">
                <a:solidFill>
                  <a:srgbClr val="000099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41168"/>
            <a:ext cx="263842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4879255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89" y="5007843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2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C0000"/>
                </a:solidFill>
              </a:rPr>
              <a:t> </a:t>
            </a:r>
            <a:r>
              <a:rPr lang="ru-RU" sz="3000" b="1" dirty="0" smtClean="0">
                <a:solidFill>
                  <a:srgbClr val="CC0000"/>
                </a:solidFill>
              </a:rPr>
              <a:t>Н</a:t>
            </a:r>
            <a:r>
              <a:rPr lang="ru-RU" sz="3000" b="1" dirty="0" smtClean="0">
                <a:solidFill>
                  <a:srgbClr val="CC0000"/>
                </a:solidFill>
              </a:rPr>
              <a:t>АСЕЛЕНИЕ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3"/>
            <a:ext cx="8640960" cy="590465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Основная часть населения  - европейцы, из 97% англичане</a:t>
            </a:r>
          </a:p>
          <a:p>
            <a:pPr algn="just"/>
            <a:r>
              <a:rPr lang="ru-RU" sz="2400" b="1" dirty="0" smtClean="0">
                <a:solidFill>
                  <a:srgbClr val="990000"/>
                </a:solidFill>
              </a:rPr>
              <a:t>40% жителей – лица, рожденные в другой стране</a:t>
            </a:r>
          </a:p>
          <a:p>
            <a:pPr algn="just"/>
            <a:r>
              <a:rPr lang="ru-RU" sz="2400" b="1" dirty="0" smtClean="0">
                <a:solidFill>
                  <a:srgbClr val="990000"/>
                </a:solidFill>
              </a:rPr>
              <a:t>Аборигены – 1 %, част из которых проживают в резервациях</a:t>
            </a: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Плотность населения – з человека на </a:t>
            </a:r>
            <a:r>
              <a:rPr lang="ru-RU" sz="2400" b="1" dirty="0" err="1" smtClean="0">
                <a:solidFill>
                  <a:srgbClr val="000099"/>
                </a:solidFill>
              </a:rPr>
              <a:t>км.кв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Уровень урбанизации 83%. Крупные города – Сидней и Мельбурн</a:t>
            </a:r>
          </a:p>
          <a:p>
            <a:pPr algn="just"/>
            <a:endParaRPr lang="ru-RU" sz="2400" dirty="0" smtClean="0">
              <a:solidFill>
                <a:srgbClr val="000099"/>
              </a:solidFill>
              <a:latin typeface="Open Sans"/>
            </a:endParaRPr>
          </a:p>
          <a:p>
            <a:pPr algn="just"/>
            <a:endParaRPr lang="ru-RU" sz="2400" dirty="0" smtClean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dirty="0">
              <a:solidFill>
                <a:srgbClr val="990000"/>
              </a:solidFill>
              <a:latin typeface="Open Sans"/>
            </a:endParaRPr>
          </a:p>
          <a:p>
            <a:pPr algn="just"/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67084"/>
            <a:ext cx="2967405" cy="1849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76" y="4154690"/>
            <a:ext cx="28483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35" y="3068960"/>
            <a:ext cx="2766296" cy="144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50" y="4594988"/>
            <a:ext cx="2045075" cy="204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85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14129" r="11873"/>
          <a:stretch/>
        </p:blipFill>
        <p:spPr>
          <a:xfrm>
            <a:off x="6395927" y="5062878"/>
            <a:ext cx="2232248" cy="1811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C0000"/>
                </a:solidFill>
              </a:rPr>
              <a:t>  </a:t>
            </a:r>
            <a:r>
              <a:rPr lang="ru-RU" sz="3000" b="1" dirty="0" smtClean="0">
                <a:solidFill>
                  <a:srgbClr val="CC0000"/>
                </a:solidFill>
              </a:rPr>
              <a:t>ПРОМЫШЛЕННОСТЬ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Одна </a:t>
            </a:r>
            <a:r>
              <a:rPr lang="ru-RU" sz="2400" b="1" dirty="0">
                <a:solidFill>
                  <a:srgbClr val="000099"/>
                </a:solidFill>
              </a:rPr>
              <a:t>из наиболее старых </a:t>
            </a:r>
            <a:r>
              <a:rPr lang="ru-RU" sz="2400" b="1" dirty="0" smtClean="0">
                <a:solidFill>
                  <a:srgbClr val="000099"/>
                </a:solidFill>
              </a:rPr>
              <a:t>отраслей– </a:t>
            </a:r>
            <a:r>
              <a:rPr lang="ru-RU" sz="2400" b="1" dirty="0">
                <a:solidFill>
                  <a:srgbClr val="000099"/>
                </a:solidFill>
              </a:rPr>
              <a:t>горнодобывающая промышленность. </a:t>
            </a:r>
            <a:r>
              <a:rPr lang="ru-RU" sz="2400" b="1" dirty="0" smtClean="0">
                <a:solidFill>
                  <a:srgbClr val="000099"/>
                </a:solidFill>
              </a:rPr>
              <a:t>От </a:t>
            </a:r>
            <a:r>
              <a:rPr lang="ru-RU" sz="2400" b="1" dirty="0">
                <a:solidFill>
                  <a:srgbClr val="000099"/>
                </a:solidFill>
              </a:rPr>
              <a:t>50 до 90 и даже до 99% (вольфрам) продукции горнодобывающей промышленности вывозится в другие </a:t>
            </a:r>
            <a:r>
              <a:rPr lang="ru-RU" sz="2400" b="1" dirty="0" smtClean="0">
                <a:solidFill>
                  <a:srgbClr val="000099"/>
                </a:solidFill>
              </a:rPr>
              <a:t>страны.</a:t>
            </a:r>
          </a:p>
          <a:p>
            <a:pPr algn="just"/>
            <a:r>
              <a:rPr lang="ru-RU" sz="2400" b="1" dirty="0">
                <a:solidFill>
                  <a:srgbClr val="CC0000"/>
                </a:solidFill>
              </a:rPr>
              <a:t>Р</a:t>
            </a:r>
            <a:r>
              <a:rPr lang="ru-RU" sz="2400" b="1" dirty="0" smtClean="0">
                <a:solidFill>
                  <a:srgbClr val="CC0000"/>
                </a:solidFill>
              </a:rPr>
              <a:t>азвиты </a:t>
            </a:r>
            <a:r>
              <a:rPr lang="ru-RU" sz="2400" b="1" dirty="0">
                <a:solidFill>
                  <a:srgbClr val="CC0000"/>
                </a:solidFill>
              </a:rPr>
              <a:t>все стадии производства черных и цветных металлов. Старые крупные металлургические комбинаты </a:t>
            </a:r>
            <a:r>
              <a:rPr lang="ru-RU" sz="2400" b="1" dirty="0" smtClean="0">
                <a:solidFill>
                  <a:srgbClr val="CC0000"/>
                </a:solidFill>
              </a:rPr>
              <a:t>на </a:t>
            </a:r>
            <a:r>
              <a:rPr lang="ru-RU" sz="2400" b="1" dirty="0">
                <a:solidFill>
                  <a:srgbClr val="CC0000"/>
                </a:solidFill>
              </a:rPr>
              <a:t>востоке </a:t>
            </a:r>
            <a:r>
              <a:rPr lang="ru-RU" sz="2400" b="1" dirty="0" smtClean="0">
                <a:solidFill>
                  <a:srgbClr val="CC0000"/>
                </a:solidFill>
              </a:rPr>
              <a:t>(Порт-</a:t>
            </a:r>
            <a:r>
              <a:rPr lang="ru-RU" sz="2400" b="1" dirty="0" err="1" smtClean="0">
                <a:solidFill>
                  <a:srgbClr val="CC0000"/>
                </a:solidFill>
              </a:rPr>
              <a:t>Кембла</a:t>
            </a:r>
            <a:r>
              <a:rPr lang="ru-RU" sz="2400" b="1" dirty="0">
                <a:solidFill>
                  <a:srgbClr val="CC0000"/>
                </a:solidFill>
              </a:rPr>
              <a:t>, Ньюкасл, </a:t>
            </a:r>
            <a:r>
              <a:rPr lang="ru-RU" sz="2400" b="1" dirty="0" err="1">
                <a:solidFill>
                  <a:srgbClr val="CC0000"/>
                </a:solidFill>
              </a:rPr>
              <a:t>Вуллонгонг</a:t>
            </a:r>
            <a:r>
              <a:rPr lang="ru-RU" sz="2400" b="1" dirty="0" smtClean="0">
                <a:solidFill>
                  <a:srgbClr val="CC0000"/>
                </a:solidFill>
              </a:rPr>
              <a:t>).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Машиностроение развитое </a:t>
            </a:r>
            <a:r>
              <a:rPr lang="ru-RU" sz="2400" b="1" dirty="0">
                <a:solidFill>
                  <a:srgbClr val="000099"/>
                </a:solidFill>
              </a:rPr>
              <a:t>практически во всех крупных </a:t>
            </a:r>
            <a:r>
              <a:rPr lang="ru-RU" sz="2400" b="1" dirty="0" err="1" smtClean="0">
                <a:solidFill>
                  <a:srgbClr val="000099"/>
                </a:solidFill>
              </a:rPr>
              <a:t>городах,выпускает</a:t>
            </a:r>
            <a:r>
              <a:rPr lang="ru-RU" sz="2400" b="1" dirty="0" smtClean="0">
                <a:solidFill>
                  <a:srgbClr val="000099"/>
                </a:solidFill>
              </a:rPr>
              <a:t> авиа- </a:t>
            </a:r>
            <a:r>
              <a:rPr lang="ru-RU" sz="2400" b="1" dirty="0">
                <a:solidFill>
                  <a:srgbClr val="000099"/>
                </a:solidFill>
              </a:rPr>
              <a:t>и </a:t>
            </a:r>
            <a:r>
              <a:rPr lang="ru-RU" sz="2400" b="1" dirty="0" err="1">
                <a:solidFill>
                  <a:srgbClr val="000099"/>
                </a:solidFill>
              </a:rPr>
              <a:t>автодвигатели</a:t>
            </a:r>
            <a:r>
              <a:rPr lang="ru-RU" sz="2400" b="1" dirty="0">
                <a:solidFill>
                  <a:srgbClr val="000099"/>
                </a:solidFill>
              </a:rPr>
              <a:t>, автомобили, трактора, локомотивы, приборы, </a:t>
            </a:r>
            <a:r>
              <a:rPr lang="ru-RU" sz="2400" b="1" dirty="0" smtClean="0">
                <a:solidFill>
                  <a:srgbClr val="000099"/>
                </a:solidFill>
              </a:rPr>
              <a:t>электрооборудование</a:t>
            </a:r>
          </a:p>
          <a:p>
            <a:r>
              <a:rPr lang="ru-RU" sz="2400" b="1" dirty="0" smtClean="0">
                <a:solidFill>
                  <a:srgbClr val="CC0000"/>
                </a:solidFill>
              </a:rPr>
              <a:t>Выпускается </a:t>
            </a:r>
            <a:r>
              <a:rPr lang="ru-RU" sz="2400" b="1" dirty="0">
                <a:solidFill>
                  <a:srgbClr val="CC0000"/>
                </a:solidFill>
              </a:rPr>
              <a:t>практически полная номенклатура химических изделий</a:t>
            </a:r>
            <a:r>
              <a:rPr lang="ru-RU" sz="2400" b="1" dirty="0" smtClean="0">
                <a:solidFill>
                  <a:srgbClr val="CC0000"/>
                </a:solidFill>
              </a:rPr>
              <a:t>.</a:t>
            </a:r>
            <a:endParaRPr lang="ru-RU" sz="2400" b="1" dirty="0">
              <a:solidFill>
                <a:srgbClr val="CC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5105085"/>
            <a:ext cx="2448272" cy="162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5" y="5226394"/>
            <a:ext cx="2264667" cy="158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CC0000"/>
                </a:solidFill>
              </a:rPr>
              <a:t>СЕЛЬСКОЕ ХОЗЯЙСТВО</a:t>
            </a:r>
            <a:endParaRPr lang="ru-RU" sz="26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53344"/>
            <a:ext cx="8640960" cy="5211960"/>
          </a:xfrm>
        </p:spPr>
        <p:txBody>
          <a:bodyPr>
            <a:normAutofit/>
          </a:bodyPr>
          <a:lstStyle/>
          <a:p>
            <a:pPr algn="just"/>
            <a:endParaRPr lang="ru-RU" sz="2400" b="1" dirty="0">
              <a:solidFill>
                <a:srgbClr val="CC0000"/>
              </a:solidFill>
            </a:endParaRPr>
          </a:p>
          <a:p>
            <a:pPr algn="just"/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" y="980728"/>
            <a:ext cx="252028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84704" y="575021"/>
            <a:ext cx="4817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00"/>
                </a:solidFill>
              </a:rPr>
              <a:t>Главная зерновая культура - пшеница</a:t>
            </a:r>
            <a:endParaRPr lang="ru-RU" sz="2200" b="1" dirty="0">
              <a:solidFill>
                <a:srgbClr val="00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79595"/>
            <a:ext cx="2088232" cy="157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24403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8917" y="2624603"/>
            <a:ext cx="7941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00"/>
                </a:solidFill>
              </a:rPr>
              <a:t>Овцеводство – главная отрасль животноводства (мериносы )</a:t>
            </a:r>
            <a:endParaRPr lang="ru-RU" sz="2200" b="1" dirty="0">
              <a:solidFill>
                <a:srgbClr val="0033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" y="312656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49996"/>
            <a:ext cx="2353444" cy="196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>
          <a:xfrm>
            <a:off x="6732240" y="2824201"/>
            <a:ext cx="1968970" cy="233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48122" y="5301208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Транспорт</a:t>
            </a:r>
            <a:r>
              <a:rPr lang="ru-RU" sz="2400" dirty="0" smtClean="0">
                <a:solidFill>
                  <a:srgbClr val="CC0000"/>
                </a:solidFill>
              </a:rPr>
              <a:t> </a:t>
            </a:r>
            <a:r>
              <a:rPr lang="ru-RU" sz="2200" b="1" dirty="0">
                <a:solidFill>
                  <a:srgbClr val="000099"/>
                </a:solidFill>
              </a:rPr>
              <a:t>– важнейшая часть инфраструктуры </a:t>
            </a:r>
            <a:r>
              <a:rPr lang="ru-RU" sz="2200" b="1" dirty="0" smtClean="0">
                <a:solidFill>
                  <a:srgbClr val="000099"/>
                </a:solidFill>
              </a:rPr>
              <a:t>экономики, </a:t>
            </a:r>
            <a:r>
              <a:rPr lang="ru-RU" sz="2200" b="1" dirty="0">
                <a:solidFill>
                  <a:srgbClr val="000099"/>
                </a:solidFill>
              </a:rPr>
              <a:t>поскольку страна имеет огромную </a:t>
            </a:r>
            <a:r>
              <a:rPr lang="ru-RU" sz="2200" b="1" dirty="0" smtClean="0">
                <a:solidFill>
                  <a:srgbClr val="000099"/>
                </a:solidFill>
              </a:rPr>
              <a:t>территорию. Развиты морской, воздушный, автомобильный и железнодорожный виды транспорта</a:t>
            </a:r>
            <a:endParaRPr lang="ru-RU" sz="2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CC0000"/>
                </a:solidFill>
              </a:rPr>
              <a:t>Задания </a:t>
            </a:r>
            <a:endParaRPr lang="ru-RU" sz="3400" b="1" dirty="0">
              <a:solidFill>
                <a:srgbClr val="CC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193" y="1340768"/>
            <a:ext cx="856895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C0000"/>
                </a:solidFill>
                <a:ea typeface="Calibri"/>
                <a:cs typeface="Times New Roman"/>
              </a:rPr>
              <a:t>Закончите предложения:</a:t>
            </a:r>
            <a:endParaRPr lang="ru-RU" sz="2000" dirty="0">
              <a:solidFill>
                <a:srgbClr val="CC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1. Основой Австралии является ___________   _____________ платформа.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2. Невысокие горы занимают ______% материка.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3. Южная часть Тасмании находится в ____________ поясе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4.Для водоснабжения используются реки _______________  </a:t>
            </a:r>
            <a:r>
              <a:rPr lang="ru-RU" sz="2000" b="1" dirty="0" smtClean="0">
                <a:solidFill>
                  <a:srgbClr val="000099"/>
                </a:solidFill>
                <a:ea typeface="Calibri"/>
                <a:cs typeface="Times New Roman"/>
              </a:rPr>
              <a:t>___________.</a:t>
            </a:r>
            <a:endParaRPr lang="ru-RU" sz="2000" b="1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5. Основные породы деревьев лесов Австралии_____________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6.Месторождения нефти открыты в шельфе моря штата </a:t>
            </a:r>
            <a:r>
              <a:rPr lang="ru-RU" sz="2000" b="1" dirty="0" smtClean="0">
                <a:solidFill>
                  <a:srgbClr val="000099"/>
                </a:solidFill>
                <a:ea typeface="Calibri"/>
                <a:cs typeface="Times New Roman"/>
              </a:rPr>
              <a:t>_______________</a:t>
            </a:r>
            <a:endParaRPr lang="ru-RU" sz="2000" b="1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7.Средняя плотность  населения Австралии _________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8. В городах Австралии проживает _____% населения.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9. Ведущая и старейшая отрасль промышленности </a:t>
            </a:r>
            <a:r>
              <a:rPr lang="ru-RU" sz="2000" b="1" dirty="0" smtClean="0">
                <a:solidFill>
                  <a:srgbClr val="000099"/>
                </a:solidFill>
                <a:ea typeface="Calibri"/>
                <a:cs typeface="Times New Roman"/>
              </a:rPr>
              <a:t>Австралии ___________.</a:t>
            </a:r>
            <a:endParaRPr lang="ru-RU" sz="2000" b="1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ea typeface="Calibri"/>
                <a:cs typeface="Times New Roman"/>
              </a:rPr>
              <a:t>10. Завод по выплавке свинца находится в городе_____________</a:t>
            </a:r>
            <a:r>
              <a:rPr lang="ru-RU" b="1" dirty="0">
                <a:solidFill>
                  <a:srgbClr val="000099"/>
                </a:solidFill>
                <a:latin typeface="Arial Narrow"/>
                <a:ea typeface="Calibri"/>
                <a:cs typeface="Times New Roman"/>
              </a:rPr>
              <a:t>_</a:t>
            </a:r>
            <a:endParaRPr lang="ru-RU" b="1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94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CC0000"/>
                </a:solidFill>
              </a:rPr>
              <a:t>Задания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136904" cy="5256583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15000"/>
              </a:lnSpc>
            </a:pPr>
            <a:r>
              <a:rPr lang="ru-RU" sz="7600" b="1" dirty="0" smtClean="0">
                <a:solidFill>
                  <a:srgbClr val="FF0000"/>
                </a:solidFill>
                <a:ea typeface="Calibri"/>
                <a:cs typeface="Times New Roman"/>
              </a:rPr>
              <a:t>Верно </a:t>
            </a:r>
            <a:r>
              <a:rPr lang="ru-RU" sz="7600" b="1" dirty="0">
                <a:solidFill>
                  <a:srgbClr val="FF0000"/>
                </a:solidFill>
                <a:ea typeface="Calibri"/>
                <a:cs typeface="Times New Roman"/>
              </a:rPr>
              <a:t>ли утверждение (да/нет). Если нет, то укажите правильный ответ.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1. Доля коренного населения Австралии составляет 1%.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2.Двое из пяти австралийцев живут либо в Канберре, либо в Сиднее.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3.70% инвестиций приходится на Японию и Германию.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4.Главный центр горно-добывающей промышленности – Брокен-Хилл.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5.Заводы по выплавке цинка находятся в Мельбурне.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6. Австралия занимает 6 место в мире по добыче угля.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7. По числу занятых и объёмам производства на первом месте горнодобывающая </a:t>
            </a:r>
            <a:r>
              <a:rPr lang="ru-RU" sz="8000" b="1" dirty="0" err="1">
                <a:solidFill>
                  <a:srgbClr val="000099"/>
                </a:solidFill>
                <a:ea typeface="Calibri"/>
                <a:cs typeface="Times New Roman"/>
              </a:rPr>
              <a:t>пром</a:t>
            </a: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.  и машиностроение.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8. Основные районы выращивания пшеницы  юго-восток и юго-запад 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9. Овцеводство особенно развито в штатах Виктория и </a:t>
            </a:r>
            <a:r>
              <a:rPr lang="ru-RU" sz="8000" b="1" dirty="0" err="1">
                <a:solidFill>
                  <a:srgbClr val="000099"/>
                </a:solidFill>
                <a:ea typeface="Calibri"/>
                <a:cs typeface="Times New Roman"/>
              </a:rPr>
              <a:t>Квинсленд</a:t>
            </a: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10. В Канберре проживает около 500 </a:t>
            </a:r>
            <a:r>
              <a:rPr lang="ru-RU" sz="8000" b="1" dirty="0" err="1">
                <a:solidFill>
                  <a:srgbClr val="000099"/>
                </a:solidFill>
                <a:ea typeface="Calibri"/>
                <a:cs typeface="Times New Roman"/>
              </a:rPr>
              <a:t>тыс.чел</a:t>
            </a:r>
            <a:r>
              <a:rPr lang="ru-RU" sz="8000" b="1" dirty="0">
                <a:solidFill>
                  <a:srgbClr val="000099"/>
                </a:solidFill>
                <a:ea typeface="Calibri"/>
                <a:cs typeface="Times New Roman"/>
              </a:rPr>
              <a:t>.</a:t>
            </a:r>
          </a:p>
          <a:p>
            <a:pPr algn="just"/>
            <a:endParaRPr lang="ru-RU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000099"/>
                </a:solidFill>
              </a:rPr>
              <a:t>Домашнее задание</a:t>
            </a:r>
            <a:endParaRPr lang="ru-RU" sz="3400" b="1" dirty="0">
              <a:solidFill>
                <a:srgbClr val="000099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FF0000"/>
                </a:solidFill>
              </a:rPr>
              <a:t>Повторите пройденный материал урока по § </a:t>
            </a:r>
            <a:r>
              <a:rPr lang="ru-RU" sz="2800" b="1" dirty="0" smtClean="0">
                <a:solidFill>
                  <a:srgbClr val="FF0000"/>
                </a:solidFill>
              </a:rPr>
              <a:t>53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</a:rPr>
              <a:t>) Ознакомьтесь с материалами об Австралии на платформе </a:t>
            </a:r>
            <a:r>
              <a:rPr lang="en-US" sz="2200" b="1" dirty="0">
                <a:hlinkClick r:id="rId2"/>
              </a:rPr>
              <a:t>https://bilimland.kz</a:t>
            </a:r>
            <a:r>
              <a:rPr lang="en-US" sz="2200" b="1" dirty="0" smtClean="0">
                <a:hlinkClick r:id="rId2"/>
              </a:rPr>
              <a:t>/</a:t>
            </a:r>
            <a:endParaRPr lang="ru-RU" sz="22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 b="10484"/>
          <a:stretch/>
        </p:blipFill>
        <p:spPr bwMode="auto">
          <a:xfrm>
            <a:off x="1259632" y="3068960"/>
            <a:ext cx="6840760" cy="305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539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11 КЛАСС ГЕОГРАФИЯ Раздел  «АВСТРАЛИЯ. ОКЕАНИЯ. АНТАРКТИДА» Тема урока «Австралийский Союз» Цели урока:  дать экономико-географическую характеристику страны; выявлять причинно-следственные связи; продолжать формировать навыки работы с картами и другими источниками информации   </vt:lpstr>
      <vt:lpstr>  ЭГП Австралии</vt:lpstr>
      <vt:lpstr>  ПРИРОДНЫЕ УСЛОВИЯ И РЕСУРСЫ</vt:lpstr>
      <vt:lpstr> НАСЕЛЕНИЕ</vt:lpstr>
      <vt:lpstr>  ПРОМЫШЛЕННОСТЬ</vt:lpstr>
      <vt:lpstr>СЕЛЬСКОЕ ХОЗЯЙСТВО</vt:lpstr>
      <vt:lpstr>Задания </vt:lpstr>
      <vt:lpstr>Задания </vt:lpstr>
      <vt:lpstr>Домашнее задание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11 КЛАСС ГЕОГРАФИЯ раздел «РАЗВИВАЮЩИЕСЯ СТРАНЫ АФРИКИ» тема урока «Состав, формирование политической карты. Прир  </dc:title>
  <dc:creator>User</dc:creator>
  <cp:lastModifiedBy>User</cp:lastModifiedBy>
  <cp:revision>78</cp:revision>
  <dcterms:created xsi:type="dcterms:W3CDTF">2020-04-01T03:02:21Z</dcterms:created>
  <dcterms:modified xsi:type="dcterms:W3CDTF">2020-04-03T04:59:34Z</dcterms:modified>
</cp:coreProperties>
</file>