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8" r:id="rId5"/>
    <p:sldId id="269" r:id="rId6"/>
    <p:sldId id="270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CC0000"/>
    <a:srgbClr val="003300"/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bilimland.kz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527098"/>
            <a:ext cx="3867441" cy="386744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5616624" cy="586871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800000"/>
                </a:solidFill>
              </a:rPr>
              <a:t/>
            </a:r>
            <a:br>
              <a:rPr lang="ru-RU" dirty="0" smtClean="0">
                <a:solidFill>
                  <a:srgbClr val="800000"/>
                </a:solidFill>
              </a:rPr>
            </a:br>
            <a:r>
              <a:rPr lang="ru-RU" sz="2700" b="1" dirty="0" smtClean="0">
                <a:solidFill>
                  <a:srgbClr val="FF0000"/>
                </a:solidFill>
              </a:rPr>
              <a:t>11 КЛАСС</a:t>
            </a:r>
            <a:br>
              <a:rPr lang="ru-RU" sz="2700" b="1" dirty="0" smtClean="0">
                <a:solidFill>
                  <a:srgbClr val="FF0000"/>
                </a:solidFill>
              </a:rPr>
            </a:br>
            <a:r>
              <a:rPr lang="ru-RU" sz="2700" b="1" dirty="0" smtClean="0">
                <a:solidFill>
                  <a:srgbClr val="000099"/>
                </a:solidFill>
              </a:rPr>
              <a:t>ГЕОГРАФИЯ</a:t>
            </a:r>
            <a:r>
              <a:rPr lang="ru-RU" sz="2700" dirty="0" smtClean="0">
                <a:solidFill>
                  <a:srgbClr val="000099"/>
                </a:solidFill>
              </a:rPr>
              <a:t/>
            </a:r>
            <a:br>
              <a:rPr lang="ru-RU" sz="2700" dirty="0" smtClean="0">
                <a:solidFill>
                  <a:srgbClr val="000099"/>
                </a:solidFill>
              </a:rPr>
            </a:br>
            <a:r>
              <a:rPr lang="ru-RU" sz="2700" b="1" dirty="0" smtClean="0">
                <a:solidFill>
                  <a:srgbClr val="FF0000"/>
                </a:solidFill>
              </a:rPr>
              <a:t>Раздел </a:t>
            </a:r>
            <a:r>
              <a:rPr lang="ru-RU" sz="2700" b="1" dirty="0" smtClean="0">
                <a:solidFill>
                  <a:srgbClr val="000099"/>
                </a:solidFill>
              </a:rPr>
              <a:t/>
            </a:r>
            <a:br>
              <a:rPr lang="ru-RU" sz="2700" b="1" dirty="0" smtClean="0">
                <a:solidFill>
                  <a:srgbClr val="000099"/>
                </a:solidFill>
              </a:rPr>
            </a:br>
            <a:r>
              <a:rPr lang="ru-RU" sz="2700" b="1" dirty="0" smtClean="0">
                <a:solidFill>
                  <a:srgbClr val="000099"/>
                </a:solidFill>
              </a:rPr>
              <a:t>«АВСТРАЛИЯ. ОКЕАНИЯ. АНТАРКТИДА»</a:t>
            </a:r>
            <a:r>
              <a:rPr lang="ru-RU" sz="2700" dirty="0" smtClean="0">
                <a:solidFill>
                  <a:srgbClr val="000099"/>
                </a:solidFill>
              </a:rPr>
              <a:t/>
            </a:r>
            <a:br>
              <a:rPr lang="ru-RU" sz="2700" dirty="0" smtClean="0">
                <a:solidFill>
                  <a:srgbClr val="000099"/>
                </a:solidFill>
              </a:rPr>
            </a:br>
            <a:r>
              <a:rPr lang="ru-RU" sz="2700" b="1" dirty="0" smtClean="0">
                <a:solidFill>
                  <a:srgbClr val="FF0000"/>
                </a:solidFill>
              </a:rPr>
              <a:t>Тема урока</a:t>
            </a:r>
            <a:br>
              <a:rPr lang="ru-RU" sz="2700" b="1" dirty="0" smtClean="0">
                <a:solidFill>
                  <a:srgbClr val="FF0000"/>
                </a:solidFill>
              </a:rPr>
            </a:br>
            <a:r>
              <a:rPr lang="ru-RU" sz="2700" b="1" dirty="0" smtClean="0">
                <a:solidFill>
                  <a:srgbClr val="000099"/>
                </a:solidFill>
              </a:rPr>
              <a:t>«Австралийский Союз»</a:t>
            </a:r>
            <a:r>
              <a:rPr lang="ru-RU" sz="2700" b="1" dirty="0" smtClean="0">
                <a:solidFill>
                  <a:srgbClr val="000099"/>
                </a:solidFill>
              </a:rPr>
              <a:t/>
            </a:r>
            <a:br>
              <a:rPr lang="ru-RU" sz="2700" b="1" dirty="0" smtClean="0">
                <a:solidFill>
                  <a:srgbClr val="000099"/>
                </a:solidFill>
              </a:rPr>
            </a:br>
            <a:r>
              <a:rPr lang="ru-RU" sz="2700" b="1" dirty="0" smtClean="0">
                <a:solidFill>
                  <a:srgbClr val="C00000"/>
                </a:solidFill>
              </a:rPr>
              <a:t>Цели урока: </a:t>
            </a:r>
            <a:br>
              <a:rPr lang="ru-RU" sz="2700" b="1" dirty="0" smtClean="0">
                <a:solidFill>
                  <a:srgbClr val="C00000"/>
                </a:solidFill>
              </a:rPr>
            </a:br>
            <a:r>
              <a:rPr lang="ru-RU" sz="2700" b="1" dirty="0" smtClean="0">
                <a:solidFill>
                  <a:srgbClr val="000099"/>
                </a:solidFill>
              </a:rPr>
              <a:t>дать экономико-географическую характеристику страны; выявлять причинно-следственные связи;</a:t>
            </a:r>
            <a:r>
              <a:rPr lang="ru-RU" sz="2700" b="1" dirty="0" smtClean="0">
                <a:solidFill>
                  <a:srgbClr val="000099"/>
                </a:solidFill>
              </a:rPr>
              <a:t/>
            </a:r>
            <a:br>
              <a:rPr lang="ru-RU" sz="2700" b="1" dirty="0" smtClean="0">
                <a:solidFill>
                  <a:srgbClr val="000099"/>
                </a:solidFill>
              </a:rPr>
            </a:br>
            <a:r>
              <a:rPr lang="ru-RU" sz="2700" b="1" dirty="0" smtClean="0">
                <a:solidFill>
                  <a:srgbClr val="000099"/>
                </a:solidFill>
              </a:rPr>
              <a:t>продолжать формировать навыки работы с картами </a:t>
            </a:r>
            <a:r>
              <a:rPr lang="ru-RU" sz="2700" b="1" dirty="0" smtClean="0">
                <a:solidFill>
                  <a:srgbClr val="000099"/>
                </a:solidFill>
              </a:rPr>
              <a:t>и другими источниками информации </a:t>
            </a:r>
            <a:r>
              <a:rPr lang="ru-RU" sz="2700" dirty="0" smtClean="0">
                <a:solidFill>
                  <a:srgbClr val="800000"/>
                </a:solidFill>
              </a:rPr>
              <a:t/>
            </a:r>
            <a:br>
              <a:rPr lang="ru-RU" sz="2700" dirty="0" smtClean="0">
                <a:solidFill>
                  <a:srgbClr val="800000"/>
                </a:solidFill>
              </a:rPr>
            </a:br>
            <a:r>
              <a:rPr lang="ru-RU" sz="2700" dirty="0" smtClean="0">
                <a:solidFill>
                  <a:srgbClr val="800000"/>
                </a:solidFill>
              </a:rPr>
              <a:t/>
            </a:r>
            <a:br>
              <a:rPr lang="ru-RU" sz="2700" dirty="0" smtClean="0">
                <a:solidFill>
                  <a:srgbClr val="800000"/>
                </a:solidFill>
              </a:rPr>
            </a:br>
            <a:endParaRPr lang="ru-RU" sz="2700" dirty="0">
              <a:solidFill>
                <a:srgbClr val="8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76672"/>
            <a:ext cx="1728192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91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CC0000"/>
                </a:solidFill>
              </a:rPr>
              <a:t>  </a:t>
            </a:r>
            <a:r>
              <a:rPr lang="ru-RU" sz="3000" b="1" dirty="0" smtClean="0">
                <a:solidFill>
                  <a:srgbClr val="CC0000"/>
                </a:solidFill>
              </a:rPr>
              <a:t>ЭГП Австралии</a:t>
            </a:r>
            <a:endParaRPr lang="ru-RU" sz="3000" b="1" dirty="0">
              <a:solidFill>
                <a:srgbClr val="CC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026" y="620688"/>
            <a:ext cx="4055077" cy="5328592"/>
          </a:xfrm>
        </p:spPr>
        <p:txBody>
          <a:bodyPr>
            <a:normAutofit fontScale="92500" lnSpcReduction="20000"/>
          </a:bodyPr>
          <a:lstStyle/>
          <a:p>
            <a:pPr algn="just"/>
            <a:endParaRPr lang="ru-RU" sz="2400" b="1" dirty="0" smtClean="0">
              <a:solidFill>
                <a:srgbClr val="000099"/>
              </a:solidFill>
            </a:endParaRPr>
          </a:p>
          <a:p>
            <a:pPr algn="just"/>
            <a:r>
              <a:rPr lang="ru-RU" sz="2400" b="1" dirty="0" smtClean="0">
                <a:solidFill>
                  <a:srgbClr val="000099"/>
                </a:solidFill>
              </a:rPr>
              <a:t>Материк </a:t>
            </a:r>
            <a:r>
              <a:rPr lang="ru-RU" sz="2400" b="1" dirty="0">
                <a:solidFill>
                  <a:srgbClr val="000099"/>
                </a:solidFill>
              </a:rPr>
              <a:t>полностью располагается в Южном и Восточном полушарии. Берега его омываются водами Тихого и Индийского океанов</a:t>
            </a:r>
            <a:r>
              <a:rPr lang="ru-RU" sz="2400" b="1" dirty="0" smtClean="0">
                <a:solidFill>
                  <a:srgbClr val="000099"/>
                </a:solidFill>
              </a:rPr>
              <a:t>.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Крупные заливы расположены на севере, один из них — </a:t>
            </a:r>
            <a:r>
              <a:rPr lang="ru-RU" sz="2400" b="1" dirty="0" err="1">
                <a:solidFill>
                  <a:srgbClr val="C00000"/>
                </a:solidFill>
              </a:rPr>
              <a:t>Карпентария</a:t>
            </a:r>
            <a:r>
              <a:rPr lang="ru-RU" sz="2400" b="1" dirty="0">
                <a:solidFill>
                  <a:srgbClr val="C00000"/>
                </a:solidFill>
              </a:rPr>
              <a:t>, на юге также имеются крупные заливы. На севере материка расположен полуостров </a:t>
            </a:r>
            <a:r>
              <a:rPr lang="ru-RU" sz="2400" b="1" dirty="0" smtClean="0">
                <a:solidFill>
                  <a:srgbClr val="C00000"/>
                </a:solidFill>
              </a:rPr>
              <a:t>Кейп-Йорк.</a:t>
            </a:r>
          </a:p>
          <a:p>
            <a:r>
              <a:rPr lang="ru-RU" sz="2400" b="1" dirty="0" smtClean="0">
                <a:solidFill>
                  <a:srgbClr val="000099"/>
                </a:solidFill>
              </a:rPr>
              <a:t>Страна отделена от развитых стран и регионов.</a:t>
            </a:r>
            <a:r>
              <a:rPr lang="ru-RU" sz="2400" b="1" dirty="0">
                <a:solidFill>
                  <a:srgbClr val="000099"/>
                </a:solidFill>
              </a:rPr>
              <a:t/>
            </a:r>
            <a:br>
              <a:rPr lang="ru-RU" sz="2400" b="1" dirty="0">
                <a:solidFill>
                  <a:srgbClr val="000099"/>
                </a:solidFill>
              </a:rPr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8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844824"/>
            <a:ext cx="4729899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30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836712"/>
            <a:ext cx="2664296" cy="1998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0609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CC0000"/>
                </a:solidFill>
              </a:rPr>
              <a:t>  </a:t>
            </a:r>
            <a:r>
              <a:rPr lang="ru-RU" sz="3000" b="1" dirty="0" smtClean="0">
                <a:solidFill>
                  <a:srgbClr val="CC0000"/>
                </a:solidFill>
              </a:rPr>
              <a:t>ПРИРОДНЫЕ УСЛОВИЯ И РЕСУРСЫ</a:t>
            </a:r>
            <a:endParaRPr lang="ru-RU" sz="3000" b="1" dirty="0">
              <a:solidFill>
                <a:srgbClr val="CC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80528" y="0"/>
            <a:ext cx="8640960" cy="6119976"/>
          </a:xfrm>
        </p:spPr>
        <p:txBody>
          <a:bodyPr>
            <a:normAutofit/>
          </a:bodyPr>
          <a:lstStyle/>
          <a:p>
            <a:pPr algn="just"/>
            <a:endParaRPr lang="ru-RU" sz="2400" dirty="0" smtClean="0">
              <a:solidFill>
                <a:srgbClr val="990000"/>
              </a:solidFill>
              <a:latin typeface="Open Sans"/>
            </a:endParaRPr>
          </a:p>
          <a:p>
            <a:pPr algn="just"/>
            <a:endParaRPr lang="ru-RU" sz="2400" dirty="0">
              <a:solidFill>
                <a:srgbClr val="990000"/>
              </a:solidFill>
              <a:latin typeface="Open Sans"/>
            </a:endParaRPr>
          </a:p>
          <a:p>
            <a:pPr algn="just"/>
            <a:endParaRPr lang="ru-RU" sz="2400" dirty="0" smtClean="0">
              <a:solidFill>
                <a:srgbClr val="990000"/>
              </a:solidFill>
              <a:latin typeface="Open Sans"/>
            </a:endParaRPr>
          </a:p>
          <a:p>
            <a:pPr algn="just"/>
            <a:endParaRPr lang="ru-RU" sz="2400" dirty="0">
              <a:solidFill>
                <a:srgbClr val="990000"/>
              </a:solidFill>
              <a:latin typeface="Open Sans"/>
            </a:endParaRPr>
          </a:p>
          <a:p>
            <a:pPr algn="just"/>
            <a:endParaRPr lang="ru-RU" sz="2400" b="1" dirty="0">
              <a:solidFill>
                <a:srgbClr val="8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836712"/>
            <a:ext cx="8424936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0099"/>
                </a:solidFill>
              </a:rPr>
              <a:t>Самый  маленький, низкий и  плоский материк.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0099"/>
                </a:solidFill>
              </a:rPr>
              <a:t>Самый сухой, 2/5 – пустыни.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0099"/>
                </a:solidFill>
              </a:rPr>
              <a:t>Главные реки –Муррей с притоком Дарлинг.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0099"/>
                </a:solidFill>
              </a:rPr>
              <a:t>Большие запасы подземных вод, нет оазисов.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0099"/>
                </a:solidFill>
              </a:rPr>
              <a:t>Леса занимают 5,5%площади,  на севере, </a:t>
            </a:r>
          </a:p>
          <a:p>
            <a:r>
              <a:rPr lang="ru-RU" sz="2200" b="1" dirty="0">
                <a:solidFill>
                  <a:srgbClr val="000099"/>
                </a:solidFill>
              </a:rPr>
              <a:t> </a:t>
            </a:r>
            <a:r>
              <a:rPr lang="ru-RU" sz="2200" b="1" dirty="0" smtClean="0">
                <a:solidFill>
                  <a:srgbClr val="000099"/>
                </a:solidFill>
              </a:rPr>
              <a:t>     востоке и юго-западе материка.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b="1" dirty="0" smtClean="0">
                <a:solidFill>
                  <a:srgbClr val="000099"/>
                </a:solidFill>
              </a:rPr>
              <a:t>Растительный и животный мир эндемичен.</a:t>
            </a:r>
          </a:p>
          <a:p>
            <a:pPr algn="just"/>
            <a:r>
              <a:rPr lang="ru-RU" sz="2200" b="1" dirty="0" smtClean="0">
                <a:solidFill>
                  <a:srgbClr val="CC0000"/>
                </a:solidFill>
              </a:rPr>
              <a:t>	Большое разнообразие и богатства минеральных ресурсов: </a:t>
            </a:r>
            <a:r>
              <a:rPr lang="ru-RU" sz="2200" b="1" dirty="0">
                <a:solidFill>
                  <a:srgbClr val="CC0000"/>
                </a:solidFill>
              </a:rPr>
              <a:t>добывают третью часть всех алмазов планеты, четвертую часть всех запасов урана среди развитых стран мира. </a:t>
            </a:r>
            <a:r>
              <a:rPr lang="ru-RU" sz="2200" b="1" dirty="0" smtClean="0">
                <a:solidFill>
                  <a:srgbClr val="CC0000"/>
                </a:solidFill>
              </a:rPr>
              <a:t>Расположены месторождения </a:t>
            </a:r>
            <a:r>
              <a:rPr lang="ru-RU" sz="2200" b="1" dirty="0">
                <a:solidFill>
                  <a:srgbClr val="CC0000"/>
                </a:solidFill>
              </a:rPr>
              <a:t>нефти и газа, железной руды. По добыче бокситов Австралия занимает ведущее место в мире</a:t>
            </a:r>
            <a:br>
              <a:rPr lang="ru-RU" sz="2200" b="1" dirty="0">
                <a:solidFill>
                  <a:srgbClr val="CC0000"/>
                </a:solidFill>
              </a:rPr>
            </a:br>
            <a:r>
              <a:rPr lang="ru-RU" sz="2200" b="1" dirty="0">
                <a:solidFill>
                  <a:srgbClr val="000099"/>
                </a:solidFill>
              </a:rPr>
              <a:t/>
            </a:r>
            <a:br>
              <a:rPr lang="ru-RU" sz="2200" b="1" dirty="0">
                <a:solidFill>
                  <a:srgbClr val="000099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941168"/>
            <a:ext cx="2638425" cy="1733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512" y="4879255"/>
            <a:ext cx="2466975" cy="1857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489" y="5007843"/>
            <a:ext cx="2847975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524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0609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CC0000"/>
                </a:solidFill>
              </a:rPr>
              <a:t> </a:t>
            </a:r>
            <a:r>
              <a:rPr lang="ru-RU" sz="3000" b="1" dirty="0" smtClean="0">
                <a:solidFill>
                  <a:srgbClr val="CC0000"/>
                </a:solidFill>
              </a:rPr>
              <a:t>Н</a:t>
            </a:r>
            <a:r>
              <a:rPr lang="ru-RU" sz="3000" b="1" dirty="0" smtClean="0">
                <a:solidFill>
                  <a:srgbClr val="CC0000"/>
                </a:solidFill>
              </a:rPr>
              <a:t>АСЕЛЕНИЕ</a:t>
            </a:r>
            <a:endParaRPr lang="ru-RU" sz="3000" b="1" dirty="0">
              <a:solidFill>
                <a:srgbClr val="CC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3"/>
            <a:ext cx="8640960" cy="5904656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rgbClr val="000099"/>
                </a:solidFill>
              </a:rPr>
              <a:t>Основная часть населения  - европейцы, из 97% англичане</a:t>
            </a:r>
          </a:p>
          <a:p>
            <a:pPr algn="just"/>
            <a:r>
              <a:rPr lang="ru-RU" sz="2400" b="1" dirty="0" smtClean="0">
                <a:solidFill>
                  <a:srgbClr val="990000"/>
                </a:solidFill>
              </a:rPr>
              <a:t>40% жителей – лица, рожденные в другой стране</a:t>
            </a:r>
          </a:p>
          <a:p>
            <a:pPr algn="just"/>
            <a:r>
              <a:rPr lang="ru-RU" sz="2400" b="1" dirty="0" smtClean="0">
                <a:solidFill>
                  <a:srgbClr val="990000"/>
                </a:solidFill>
              </a:rPr>
              <a:t>Аборигены – 1 %, част из которых проживают в резервациях</a:t>
            </a:r>
          </a:p>
          <a:p>
            <a:pPr algn="just"/>
            <a:r>
              <a:rPr lang="ru-RU" sz="2400" b="1" dirty="0" smtClean="0">
                <a:solidFill>
                  <a:srgbClr val="000099"/>
                </a:solidFill>
              </a:rPr>
              <a:t>Плотность населения – з человека на </a:t>
            </a:r>
            <a:r>
              <a:rPr lang="ru-RU" sz="2400" b="1" dirty="0" err="1" smtClean="0">
                <a:solidFill>
                  <a:srgbClr val="000099"/>
                </a:solidFill>
              </a:rPr>
              <a:t>км.кв</a:t>
            </a:r>
            <a:r>
              <a:rPr lang="ru-RU" sz="2400" b="1" dirty="0" smtClean="0">
                <a:solidFill>
                  <a:srgbClr val="000099"/>
                </a:solidFill>
              </a:rPr>
              <a:t>.</a:t>
            </a:r>
          </a:p>
          <a:p>
            <a:pPr algn="just"/>
            <a:r>
              <a:rPr lang="ru-RU" sz="2400" b="1" dirty="0" smtClean="0">
                <a:solidFill>
                  <a:srgbClr val="000099"/>
                </a:solidFill>
              </a:rPr>
              <a:t>Уровень урбанизации 83%. Крупные города – Сидней и Мельбурн</a:t>
            </a:r>
          </a:p>
          <a:p>
            <a:pPr algn="just"/>
            <a:endParaRPr lang="ru-RU" sz="2400" dirty="0" smtClean="0">
              <a:solidFill>
                <a:srgbClr val="000099"/>
              </a:solidFill>
              <a:latin typeface="Open Sans"/>
            </a:endParaRPr>
          </a:p>
          <a:p>
            <a:pPr algn="just"/>
            <a:endParaRPr lang="ru-RU" sz="2400" dirty="0" smtClean="0">
              <a:solidFill>
                <a:srgbClr val="990000"/>
              </a:solidFill>
              <a:latin typeface="Open Sans"/>
            </a:endParaRPr>
          </a:p>
          <a:p>
            <a:pPr algn="just"/>
            <a:endParaRPr lang="ru-RU" sz="2400" dirty="0">
              <a:solidFill>
                <a:srgbClr val="990000"/>
              </a:solidFill>
              <a:latin typeface="Open Sans"/>
            </a:endParaRPr>
          </a:p>
          <a:p>
            <a:pPr algn="just"/>
            <a:endParaRPr lang="ru-RU" sz="2400" b="1" dirty="0">
              <a:solidFill>
                <a:srgbClr val="8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67084"/>
            <a:ext cx="2967405" cy="1849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176" y="4154690"/>
            <a:ext cx="2848316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735" y="3068960"/>
            <a:ext cx="2766296" cy="1445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850" y="4594988"/>
            <a:ext cx="2045075" cy="2045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854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7" t="14129" r="11873"/>
          <a:stretch/>
        </p:blipFill>
        <p:spPr>
          <a:xfrm>
            <a:off x="6395927" y="5062878"/>
            <a:ext cx="2232248" cy="18119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CC0000"/>
                </a:solidFill>
              </a:rPr>
              <a:t>  </a:t>
            </a:r>
            <a:r>
              <a:rPr lang="ru-RU" sz="3000" b="1" dirty="0" smtClean="0">
                <a:solidFill>
                  <a:srgbClr val="CC0000"/>
                </a:solidFill>
              </a:rPr>
              <a:t>ПРОМЫШЛЕННОСТЬ</a:t>
            </a:r>
            <a:endParaRPr lang="ru-RU" sz="3000" b="1" dirty="0">
              <a:solidFill>
                <a:srgbClr val="CC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256584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rgbClr val="000099"/>
                </a:solidFill>
              </a:rPr>
              <a:t>Одна </a:t>
            </a:r>
            <a:r>
              <a:rPr lang="ru-RU" sz="2400" b="1" dirty="0">
                <a:solidFill>
                  <a:srgbClr val="000099"/>
                </a:solidFill>
              </a:rPr>
              <a:t>из наиболее старых </a:t>
            </a:r>
            <a:r>
              <a:rPr lang="ru-RU" sz="2400" b="1" dirty="0" smtClean="0">
                <a:solidFill>
                  <a:srgbClr val="000099"/>
                </a:solidFill>
              </a:rPr>
              <a:t>отраслей– </a:t>
            </a:r>
            <a:r>
              <a:rPr lang="ru-RU" sz="2400" b="1" dirty="0">
                <a:solidFill>
                  <a:srgbClr val="000099"/>
                </a:solidFill>
              </a:rPr>
              <a:t>горнодобывающая промышленность. </a:t>
            </a:r>
            <a:r>
              <a:rPr lang="ru-RU" sz="2400" b="1" dirty="0" smtClean="0">
                <a:solidFill>
                  <a:srgbClr val="000099"/>
                </a:solidFill>
              </a:rPr>
              <a:t>От </a:t>
            </a:r>
            <a:r>
              <a:rPr lang="ru-RU" sz="2400" b="1" dirty="0">
                <a:solidFill>
                  <a:srgbClr val="000099"/>
                </a:solidFill>
              </a:rPr>
              <a:t>50 до 90 и даже до 99% (вольфрам) продукции горнодобывающей промышленности вывозится в другие </a:t>
            </a:r>
            <a:r>
              <a:rPr lang="ru-RU" sz="2400" b="1" dirty="0" smtClean="0">
                <a:solidFill>
                  <a:srgbClr val="000099"/>
                </a:solidFill>
              </a:rPr>
              <a:t>страны.</a:t>
            </a:r>
          </a:p>
          <a:p>
            <a:pPr algn="just"/>
            <a:r>
              <a:rPr lang="ru-RU" sz="2400" b="1" dirty="0">
                <a:solidFill>
                  <a:srgbClr val="CC0000"/>
                </a:solidFill>
              </a:rPr>
              <a:t>Р</a:t>
            </a:r>
            <a:r>
              <a:rPr lang="ru-RU" sz="2400" b="1" dirty="0" smtClean="0">
                <a:solidFill>
                  <a:srgbClr val="CC0000"/>
                </a:solidFill>
              </a:rPr>
              <a:t>азвиты </a:t>
            </a:r>
            <a:r>
              <a:rPr lang="ru-RU" sz="2400" b="1" dirty="0">
                <a:solidFill>
                  <a:srgbClr val="CC0000"/>
                </a:solidFill>
              </a:rPr>
              <a:t>все стадии производства черных и цветных металлов. Старые крупные металлургические комбинаты </a:t>
            </a:r>
            <a:r>
              <a:rPr lang="ru-RU" sz="2400" b="1" dirty="0" smtClean="0">
                <a:solidFill>
                  <a:srgbClr val="CC0000"/>
                </a:solidFill>
              </a:rPr>
              <a:t>на </a:t>
            </a:r>
            <a:r>
              <a:rPr lang="ru-RU" sz="2400" b="1" dirty="0">
                <a:solidFill>
                  <a:srgbClr val="CC0000"/>
                </a:solidFill>
              </a:rPr>
              <a:t>востоке </a:t>
            </a:r>
            <a:r>
              <a:rPr lang="ru-RU" sz="2400" b="1" dirty="0" smtClean="0">
                <a:solidFill>
                  <a:srgbClr val="CC0000"/>
                </a:solidFill>
              </a:rPr>
              <a:t>(Порт-</a:t>
            </a:r>
            <a:r>
              <a:rPr lang="ru-RU" sz="2400" b="1" dirty="0" err="1" smtClean="0">
                <a:solidFill>
                  <a:srgbClr val="CC0000"/>
                </a:solidFill>
              </a:rPr>
              <a:t>Кембла</a:t>
            </a:r>
            <a:r>
              <a:rPr lang="ru-RU" sz="2400" b="1" dirty="0">
                <a:solidFill>
                  <a:srgbClr val="CC0000"/>
                </a:solidFill>
              </a:rPr>
              <a:t>, Ньюкасл, </a:t>
            </a:r>
            <a:r>
              <a:rPr lang="ru-RU" sz="2400" b="1" dirty="0" err="1">
                <a:solidFill>
                  <a:srgbClr val="CC0000"/>
                </a:solidFill>
              </a:rPr>
              <a:t>Вуллонгонг</a:t>
            </a:r>
            <a:r>
              <a:rPr lang="ru-RU" sz="2400" b="1" dirty="0" smtClean="0">
                <a:solidFill>
                  <a:srgbClr val="CC0000"/>
                </a:solidFill>
              </a:rPr>
              <a:t>).</a:t>
            </a:r>
          </a:p>
          <a:p>
            <a:r>
              <a:rPr lang="ru-RU" sz="2400" b="1" dirty="0" smtClean="0">
                <a:solidFill>
                  <a:srgbClr val="000099"/>
                </a:solidFill>
              </a:rPr>
              <a:t>Машиностроение развитое </a:t>
            </a:r>
            <a:r>
              <a:rPr lang="ru-RU" sz="2400" b="1" dirty="0">
                <a:solidFill>
                  <a:srgbClr val="000099"/>
                </a:solidFill>
              </a:rPr>
              <a:t>практически во всех крупных </a:t>
            </a:r>
            <a:r>
              <a:rPr lang="ru-RU" sz="2400" b="1" dirty="0" err="1" smtClean="0">
                <a:solidFill>
                  <a:srgbClr val="000099"/>
                </a:solidFill>
              </a:rPr>
              <a:t>городах,выпускает</a:t>
            </a:r>
            <a:r>
              <a:rPr lang="ru-RU" sz="2400" b="1" dirty="0" smtClean="0">
                <a:solidFill>
                  <a:srgbClr val="000099"/>
                </a:solidFill>
              </a:rPr>
              <a:t> авиа- </a:t>
            </a:r>
            <a:r>
              <a:rPr lang="ru-RU" sz="2400" b="1" dirty="0">
                <a:solidFill>
                  <a:srgbClr val="000099"/>
                </a:solidFill>
              </a:rPr>
              <a:t>и </a:t>
            </a:r>
            <a:r>
              <a:rPr lang="ru-RU" sz="2400" b="1" dirty="0" err="1">
                <a:solidFill>
                  <a:srgbClr val="000099"/>
                </a:solidFill>
              </a:rPr>
              <a:t>автодвигатели</a:t>
            </a:r>
            <a:r>
              <a:rPr lang="ru-RU" sz="2400" b="1" dirty="0">
                <a:solidFill>
                  <a:srgbClr val="000099"/>
                </a:solidFill>
              </a:rPr>
              <a:t>, автомобили, трактора, локомотивы, приборы, </a:t>
            </a:r>
            <a:r>
              <a:rPr lang="ru-RU" sz="2400" b="1" dirty="0" smtClean="0">
                <a:solidFill>
                  <a:srgbClr val="000099"/>
                </a:solidFill>
              </a:rPr>
              <a:t>электрооборудование</a:t>
            </a:r>
          </a:p>
          <a:p>
            <a:r>
              <a:rPr lang="ru-RU" sz="2400" b="1" dirty="0" smtClean="0">
                <a:solidFill>
                  <a:srgbClr val="CC0000"/>
                </a:solidFill>
              </a:rPr>
              <a:t>Выпускается </a:t>
            </a:r>
            <a:r>
              <a:rPr lang="ru-RU" sz="2400" b="1" dirty="0">
                <a:solidFill>
                  <a:srgbClr val="CC0000"/>
                </a:solidFill>
              </a:rPr>
              <a:t>практически полная номенклатура химических изделий</a:t>
            </a:r>
            <a:r>
              <a:rPr lang="ru-RU" sz="2400" b="1" dirty="0" smtClean="0">
                <a:solidFill>
                  <a:srgbClr val="CC0000"/>
                </a:solidFill>
              </a:rPr>
              <a:t>.</a:t>
            </a:r>
            <a:endParaRPr lang="ru-RU" sz="2400" b="1" dirty="0">
              <a:solidFill>
                <a:srgbClr val="CC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1" y="5105085"/>
            <a:ext cx="2448272" cy="1629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95" y="5226394"/>
            <a:ext cx="2264667" cy="1588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30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>
            <a:noAutofit/>
          </a:bodyPr>
          <a:lstStyle/>
          <a:p>
            <a:r>
              <a:rPr lang="ru-RU" sz="2600" b="1" dirty="0" smtClean="0">
                <a:solidFill>
                  <a:srgbClr val="CC0000"/>
                </a:solidFill>
              </a:rPr>
              <a:t>СЕЛЬСКОЕ ХОЗЯЙСТВО</a:t>
            </a:r>
            <a:endParaRPr lang="ru-RU" sz="2600" b="1" dirty="0">
              <a:solidFill>
                <a:srgbClr val="CC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53344"/>
            <a:ext cx="8640960" cy="5211960"/>
          </a:xfrm>
        </p:spPr>
        <p:txBody>
          <a:bodyPr>
            <a:normAutofit/>
          </a:bodyPr>
          <a:lstStyle/>
          <a:p>
            <a:pPr algn="just"/>
            <a:endParaRPr lang="ru-RU" sz="2400" b="1" dirty="0">
              <a:solidFill>
                <a:srgbClr val="CC0000"/>
              </a:solidFill>
            </a:endParaRPr>
          </a:p>
          <a:p>
            <a:pPr algn="just"/>
            <a:endParaRPr lang="ru-RU" sz="2400" b="1" dirty="0">
              <a:solidFill>
                <a:srgbClr val="8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17" y="980728"/>
            <a:ext cx="2520280" cy="1620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484704" y="575021"/>
            <a:ext cx="48175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3300"/>
                </a:solidFill>
              </a:rPr>
              <a:t>Главная зерновая культура - пшеница</a:t>
            </a:r>
            <a:endParaRPr lang="ru-RU" sz="2200" b="1" dirty="0">
              <a:solidFill>
                <a:srgbClr val="0033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979595"/>
            <a:ext cx="2088232" cy="1578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024403"/>
            <a:ext cx="28575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518917" y="2624603"/>
            <a:ext cx="79415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3300"/>
                </a:solidFill>
              </a:rPr>
              <a:t>Овцеводство – главная отрасль животноводства (мериносы )</a:t>
            </a:r>
            <a:endParaRPr lang="ru-RU" sz="2200" b="1" dirty="0">
              <a:solidFill>
                <a:srgbClr val="0033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17" y="3126565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049996"/>
            <a:ext cx="2353444" cy="1961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73"/>
          <a:stretch/>
        </p:blipFill>
        <p:spPr>
          <a:xfrm>
            <a:off x="6732240" y="2824201"/>
            <a:ext cx="1968970" cy="2332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348122" y="5301208"/>
            <a:ext cx="856895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C0000"/>
                </a:solidFill>
              </a:rPr>
              <a:t>Транспорт</a:t>
            </a:r>
            <a:r>
              <a:rPr lang="ru-RU" sz="2400" dirty="0" smtClean="0">
                <a:solidFill>
                  <a:srgbClr val="CC0000"/>
                </a:solidFill>
              </a:rPr>
              <a:t> </a:t>
            </a:r>
            <a:r>
              <a:rPr lang="ru-RU" sz="2200" b="1" dirty="0">
                <a:solidFill>
                  <a:srgbClr val="000099"/>
                </a:solidFill>
              </a:rPr>
              <a:t>– важнейшая часть инфраструктуры </a:t>
            </a:r>
            <a:r>
              <a:rPr lang="ru-RU" sz="2200" b="1" dirty="0" smtClean="0">
                <a:solidFill>
                  <a:srgbClr val="000099"/>
                </a:solidFill>
              </a:rPr>
              <a:t>экономики, </a:t>
            </a:r>
            <a:r>
              <a:rPr lang="ru-RU" sz="2200" b="1" dirty="0">
                <a:solidFill>
                  <a:srgbClr val="000099"/>
                </a:solidFill>
              </a:rPr>
              <a:t>поскольку страна имеет огромную </a:t>
            </a:r>
            <a:r>
              <a:rPr lang="ru-RU" sz="2200" b="1" dirty="0" smtClean="0">
                <a:solidFill>
                  <a:srgbClr val="000099"/>
                </a:solidFill>
              </a:rPr>
              <a:t>территорию. Развиты морской, воздушный, автомобильный и железнодорожный виды транспорта</a:t>
            </a:r>
            <a:endParaRPr lang="ru-RU" sz="22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51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3400" b="1" dirty="0" smtClean="0">
                <a:solidFill>
                  <a:srgbClr val="CC0000"/>
                </a:solidFill>
              </a:rPr>
              <a:t>Задания </a:t>
            </a:r>
            <a:endParaRPr lang="ru-RU" sz="3400" b="1" dirty="0">
              <a:solidFill>
                <a:srgbClr val="CC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0193" y="1340768"/>
            <a:ext cx="8568952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CC0000"/>
                </a:solidFill>
                <a:ea typeface="Calibri"/>
                <a:cs typeface="Times New Roman"/>
              </a:rPr>
              <a:t>Закончите предложения:</a:t>
            </a:r>
            <a:endParaRPr lang="ru-RU" sz="2000" dirty="0">
              <a:solidFill>
                <a:srgbClr val="CC000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99"/>
                </a:solidFill>
                <a:ea typeface="Calibri"/>
                <a:cs typeface="Times New Roman"/>
              </a:rPr>
              <a:t>1. Основой Австралии является ___________   _____________ платформа.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99"/>
                </a:solidFill>
                <a:ea typeface="Calibri"/>
                <a:cs typeface="Times New Roman"/>
              </a:rPr>
              <a:t>2. Невысокие горы занимают ______% материка.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99"/>
                </a:solidFill>
                <a:ea typeface="Calibri"/>
                <a:cs typeface="Times New Roman"/>
              </a:rPr>
              <a:t>3. Южная часть Тасмании находится в ____________ поясе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99"/>
                </a:solidFill>
                <a:ea typeface="Calibri"/>
                <a:cs typeface="Times New Roman"/>
              </a:rPr>
              <a:t>4.Для водоснабжения используются реки _______________  </a:t>
            </a:r>
            <a:r>
              <a:rPr lang="ru-RU" sz="2000" b="1" dirty="0" smtClean="0">
                <a:solidFill>
                  <a:srgbClr val="000099"/>
                </a:solidFill>
                <a:ea typeface="Calibri"/>
                <a:cs typeface="Times New Roman"/>
              </a:rPr>
              <a:t>___________.</a:t>
            </a:r>
            <a:endParaRPr lang="ru-RU" sz="2000" b="1" dirty="0">
              <a:solidFill>
                <a:srgbClr val="000099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99"/>
                </a:solidFill>
                <a:ea typeface="Calibri"/>
                <a:cs typeface="Times New Roman"/>
              </a:rPr>
              <a:t>5. Основные породы деревьев лесов Австралии_____________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99"/>
                </a:solidFill>
                <a:ea typeface="Calibri"/>
                <a:cs typeface="Times New Roman"/>
              </a:rPr>
              <a:t>6.Месторождения нефти открыты в шельфе моря штата </a:t>
            </a:r>
            <a:r>
              <a:rPr lang="ru-RU" sz="2000" b="1" dirty="0" smtClean="0">
                <a:solidFill>
                  <a:srgbClr val="000099"/>
                </a:solidFill>
                <a:ea typeface="Calibri"/>
                <a:cs typeface="Times New Roman"/>
              </a:rPr>
              <a:t>_______________</a:t>
            </a:r>
            <a:endParaRPr lang="ru-RU" sz="2000" b="1" dirty="0">
              <a:solidFill>
                <a:srgbClr val="000099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99"/>
                </a:solidFill>
                <a:ea typeface="Calibri"/>
                <a:cs typeface="Times New Roman"/>
              </a:rPr>
              <a:t>7.Средняя плотность  населения Австралии _________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99"/>
                </a:solidFill>
                <a:ea typeface="Calibri"/>
                <a:cs typeface="Times New Roman"/>
              </a:rPr>
              <a:t>8. В городах Австралии проживает _____% населения.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99"/>
                </a:solidFill>
                <a:ea typeface="Calibri"/>
                <a:cs typeface="Times New Roman"/>
              </a:rPr>
              <a:t>9. Ведущая и старейшая отрасль промышленности </a:t>
            </a:r>
            <a:r>
              <a:rPr lang="ru-RU" sz="2000" b="1" dirty="0" smtClean="0">
                <a:solidFill>
                  <a:srgbClr val="000099"/>
                </a:solidFill>
                <a:ea typeface="Calibri"/>
                <a:cs typeface="Times New Roman"/>
              </a:rPr>
              <a:t>Австралии ___________.</a:t>
            </a:r>
            <a:endParaRPr lang="ru-RU" sz="2000" b="1" dirty="0">
              <a:solidFill>
                <a:srgbClr val="000099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99"/>
                </a:solidFill>
                <a:ea typeface="Calibri"/>
                <a:cs typeface="Times New Roman"/>
              </a:rPr>
              <a:t>10. Завод по выплавке свинца находится в городе_____________</a:t>
            </a:r>
            <a:r>
              <a:rPr lang="ru-RU" b="1" dirty="0">
                <a:solidFill>
                  <a:srgbClr val="000099"/>
                </a:solidFill>
                <a:latin typeface="Arial Narrow"/>
                <a:ea typeface="Calibri"/>
                <a:cs typeface="Times New Roman"/>
              </a:rPr>
              <a:t>_</a:t>
            </a:r>
            <a:endParaRPr lang="ru-RU" b="1" dirty="0">
              <a:solidFill>
                <a:srgbClr val="000099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4946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800" b="1" dirty="0" smtClean="0">
                <a:solidFill>
                  <a:srgbClr val="CC0000"/>
                </a:solidFill>
              </a:rPr>
              <a:t>Задания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136904" cy="5256583"/>
          </a:xfrm>
        </p:spPr>
        <p:txBody>
          <a:bodyPr>
            <a:normAutofit fontScale="25000" lnSpcReduction="20000"/>
          </a:bodyPr>
          <a:lstStyle/>
          <a:p>
            <a:pPr lvl="1">
              <a:lnSpc>
                <a:spcPct val="115000"/>
              </a:lnSpc>
            </a:pPr>
            <a:r>
              <a:rPr lang="ru-RU" sz="7600" b="1" dirty="0" smtClean="0">
                <a:solidFill>
                  <a:srgbClr val="FF0000"/>
                </a:solidFill>
                <a:ea typeface="Calibri"/>
                <a:cs typeface="Times New Roman"/>
              </a:rPr>
              <a:t>Верно </a:t>
            </a:r>
            <a:r>
              <a:rPr lang="ru-RU" sz="7600" b="1" dirty="0">
                <a:solidFill>
                  <a:srgbClr val="FF0000"/>
                </a:solidFill>
                <a:ea typeface="Calibri"/>
                <a:cs typeface="Times New Roman"/>
              </a:rPr>
              <a:t>ли утверждение (да/нет). Если нет, то укажите правильный ответ.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8000" b="1" dirty="0">
                <a:solidFill>
                  <a:srgbClr val="000099"/>
                </a:solidFill>
                <a:ea typeface="Calibri"/>
                <a:cs typeface="Times New Roman"/>
              </a:rPr>
              <a:t>1. Доля коренного населения Австралии составляет 1%.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8000" b="1" dirty="0">
                <a:solidFill>
                  <a:srgbClr val="000099"/>
                </a:solidFill>
                <a:ea typeface="Calibri"/>
                <a:cs typeface="Times New Roman"/>
              </a:rPr>
              <a:t>2.Двое из пяти австралийцев живут либо в Канберре, либо в Сиднее.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8000" b="1" dirty="0">
                <a:solidFill>
                  <a:srgbClr val="000099"/>
                </a:solidFill>
                <a:ea typeface="Calibri"/>
                <a:cs typeface="Times New Roman"/>
              </a:rPr>
              <a:t>3.70% инвестиций приходится на Японию и Германию.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8000" b="1" dirty="0">
                <a:solidFill>
                  <a:srgbClr val="000099"/>
                </a:solidFill>
                <a:ea typeface="Calibri"/>
                <a:cs typeface="Times New Roman"/>
              </a:rPr>
              <a:t>4.Главный центр горно-добывающей промышленности – Брокен-Хилл.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8000" b="1" dirty="0">
                <a:solidFill>
                  <a:srgbClr val="000099"/>
                </a:solidFill>
                <a:ea typeface="Calibri"/>
                <a:cs typeface="Times New Roman"/>
              </a:rPr>
              <a:t>5.Заводы по выплавке цинка находятся в Мельбурне.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8000" b="1" dirty="0">
                <a:solidFill>
                  <a:srgbClr val="000099"/>
                </a:solidFill>
                <a:ea typeface="Calibri"/>
                <a:cs typeface="Times New Roman"/>
              </a:rPr>
              <a:t>6. Австралия занимает 6 место в мире по добыче угля.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8000" b="1" dirty="0">
                <a:solidFill>
                  <a:srgbClr val="000099"/>
                </a:solidFill>
                <a:ea typeface="Calibri"/>
                <a:cs typeface="Times New Roman"/>
              </a:rPr>
              <a:t>7. По числу занятых и объёмам производства на первом месте горнодобывающая </a:t>
            </a:r>
            <a:r>
              <a:rPr lang="ru-RU" sz="8000" b="1" dirty="0" err="1">
                <a:solidFill>
                  <a:srgbClr val="000099"/>
                </a:solidFill>
                <a:ea typeface="Calibri"/>
                <a:cs typeface="Times New Roman"/>
              </a:rPr>
              <a:t>пром</a:t>
            </a:r>
            <a:r>
              <a:rPr lang="ru-RU" sz="8000" b="1" dirty="0">
                <a:solidFill>
                  <a:srgbClr val="000099"/>
                </a:solidFill>
                <a:ea typeface="Calibri"/>
                <a:cs typeface="Times New Roman"/>
              </a:rPr>
              <a:t>.  и машиностроение.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8000" b="1" dirty="0">
                <a:solidFill>
                  <a:srgbClr val="000099"/>
                </a:solidFill>
                <a:ea typeface="Calibri"/>
                <a:cs typeface="Times New Roman"/>
              </a:rPr>
              <a:t>8. Основные районы выращивания пшеницы  юго-восток и юго-запад 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8000" b="1" dirty="0">
                <a:solidFill>
                  <a:srgbClr val="000099"/>
                </a:solidFill>
                <a:ea typeface="Calibri"/>
                <a:cs typeface="Times New Roman"/>
              </a:rPr>
              <a:t>9. Овцеводство особенно развито в штатах Виктория и </a:t>
            </a:r>
            <a:r>
              <a:rPr lang="ru-RU" sz="8000" b="1" dirty="0" err="1">
                <a:solidFill>
                  <a:srgbClr val="000099"/>
                </a:solidFill>
                <a:ea typeface="Calibri"/>
                <a:cs typeface="Times New Roman"/>
              </a:rPr>
              <a:t>Квинсленд</a:t>
            </a:r>
            <a:r>
              <a:rPr lang="ru-RU" sz="8000" b="1" dirty="0">
                <a:solidFill>
                  <a:srgbClr val="000099"/>
                </a:solidFill>
                <a:ea typeface="Calibri"/>
                <a:cs typeface="Times New Roman"/>
              </a:rPr>
              <a:t>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8000" b="1" dirty="0">
                <a:solidFill>
                  <a:srgbClr val="000099"/>
                </a:solidFill>
                <a:ea typeface="Calibri"/>
                <a:cs typeface="Times New Roman"/>
              </a:rPr>
              <a:t>10. В Канберре проживает около 500 </a:t>
            </a:r>
            <a:r>
              <a:rPr lang="ru-RU" sz="8000" b="1" dirty="0" err="1">
                <a:solidFill>
                  <a:srgbClr val="000099"/>
                </a:solidFill>
                <a:ea typeface="Calibri"/>
                <a:cs typeface="Times New Roman"/>
              </a:rPr>
              <a:t>тыс.чел</a:t>
            </a:r>
            <a:r>
              <a:rPr lang="ru-RU" sz="8000" b="1" dirty="0">
                <a:solidFill>
                  <a:srgbClr val="000099"/>
                </a:solidFill>
                <a:ea typeface="Calibri"/>
                <a:cs typeface="Times New Roman"/>
              </a:rPr>
              <a:t>.</a:t>
            </a:r>
          </a:p>
          <a:p>
            <a:pPr algn="just"/>
            <a:endParaRPr lang="ru-RU" b="1" dirty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19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b="1" dirty="0" smtClean="0">
                <a:solidFill>
                  <a:srgbClr val="000099"/>
                </a:solidFill>
              </a:rPr>
              <a:t>Домашнее задание</a:t>
            </a:r>
            <a:endParaRPr lang="ru-RU" sz="3400" b="1" dirty="0">
              <a:solidFill>
                <a:srgbClr val="000099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3568" y="1340768"/>
            <a:ext cx="8229600" cy="4525963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ru-RU" sz="2800" b="1" dirty="0" smtClean="0">
                <a:solidFill>
                  <a:srgbClr val="FF0000"/>
                </a:solidFill>
              </a:rPr>
              <a:t>Повторите пройденный материал урока по § </a:t>
            </a:r>
            <a:r>
              <a:rPr lang="ru-RU" sz="2800" b="1" dirty="0" smtClean="0">
                <a:solidFill>
                  <a:srgbClr val="FF0000"/>
                </a:solidFill>
              </a:rPr>
              <a:t>53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2</a:t>
            </a:r>
            <a:r>
              <a:rPr lang="ru-RU" sz="2800" b="1" dirty="0" smtClean="0">
                <a:solidFill>
                  <a:srgbClr val="FF0000"/>
                </a:solidFill>
              </a:rPr>
              <a:t>) Ознакомьтесь с материалами об Австралии на платформе </a:t>
            </a:r>
            <a:r>
              <a:rPr lang="en-US" sz="2200" b="1" dirty="0">
                <a:hlinkClick r:id="rId2"/>
              </a:rPr>
              <a:t>https://bilimland.kz</a:t>
            </a:r>
            <a:r>
              <a:rPr lang="en-US" sz="2200" b="1" dirty="0" smtClean="0">
                <a:hlinkClick r:id="rId2"/>
              </a:rPr>
              <a:t>/</a:t>
            </a:r>
            <a:endParaRPr lang="ru-RU" sz="2200" b="1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3" b="10484"/>
          <a:stretch/>
        </p:blipFill>
        <p:spPr bwMode="auto">
          <a:xfrm>
            <a:off x="1259632" y="3068960"/>
            <a:ext cx="6840760" cy="30546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55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b="1" dirty="0" smtClean="0">
                <a:solidFill>
                  <a:srgbClr val="CC0000"/>
                </a:solidFill>
              </a:rPr>
              <a:t>Домашнее задание</a:t>
            </a:r>
            <a:endParaRPr lang="ru-RU" sz="3400" b="1" dirty="0">
              <a:solidFill>
                <a:srgbClr val="CC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1" dirty="0" smtClean="0">
                <a:solidFill>
                  <a:srgbClr val="000099"/>
                </a:solidFill>
              </a:rPr>
              <a:t>На контурной карте Австралии обозначьте не менее 5 центров промышленности и не менее 5 месторождений полезных ископаемых. Используйте условные обозначения.</a:t>
            </a:r>
            <a:endParaRPr lang="ru-RU" b="1" i="1" dirty="0">
              <a:solidFill>
                <a:srgbClr val="000099"/>
              </a:solidFill>
            </a:endParaRPr>
          </a:p>
          <a:p>
            <a:pPr marL="0" indent="0" algn="r">
              <a:buNone/>
            </a:pPr>
            <a:r>
              <a:rPr lang="ru-RU" sz="1600" b="1" i="1" dirty="0" smtClean="0">
                <a:solidFill>
                  <a:srgbClr val="CC0000"/>
                </a:solidFill>
              </a:rPr>
              <a:t>Спасибо за внимание.</a:t>
            </a:r>
          </a:p>
          <a:p>
            <a:pPr marL="0" indent="0" algn="r">
              <a:buNone/>
            </a:pPr>
            <a:r>
              <a:rPr lang="ru-RU" sz="1600" b="1" i="1" dirty="0" smtClean="0">
                <a:solidFill>
                  <a:srgbClr val="CC0000"/>
                </a:solidFill>
              </a:rPr>
              <a:t>Учитель географии</a:t>
            </a:r>
          </a:p>
          <a:p>
            <a:pPr marL="0" indent="0" algn="r">
              <a:buNone/>
            </a:pPr>
            <a:r>
              <a:rPr lang="ru-RU" sz="1600" b="1" i="1" dirty="0" smtClean="0">
                <a:solidFill>
                  <a:srgbClr val="CC0000"/>
                </a:solidFill>
              </a:rPr>
              <a:t> </a:t>
            </a:r>
            <a:r>
              <a:rPr lang="ru-RU" sz="1600" b="1" i="1" dirty="0" err="1" smtClean="0">
                <a:solidFill>
                  <a:srgbClr val="CC0000"/>
                </a:solidFill>
              </a:rPr>
              <a:t>Ганеева</a:t>
            </a:r>
            <a:r>
              <a:rPr lang="ru-RU" sz="1600" b="1" i="1" dirty="0" smtClean="0">
                <a:solidFill>
                  <a:srgbClr val="CC0000"/>
                </a:solidFill>
              </a:rPr>
              <a:t> Л.М</a:t>
            </a:r>
            <a:r>
              <a:rPr lang="ru-RU" sz="1600" b="1" i="1" dirty="0" smtClean="0">
                <a:solidFill>
                  <a:srgbClr val="003300"/>
                </a:solidFill>
              </a:rPr>
              <a:t>.</a:t>
            </a:r>
            <a:endParaRPr lang="ru-RU" sz="1600" b="1" i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39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539</Words>
  <Application>Microsoft Office PowerPoint</Application>
  <PresentationFormat>Экран (4:3)</PresentationFormat>
  <Paragraphs>66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11 КЛАСС ГЕОГРАФИЯ Раздел  «АВСТРАЛИЯ. ОКЕАНИЯ. АНТАРКТИДА» Тема урока «Австралийский Союз» Цели урока:  дать экономико-географическую характеристику страны; выявлять причинно-следственные связи; продолжать формировать навыки работы с картами и другими источниками информации   </vt:lpstr>
      <vt:lpstr>  ЭГП Австралии</vt:lpstr>
      <vt:lpstr>  ПРИРОДНЫЕ УСЛОВИЯ И РЕСУРСЫ</vt:lpstr>
      <vt:lpstr> НАСЕЛЕНИЕ</vt:lpstr>
      <vt:lpstr>  ПРОМЫШЛЕННОСТЬ</vt:lpstr>
      <vt:lpstr>СЕЛЬСКОЕ ХОЗЯЙСТВО</vt:lpstr>
      <vt:lpstr>Задания </vt:lpstr>
      <vt:lpstr>Задания </vt:lpstr>
      <vt:lpstr>Домашнее задание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11 КЛАСС ГЕОГРАФИЯ раздел «РАЗВИВАЮЩИЕСЯ СТРАНЫ АФРИКИ» тема урока «Состав, формирование политической карты. Прир  </dc:title>
  <dc:creator>User</dc:creator>
  <cp:lastModifiedBy>User</cp:lastModifiedBy>
  <cp:revision>78</cp:revision>
  <dcterms:created xsi:type="dcterms:W3CDTF">2020-04-01T03:02:21Z</dcterms:created>
  <dcterms:modified xsi:type="dcterms:W3CDTF">2020-04-03T04:59:34Z</dcterms:modified>
</cp:coreProperties>
</file>