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CC0000"/>
    <a:srgbClr val="990000"/>
    <a:srgbClr val="00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bilimland.kz/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258" y="3933056"/>
            <a:ext cx="3373230" cy="22447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5616624" cy="586871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800000"/>
                </a:solidFill>
              </a:rPr>
              <a:t/>
            </a:r>
            <a:br>
              <a:rPr lang="ru-RU" dirty="0" smtClean="0">
                <a:solidFill>
                  <a:srgbClr val="800000"/>
                </a:solidFill>
              </a:rPr>
            </a:br>
            <a:r>
              <a:rPr lang="ru-RU" sz="2700" b="1" dirty="0" smtClean="0">
                <a:solidFill>
                  <a:srgbClr val="FF0000"/>
                </a:solidFill>
              </a:rPr>
              <a:t>11 КЛАСС</a:t>
            </a:r>
            <a:br>
              <a:rPr lang="ru-RU" sz="2700" b="1" dirty="0" smtClean="0">
                <a:solidFill>
                  <a:srgbClr val="FF0000"/>
                </a:solidFill>
              </a:rPr>
            </a:br>
            <a:r>
              <a:rPr lang="ru-RU" sz="2700" b="1" dirty="0" smtClean="0">
                <a:solidFill>
                  <a:srgbClr val="000099"/>
                </a:solidFill>
              </a:rPr>
              <a:t>ГЕОГРАФИЯ</a:t>
            </a:r>
            <a:r>
              <a:rPr lang="ru-RU" sz="2700" dirty="0" smtClean="0">
                <a:solidFill>
                  <a:srgbClr val="000099"/>
                </a:solidFill>
              </a:rPr>
              <a:t/>
            </a:r>
            <a:br>
              <a:rPr lang="ru-RU" sz="2700" dirty="0" smtClean="0">
                <a:solidFill>
                  <a:srgbClr val="000099"/>
                </a:solidFill>
              </a:rPr>
            </a:br>
            <a:r>
              <a:rPr lang="ru-RU" sz="2700" b="1" dirty="0" smtClean="0">
                <a:solidFill>
                  <a:srgbClr val="FF0000"/>
                </a:solidFill>
              </a:rPr>
              <a:t>Раздел </a:t>
            </a:r>
            <a:r>
              <a:rPr lang="ru-RU" sz="2700" b="1" dirty="0" smtClean="0">
                <a:solidFill>
                  <a:srgbClr val="000099"/>
                </a:solidFill>
              </a:rPr>
              <a:t/>
            </a:r>
            <a:br>
              <a:rPr lang="ru-RU" sz="2700" b="1" dirty="0" smtClean="0">
                <a:solidFill>
                  <a:srgbClr val="000099"/>
                </a:solidFill>
              </a:rPr>
            </a:br>
            <a:r>
              <a:rPr lang="ru-RU" sz="2700" b="1" dirty="0" smtClean="0">
                <a:solidFill>
                  <a:srgbClr val="000099"/>
                </a:solidFill>
              </a:rPr>
              <a:t>«</a:t>
            </a:r>
            <a:r>
              <a:rPr lang="ru-RU" sz="2700" b="1" dirty="0" smtClean="0">
                <a:solidFill>
                  <a:srgbClr val="000099"/>
                </a:solidFill>
              </a:rPr>
              <a:t>АВСТРАЛИЯ. ОКЕАНИЯ. </a:t>
            </a:r>
            <a:r>
              <a:rPr lang="ru-RU" sz="2700" b="1" dirty="0" smtClean="0">
                <a:solidFill>
                  <a:srgbClr val="000099"/>
                </a:solidFill>
              </a:rPr>
              <a:t>АНТАРКТИДА»</a:t>
            </a:r>
            <a:r>
              <a:rPr lang="ru-RU" sz="2700" dirty="0" smtClean="0">
                <a:solidFill>
                  <a:srgbClr val="000099"/>
                </a:solidFill>
              </a:rPr>
              <a:t/>
            </a:r>
            <a:br>
              <a:rPr lang="ru-RU" sz="2700" dirty="0" smtClean="0">
                <a:solidFill>
                  <a:srgbClr val="000099"/>
                </a:solidFill>
              </a:rPr>
            </a:br>
            <a:r>
              <a:rPr lang="ru-RU" sz="2700" b="1" dirty="0" smtClean="0">
                <a:solidFill>
                  <a:srgbClr val="FF0000"/>
                </a:solidFill>
              </a:rPr>
              <a:t>Тема урока</a:t>
            </a:r>
            <a:br>
              <a:rPr lang="ru-RU" sz="2700" b="1" dirty="0" smtClean="0">
                <a:solidFill>
                  <a:srgbClr val="FF0000"/>
                </a:solidFill>
              </a:rPr>
            </a:br>
            <a:r>
              <a:rPr lang="ru-RU" sz="2700" b="1" dirty="0" smtClean="0">
                <a:solidFill>
                  <a:srgbClr val="000099"/>
                </a:solidFill>
              </a:rPr>
              <a:t>«</a:t>
            </a:r>
            <a:r>
              <a:rPr lang="ru-RU" sz="2700" b="1" dirty="0" smtClean="0">
                <a:solidFill>
                  <a:srgbClr val="000099"/>
                </a:solidFill>
              </a:rPr>
              <a:t>АРКТИКА И АНТАРКТИДА»</a:t>
            </a:r>
            <a:r>
              <a:rPr lang="ru-RU" sz="2700" b="1" dirty="0" smtClean="0">
                <a:solidFill>
                  <a:srgbClr val="000099"/>
                </a:solidFill>
              </a:rPr>
              <a:t/>
            </a:r>
            <a:br>
              <a:rPr lang="ru-RU" sz="2700" b="1" dirty="0" smtClean="0">
                <a:solidFill>
                  <a:srgbClr val="000099"/>
                </a:solidFill>
              </a:rPr>
            </a:br>
            <a:r>
              <a:rPr lang="ru-RU" sz="2700" b="1" dirty="0" smtClean="0">
                <a:solidFill>
                  <a:srgbClr val="CC0000"/>
                </a:solidFill>
              </a:rPr>
              <a:t>Цели урока: </a:t>
            </a:r>
            <a:br>
              <a:rPr lang="ru-RU" sz="2700" b="1" dirty="0" smtClean="0">
                <a:solidFill>
                  <a:srgbClr val="CC0000"/>
                </a:solidFill>
              </a:rPr>
            </a:br>
            <a:r>
              <a:rPr lang="ru-RU" sz="2700" b="1" dirty="0" smtClean="0">
                <a:solidFill>
                  <a:srgbClr val="000099"/>
                </a:solidFill>
              </a:rPr>
              <a:t>сформировать представление об Антарктиде, как зоне международного сотрудничества</a:t>
            </a:r>
            <a:r>
              <a:rPr lang="ru-RU" sz="2700" b="1" dirty="0" smtClean="0">
                <a:solidFill>
                  <a:srgbClr val="000099"/>
                </a:solidFill>
              </a:rPr>
              <a:t>; выявить </a:t>
            </a:r>
            <a:r>
              <a:rPr lang="ru-RU" sz="2700" b="1" dirty="0" smtClean="0">
                <a:solidFill>
                  <a:srgbClr val="000099"/>
                </a:solidFill>
              </a:rPr>
              <a:t>современные проблемы Арктики и Антарктиды;</a:t>
            </a:r>
            <a:r>
              <a:rPr lang="ru-RU" sz="2700" b="1" dirty="0" smtClean="0">
                <a:solidFill>
                  <a:srgbClr val="000099"/>
                </a:solidFill>
              </a:rPr>
              <a:t> </a:t>
            </a:r>
            <a:r>
              <a:rPr lang="ru-RU" sz="2700" b="1" dirty="0" smtClean="0">
                <a:solidFill>
                  <a:srgbClr val="000099"/>
                </a:solidFill>
              </a:rPr>
              <a:t/>
            </a:r>
            <a:br>
              <a:rPr lang="ru-RU" sz="2700" b="1" dirty="0" smtClean="0">
                <a:solidFill>
                  <a:srgbClr val="000099"/>
                </a:solidFill>
              </a:rPr>
            </a:br>
            <a:r>
              <a:rPr lang="ru-RU" sz="2700" b="1" dirty="0" smtClean="0">
                <a:solidFill>
                  <a:srgbClr val="000099"/>
                </a:solidFill>
              </a:rPr>
              <a:t>продолжать формировать навыки работы с картами </a:t>
            </a:r>
            <a:r>
              <a:rPr lang="ru-RU" sz="2700" b="1" dirty="0" smtClean="0">
                <a:solidFill>
                  <a:srgbClr val="000099"/>
                </a:solidFill>
              </a:rPr>
              <a:t>и другими источниками информации</a:t>
            </a:r>
            <a:r>
              <a:rPr lang="ru-RU" sz="2700" dirty="0" smtClean="0">
                <a:solidFill>
                  <a:srgbClr val="800000"/>
                </a:solidFill>
              </a:rPr>
              <a:t/>
            </a:r>
            <a:br>
              <a:rPr lang="ru-RU" sz="2700" dirty="0" smtClean="0">
                <a:solidFill>
                  <a:srgbClr val="800000"/>
                </a:solidFill>
              </a:rPr>
            </a:br>
            <a:r>
              <a:rPr lang="ru-RU" sz="2700" dirty="0" smtClean="0">
                <a:solidFill>
                  <a:srgbClr val="800000"/>
                </a:solidFill>
              </a:rPr>
              <a:t/>
            </a:r>
            <a:br>
              <a:rPr lang="ru-RU" sz="2700" dirty="0" smtClean="0">
                <a:solidFill>
                  <a:srgbClr val="800000"/>
                </a:solidFill>
              </a:rPr>
            </a:br>
            <a:endParaRPr lang="ru-RU" sz="2700" dirty="0">
              <a:solidFill>
                <a:srgbClr val="8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9816" y="476672"/>
            <a:ext cx="3283565" cy="27363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0091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3400" b="1" dirty="0" smtClean="0">
                <a:solidFill>
                  <a:srgbClr val="CC0000"/>
                </a:solidFill>
              </a:rPr>
              <a:t>Домашнее задание</a:t>
            </a:r>
            <a:endParaRPr lang="ru-RU" sz="3400" b="1" dirty="0">
              <a:solidFill>
                <a:srgbClr val="CC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r">
              <a:buNone/>
            </a:pPr>
            <a:endParaRPr lang="ru-RU" sz="1600" b="1" i="1" dirty="0" smtClean="0">
              <a:solidFill>
                <a:srgbClr val="CC0000"/>
              </a:solidFill>
            </a:endParaRPr>
          </a:p>
          <a:p>
            <a:pPr marL="0" indent="0" algn="r">
              <a:buNone/>
            </a:pPr>
            <a:endParaRPr lang="ru-RU" sz="1600" b="1" i="1" dirty="0">
              <a:solidFill>
                <a:srgbClr val="CC0000"/>
              </a:solidFill>
            </a:endParaRPr>
          </a:p>
          <a:p>
            <a:pPr marL="0" indent="0" algn="r">
              <a:buNone/>
            </a:pPr>
            <a:endParaRPr lang="ru-RU" sz="1600" b="1" i="1" dirty="0" smtClean="0">
              <a:solidFill>
                <a:srgbClr val="CC0000"/>
              </a:solidFill>
            </a:endParaRPr>
          </a:p>
          <a:p>
            <a:pPr marL="0" indent="0" algn="r">
              <a:buNone/>
            </a:pPr>
            <a:endParaRPr lang="ru-RU" sz="1600" b="1" i="1" dirty="0">
              <a:solidFill>
                <a:srgbClr val="CC0000"/>
              </a:solidFill>
            </a:endParaRPr>
          </a:p>
          <a:p>
            <a:pPr marL="0" indent="0" algn="r">
              <a:buNone/>
            </a:pPr>
            <a:endParaRPr lang="ru-RU" sz="1600" b="1" i="1" dirty="0" smtClean="0">
              <a:solidFill>
                <a:srgbClr val="CC0000"/>
              </a:solidFill>
            </a:endParaRPr>
          </a:p>
          <a:p>
            <a:pPr marL="0" indent="0" algn="r">
              <a:buNone/>
            </a:pPr>
            <a:endParaRPr lang="ru-RU" sz="1600" b="1" i="1" dirty="0">
              <a:solidFill>
                <a:srgbClr val="CC0000"/>
              </a:solidFill>
            </a:endParaRPr>
          </a:p>
          <a:p>
            <a:pPr marL="0" indent="0" algn="r">
              <a:buNone/>
            </a:pPr>
            <a:endParaRPr lang="ru-RU" sz="1600" b="1" i="1" dirty="0" smtClean="0">
              <a:solidFill>
                <a:srgbClr val="CC0000"/>
              </a:solidFill>
            </a:endParaRPr>
          </a:p>
          <a:p>
            <a:pPr marL="0" indent="0" algn="r">
              <a:buNone/>
            </a:pPr>
            <a:endParaRPr lang="ru-RU" sz="1600" b="1" i="1" dirty="0">
              <a:solidFill>
                <a:srgbClr val="CC0000"/>
              </a:solidFill>
            </a:endParaRPr>
          </a:p>
          <a:p>
            <a:pPr marL="0" indent="0" algn="r">
              <a:buNone/>
            </a:pPr>
            <a:endParaRPr lang="ru-RU" sz="1600" b="1" i="1" dirty="0" smtClean="0">
              <a:solidFill>
                <a:srgbClr val="CC0000"/>
              </a:solidFill>
            </a:endParaRPr>
          </a:p>
          <a:p>
            <a:pPr marL="0" indent="0" algn="r">
              <a:buNone/>
            </a:pPr>
            <a:endParaRPr lang="ru-RU" sz="1600" b="1" i="1" dirty="0" smtClean="0">
              <a:solidFill>
                <a:srgbClr val="CC0000"/>
              </a:solidFill>
            </a:endParaRPr>
          </a:p>
          <a:p>
            <a:pPr marL="0" indent="0" algn="r">
              <a:buNone/>
            </a:pPr>
            <a:endParaRPr lang="ru-RU" sz="1600" b="1" i="1" dirty="0">
              <a:solidFill>
                <a:srgbClr val="CC0000"/>
              </a:solidFill>
            </a:endParaRPr>
          </a:p>
          <a:p>
            <a:pPr marL="0" indent="0" algn="r">
              <a:buNone/>
            </a:pPr>
            <a:endParaRPr lang="ru-RU" sz="1600" b="1" i="1" dirty="0" smtClean="0">
              <a:solidFill>
                <a:srgbClr val="CC0000"/>
              </a:solidFill>
            </a:endParaRPr>
          </a:p>
          <a:p>
            <a:pPr marL="0" indent="0" algn="r">
              <a:buNone/>
            </a:pPr>
            <a:endParaRPr lang="ru-RU" sz="1600" b="1" i="1" dirty="0" smtClean="0">
              <a:solidFill>
                <a:srgbClr val="CC0000"/>
              </a:solidFill>
            </a:endParaRPr>
          </a:p>
          <a:p>
            <a:pPr marL="0" indent="0" algn="r">
              <a:buNone/>
            </a:pPr>
            <a:r>
              <a:rPr lang="ru-RU" sz="1600" b="1" i="1" dirty="0" smtClean="0">
                <a:solidFill>
                  <a:srgbClr val="000099"/>
                </a:solidFill>
              </a:rPr>
              <a:t>Спасибо </a:t>
            </a:r>
            <a:r>
              <a:rPr lang="ru-RU" sz="1600" b="1" i="1" dirty="0" smtClean="0">
                <a:solidFill>
                  <a:srgbClr val="000099"/>
                </a:solidFill>
              </a:rPr>
              <a:t>за внимание.</a:t>
            </a:r>
          </a:p>
          <a:p>
            <a:pPr marL="0" indent="0" algn="r">
              <a:buNone/>
            </a:pPr>
            <a:r>
              <a:rPr lang="ru-RU" sz="1600" b="1" i="1" dirty="0" smtClean="0">
                <a:solidFill>
                  <a:srgbClr val="000099"/>
                </a:solidFill>
              </a:rPr>
              <a:t>Учитель географии</a:t>
            </a:r>
          </a:p>
          <a:p>
            <a:pPr marL="0" indent="0" algn="r">
              <a:buNone/>
            </a:pPr>
            <a:r>
              <a:rPr lang="ru-RU" sz="1600" b="1" i="1" dirty="0" smtClean="0">
                <a:solidFill>
                  <a:srgbClr val="000099"/>
                </a:solidFill>
              </a:rPr>
              <a:t> </a:t>
            </a:r>
            <a:r>
              <a:rPr lang="ru-RU" sz="1600" b="1" i="1" dirty="0" err="1" smtClean="0">
                <a:solidFill>
                  <a:srgbClr val="000099"/>
                </a:solidFill>
              </a:rPr>
              <a:t>Ганеева</a:t>
            </a:r>
            <a:r>
              <a:rPr lang="ru-RU" sz="1600" b="1" i="1" dirty="0" smtClean="0">
                <a:solidFill>
                  <a:srgbClr val="000099"/>
                </a:solidFill>
              </a:rPr>
              <a:t> Л.М</a:t>
            </a:r>
            <a:r>
              <a:rPr lang="ru-RU" sz="1600" b="1" i="1" dirty="0" smtClean="0">
                <a:solidFill>
                  <a:srgbClr val="003300"/>
                </a:solidFill>
              </a:rPr>
              <a:t>.</a:t>
            </a:r>
            <a:endParaRPr lang="ru-RU" sz="1600" b="1" i="1" dirty="0">
              <a:solidFill>
                <a:srgbClr val="0033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6" t="17797" r="4866" b="4292"/>
          <a:stretch/>
        </p:blipFill>
        <p:spPr bwMode="auto">
          <a:xfrm>
            <a:off x="1257153" y="1895623"/>
            <a:ext cx="6480720" cy="3126441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63688" y="1124744"/>
            <a:ext cx="55890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0099"/>
                </a:solidFill>
              </a:rPr>
              <a:t>Ознакомьтесь с материалами об Антарктиде на сайте</a:t>
            </a:r>
          </a:p>
          <a:p>
            <a:r>
              <a:rPr lang="ru-RU" b="1" dirty="0" smtClean="0">
                <a:solidFill>
                  <a:srgbClr val="000099"/>
                </a:solidFill>
              </a:rPr>
              <a:t> </a:t>
            </a:r>
            <a:r>
              <a:rPr lang="en-US" b="1" dirty="0">
                <a:solidFill>
                  <a:srgbClr val="000099"/>
                </a:solidFill>
                <a:hlinkClick r:id="rId3"/>
              </a:rPr>
              <a:t>https://bilimland.kz</a:t>
            </a:r>
            <a:r>
              <a:rPr lang="en-US" b="1" dirty="0" smtClean="0">
                <a:solidFill>
                  <a:srgbClr val="000099"/>
                </a:solidFill>
                <a:hlinkClick r:id="rId3"/>
              </a:rPr>
              <a:t>/</a:t>
            </a:r>
            <a:r>
              <a:rPr lang="ru-RU" b="1" dirty="0" smtClean="0">
                <a:solidFill>
                  <a:srgbClr val="000099"/>
                </a:solidFill>
              </a:rPr>
              <a:t> и вы узнаете много интересного</a:t>
            </a:r>
            <a:endParaRPr lang="ru-RU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39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3219656"/>
            <a:ext cx="3240360" cy="324036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06090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CC0000"/>
                </a:solidFill>
              </a:rPr>
              <a:t>  </a:t>
            </a:r>
            <a:r>
              <a:rPr lang="ru-RU" sz="3000" b="1" dirty="0" smtClean="0">
                <a:solidFill>
                  <a:srgbClr val="CC0000"/>
                </a:solidFill>
              </a:rPr>
              <a:t>АРКТИКА</a:t>
            </a:r>
            <a:endParaRPr lang="ru-RU" sz="3000" b="1" dirty="0">
              <a:solidFill>
                <a:srgbClr val="CC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92696"/>
            <a:ext cx="8640960" cy="295232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b="1" dirty="0" smtClean="0">
                <a:solidFill>
                  <a:srgbClr val="000099"/>
                </a:solidFill>
              </a:rPr>
              <a:t>Арктика </a:t>
            </a:r>
            <a:r>
              <a:rPr lang="ru-RU" sz="2400" b="1" dirty="0">
                <a:solidFill>
                  <a:srgbClr val="000099"/>
                </a:solidFill>
              </a:rPr>
              <a:t>располагается за Северным полярным </a:t>
            </a:r>
            <a:r>
              <a:rPr lang="ru-RU" sz="2400" b="1" dirty="0" smtClean="0">
                <a:solidFill>
                  <a:srgbClr val="000099"/>
                </a:solidFill>
              </a:rPr>
              <a:t>кругом и с ней </a:t>
            </a:r>
            <a:r>
              <a:rPr lang="ru-RU" sz="2400" b="1" dirty="0">
                <a:solidFill>
                  <a:srgbClr val="000099"/>
                </a:solidFill>
              </a:rPr>
              <a:t>"граничат" пять стран: Россия, Канада, США, Норвегия и Дания. Общая протяженность арктического побережья всех прилегающих государств - </a:t>
            </a:r>
            <a:r>
              <a:rPr lang="ru-RU" sz="2400" b="1" dirty="0" smtClean="0">
                <a:solidFill>
                  <a:srgbClr val="000099"/>
                </a:solidFill>
              </a:rPr>
              <a:t>38700 </a:t>
            </a:r>
            <a:r>
              <a:rPr lang="ru-RU" sz="2400" b="1" dirty="0">
                <a:solidFill>
                  <a:srgbClr val="000099"/>
                </a:solidFill>
              </a:rPr>
              <a:t>км (максимальную протяженность границ в Арктике имеет Россия - 22 600 км). Еще три государства - Исландия, Швеция и Финляндия - не имеют с Арктикой океанических границ, однако тоже считают себя </a:t>
            </a:r>
            <a:r>
              <a:rPr lang="ru-RU" sz="2400" b="1" dirty="0" err="1" smtClean="0">
                <a:solidFill>
                  <a:srgbClr val="000099"/>
                </a:solidFill>
              </a:rPr>
              <a:t>приарктическими</a:t>
            </a:r>
            <a:r>
              <a:rPr lang="ru-RU" sz="2400" b="1" dirty="0" smtClean="0">
                <a:solidFill>
                  <a:srgbClr val="000099"/>
                </a:solidFill>
              </a:rPr>
              <a:t> </a:t>
            </a:r>
            <a:r>
              <a:rPr lang="ru-RU" sz="2400" b="1" dirty="0">
                <a:solidFill>
                  <a:srgbClr val="000099"/>
                </a:solidFill>
              </a:rPr>
              <a:t>государствами</a:t>
            </a:r>
            <a:r>
              <a:rPr lang="ru-RU" sz="2400" b="1" dirty="0" smtClean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3508" y="3501008"/>
            <a:ext cx="49325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ru-RU" sz="2400" b="1" dirty="0">
                <a:solidFill>
                  <a:srgbClr val="CC0000"/>
                </a:solidFill>
              </a:rPr>
              <a:t>Правовой статус Арктики регулируется нормами международного права, национальным законодательством арктических государств и двусторонними соглашениями.</a:t>
            </a:r>
            <a:endParaRPr lang="ru-RU" sz="2400" b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30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3305" y="1988840"/>
            <a:ext cx="3528529" cy="46446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06090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CC0000"/>
                </a:solidFill>
              </a:rPr>
              <a:t>  </a:t>
            </a:r>
            <a:r>
              <a:rPr lang="ru-RU" sz="3000" b="1" dirty="0" smtClean="0">
                <a:solidFill>
                  <a:srgbClr val="CC0000"/>
                </a:solidFill>
              </a:rPr>
              <a:t>АНТАРКТИДА</a:t>
            </a:r>
            <a:endParaRPr lang="ru-RU" sz="3000" b="1" dirty="0">
              <a:solidFill>
                <a:srgbClr val="CC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95536" y="548680"/>
            <a:ext cx="8363272" cy="5832648"/>
          </a:xfrm>
        </p:spPr>
        <p:txBody>
          <a:bodyPr>
            <a:normAutofit/>
          </a:bodyPr>
          <a:lstStyle/>
          <a:p>
            <a:r>
              <a:rPr lang="ru-RU" sz="2600" b="1" dirty="0" smtClean="0">
                <a:solidFill>
                  <a:srgbClr val="000099"/>
                </a:solidFill>
              </a:rPr>
              <a:t>Общая площадь Антарктики 52 </a:t>
            </a:r>
            <a:r>
              <a:rPr lang="ru-RU" sz="2600" b="1" dirty="0" err="1" smtClean="0">
                <a:solidFill>
                  <a:srgbClr val="000099"/>
                </a:solidFill>
              </a:rPr>
              <a:t>млн.км.кв</a:t>
            </a:r>
            <a:r>
              <a:rPr lang="ru-RU" sz="2600" b="1" dirty="0" smtClean="0">
                <a:solidFill>
                  <a:srgbClr val="000099"/>
                </a:solidFill>
              </a:rPr>
              <a:t>.</a:t>
            </a:r>
          </a:p>
          <a:p>
            <a:r>
              <a:rPr lang="ru-RU" sz="2600" b="1" dirty="0" smtClean="0">
                <a:solidFill>
                  <a:srgbClr val="000099"/>
                </a:solidFill>
              </a:rPr>
              <a:t>Площадь Антарктиды – 14 млн </a:t>
            </a:r>
            <a:r>
              <a:rPr lang="ru-RU" sz="2600" b="1" dirty="0" err="1" smtClean="0">
                <a:solidFill>
                  <a:srgbClr val="000099"/>
                </a:solidFill>
              </a:rPr>
              <a:t>км.кв</a:t>
            </a:r>
            <a:r>
              <a:rPr lang="ru-RU" sz="2600" b="1" dirty="0" smtClean="0">
                <a:solidFill>
                  <a:srgbClr val="000099"/>
                </a:solidFill>
              </a:rPr>
              <a:t>.</a:t>
            </a:r>
          </a:p>
          <a:p>
            <a:r>
              <a:rPr lang="ru-RU" sz="2600" b="1" dirty="0" smtClean="0">
                <a:solidFill>
                  <a:srgbClr val="000099"/>
                </a:solidFill>
              </a:rPr>
              <a:t>Кратчайшее расстояние от Антарктиды до Южной Америки 1000 км, до Австралии 3100, до Африки 3980 км.  </a:t>
            </a:r>
            <a:endParaRPr lang="ru-RU" sz="2600" b="1" dirty="0">
              <a:solidFill>
                <a:srgbClr val="000099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7687" y="2924944"/>
            <a:ext cx="52565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b="1" dirty="0" smtClean="0">
                <a:solidFill>
                  <a:srgbClr val="CC0000"/>
                </a:solidFill>
              </a:rPr>
              <a:t>Недра материка богаты полезными ископаемыми , под </a:t>
            </a:r>
            <a:r>
              <a:rPr lang="ru-RU" sz="2200" b="1" dirty="0">
                <a:solidFill>
                  <a:srgbClr val="CC0000"/>
                </a:solidFill>
              </a:rPr>
              <a:t>толщей снега и льда находятся залежи угля, железной руды, драгоценных металлов, гранита, хрусталя, никеля и титана</a:t>
            </a:r>
            <a:r>
              <a:rPr lang="ru-RU" sz="2200" b="1" dirty="0" smtClean="0">
                <a:solidFill>
                  <a:srgbClr val="CC0000"/>
                </a:solidFill>
              </a:rPr>
              <a:t>.</a:t>
            </a:r>
            <a:r>
              <a:rPr lang="ru-RU" sz="2200" b="1" dirty="0">
                <a:solidFill>
                  <a:srgbClr val="CC0000"/>
                </a:solidFill>
              </a:rPr>
              <a:t> Первые данные о залежах минералов, руд и металлов появились еще в начале прошлого века – тогда удалось обнаружить пласты каменного угля</a:t>
            </a:r>
            <a:r>
              <a:rPr lang="ru-RU" sz="2000" b="1" dirty="0">
                <a:solidFill>
                  <a:srgbClr val="CC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524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780928"/>
            <a:ext cx="4342749" cy="324036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06090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CC0000"/>
                </a:solidFill>
              </a:rPr>
              <a:t>  </a:t>
            </a:r>
            <a:r>
              <a:rPr lang="ru-RU" sz="3000" b="1" dirty="0" smtClean="0">
                <a:solidFill>
                  <a:srgbClr val="CC0000"/>
                </a:solidFill>
              </a:rPr>
              <a:t>ПРАВОВОЙ СТАТУС АНТАРКТИДЫ</a:t>
            </a:r>
            <a:endParaRPr lang="ru-RU" sz="3000" b="1" dirty="0">
              <a:solidFill>
                <a:srgbClr val="CC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6125" y="341009"/>
            <a:ext cx="8640960" cy="2808312"/>
          </a:xfrm>
        </p:spPr>
        <p:txBody>
          <a:bodyPr>
            <a:normAutofit/>
          </a:bodyPr>
          <a:lstStyle/>
          <a:p>
            <a:pPr algn="just"/>
            <a:endParaRPr lang="ru-RU" sz="2400" dirty="0" smtClean="0">
              <a:solidFill>
                <a:srgbClr val="990000"/>
              </a:solidFill>
              <a:latin typeface="Open Sans"/>
            </a:endParaRPr>
          </a:p>
          <a:p>
            <a:pPr algn="just"/>
            <a:r>
              <a:rPr lang="ru-RU" sz="2400" b="1" dirty="0">
                <a:solidFill>
                  <a:srgbClr val="000099"/>
                </a:solidFill>
              </a:rPr>
              <a:t>Правовое положение Антарктики, использование ее только в мирных целях и свободу научных исследований определяет Договор об Антарктике. Его подписали 1 декабря 1959 года в Вашингтоне 12 государств, которые вели в Антарктике научные </a:t>
            </a:r>
            <a:r>
              <a:rPr lang="ru-RU" sz="2400" b="1" dirty="0" smtClean="0">
                <a:solidFill>
                  <a:srgbClr val="000099"/>
                </a:solidFill>
              </a:rPr>
              <a:t>исследования. Вступил </a:t>
            </a:r>
            <a:r>
              <a:rPr lang="ru-RU" sz="2400" b="1" dirty="0">
                <a:solidFill>
                  <a:srgbClr val="000099"/>
                </a:solidFill>
              </a:rPr>
              <a:t>в силу 23 июня 1961 года. </a:t>
            </a:r>
            <a:endParaRPr lang="ru-RU" sz="2400" b="1" dirty="0" smtClean="0">
              <a:solidFill>
                <a:srgbClr val="CC0000"/>
              </a:solidFill>
            </a:endParaRPr>
          </a:p>
          <a:p>
            <a:pPr algn="just"/>
            <a:endParaRPr lang="ru-RU" sz="2400" dirty="0">
              <a:solidFill>
                <a:srgbClr val="990000"/>
              </a:solidFill>
              <a:latin typeface="Open Sans"/>
            </a:endParaRPr>
          </a:p>
          <a:p>
            <a:pPr algn="just"/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2924944"/>
            <a:ext cx="453650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</a:pPr>
            <a:r>
              <a:rPr lang="ru-RU" sz="2000" b="1" dirty="0">
                <a:solidFill>
                  <a:srgbClr val="CC0000"/>
                </a:solidFill>
              </a:rPr>
              <a:t>В настоящее время его участниками являются 50 государств, из них 29 консультативных сторон, в их числе все официальные ядерные державы - США, Великобритания, Франция, Китай и Россия. Каждые 1-2 года в столицах стран-участниц документа проходят Консультативные совещания по договору. Штаб-квартира постоянного Секретариата находится в Буэнос-Айресе (Аргентина).</a:t>
            </a:r>
          </a:p>
        </p:txBody>
      </p:sp>
    </p:spTree>
    <p:extLst>
      <p:ext uri="{BB962C8B-B14F-4D97-AF65-F5344CB8AC3E}">
        <p14:creationId xmlns:p14="http://schemas.microsoft.com/office/powerpoint/2010/main" val="189854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06090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CC0000"/>
                </a:solidFill>
              </a:rPr>
              <a:t>  </a:t>
            </a:r>
            <a:r>
              <a:rPr lang="ru-RU" sz="3000" b="1" dirty="0" smtClean="0">
                <a:solidFill>
                  <a:srgbClr val="CC0000"/>
                </a:solidFill>
              </a:rPr>
              <a:t>ЭКОНОМИЧЕСКАЯ ДЕЯТЕЛЬНОСТЬ </a:t>
            </a:r>
            <a:endParaRPr lang="ru-RU" sz="3000" b="1" dirty="0">
              <a:solidFill>
                <a:srgbClr val="CC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48680"/>
            <a:ext cx="8640960" cy="5904656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rgbClr val="000099"/>
                </a:solidFill>
              </a:rPr>
              <a:t>Основные направления использования Антарктики в хозяйственных целях сосредоточены в сфере рыболовства и туризма</a:t>
            </a:r>
            <a:r>
              <a:rPr lang="ru-RU" sz="2000" b="1" dirty="0" smtClean="0">
                <a:solidFill>
                  <a:srgbClr val="000099"/>
                </a:solidFill>
              </a:rPr>
              <a:t>.</a:t>
            </a:r>
          </a:p>
          <a:p>
            <a:pPr algn="just"/>
            <a:r>
              <a:rPr lang="ru-RU" sz="2000" b="1" dirty="0" smtClean="0">
                <a:solidFill>
                  <a:srgbClr val="CC0000"/>
                </a:solidFill>
              </a:rPr>
              <a:t>До </a:t>
            </a:r>
            <a:r>
              <a:rPr lang="ru-RU" sz="2000" b="1" dirty="0">
                <a:solidFill>
                  <a:srgbClr val="CC0000"/>
                </a:solidFill>
              </a:rPr>
              <a:t>недавнего времени значительное место занимал китобойный промысел, но он заметно сократился в конце 1960-х годов. </a:t>
            </a:r>
            <a:endParaRPr lang="ru-RU" sz="2000" b="1" dirty="0" smtClean="0">
              <a:solidFill>
                <a:srgbClr val="CC0000"/>
              </a:solidFill>
            </a:endParaRPr>
          </a:p>
          <a:p>
            <a:pPr algn="just"/>
            <a:r>
              <a:rPr lang="ru-RU" sz="2000" b="1" dirty="0">
                <a:solidFill>
                  <a:srgbClr val="000099"/>
                </a:solidFill>
              </a:rPr>
              <a:t>С 1985 ежегодная добыча китов уменьшилась примерно до 330 малых полосатиков. Китобойный промысел регулируется Международной китобойной комиссией (МКК</a:t>
            </a:r>
            <a:r>
              <a:rPr lang="ru-RU" sz="2000" b="1" dirty="0" smtClean="0">
                <a:solidFill>
                  <a:srgbClr val="000099"/>
                </a:solidFill>
              </a:rPr>
              <a:t>).</a:t>
            </a:r>
          </a:p>
          <a:p>
            <a:pPr algn="just"/>
            <a:r>
              <a:rPr lang="ru-RU" sz="2000" b="1" dirty="0">
                <a:solidFill>
                  <a:srgbClr val="CC0000"/>
                </a:solidFill>
              </a:rPr>
              <a:t>Рыбный промысел и промысел криля регулируются положениями Конвенции по охране морских биоресурсов Антарктики</a:t>
            </a:r>
            <a:r>
              <a:rPr lang="ru-RU" sz="2000" b="1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r>
              <a:rPr lang="ru-RU" sz="2000" b="1" dirty="0" smtClean="0">
                <a:solidFill>
                  <a:srgbClr val="000099"/>
                </a:solidFill>
              </a:rPr>
              <a:t>Антарктику </a:t>
            </a:r>
            <a:r>
              <a:rPr lang="ru-RU" sz="2000" b="1" dirty="0">
                <a:solidFill>
                  <a:srgbClr val="000099"/>
                </a:solidFill>
              </a:rPr>
              <a:t>ежегодно </a:t>
            </a:r>
            <a:r>
              <a:rPr lang="ru-RU" sz="2000" b="1" dirty="0" smtClean="0">
                <a:solidFill>
                  <a:srgbClr val="000099"/>
                </a:solidFill>
              </a:rPr>
              <a:t>посещают тысячи туристов</a:t>
            </a:r>
            <a:r>
              <a:rPr lang="ru-RU" sz="2000" b="1" dirty="0">
                <a:solidFill>
                  <a:srgbClr val="000099"/>
                </a:solidFill>
              </a:rPr>
              <a:t>. Большинство из них направляется на Антарктический п-ов, где существуют туристическая база и аэродром. </a:t>
            </a:r>
            <a:endParaRPr lang="ru-RU" sz="2000" b="1" dirty="0">
              <a:solidFill>
                <a:srgbClr val="000099"/>
              </a:solidFill>
            </a:endParaRPr>
          </a:p>
          <a:p>
            <a:pPr algn="just"/>
            <a:endParaRPr lang="ru-RU" sz="2400" b="1" dirty="0">
              <a:solidFill>
                <a:srgbClr val="8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630796"/>
            <a:ext cx="2592288" cy="19517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194" y="4437113"/>
            <a:ext cx="3067200" cy="20410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394" y="4630796"/>
            <a:ext cx="2638425" cy="1733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130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06090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CC0000"/>
                </a:solidFill>
              </a:rPr>
              <a:t>УЧЕНЫЕ В АНТРАКТИДЕ</a:t>
            </a:r>
            <a:endParaRPr lang="ru-RU" sz="3000" b="1" dirty="0">
              <a:solidFill>
                <a:srgbClr val="CC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211960"/>
          </a:xfrm>
        </p:spPr>
        <p:txBody>
          <a:bodyPr>
            <a:normAutofit fontScale="85000" lnSpcReduction="20000"/>
          </a:bodyPr>
          <a:lstStyle/>
          <a:p>
            <a:pPr algn="just"/>
            <a:endParaRPr lang="ru-RU" sz="2400" b="1" dirty="0">
              <a:solidFill>
                <a:srgbClr val="CC0000"/>
              </a:solidFill>
            </a:endParaRPr>
          </a:p>
          <a:p>
            <a:pPr algn="just"/>
            <a:endParaRPr lang="ru-RU" sz="2400" b="1" dirty="0" smtClean="0">
              <a:solidFill>
                <a:srgbClr val="800000"/>
              </a:solidFill>
            </a:endParaRPr>
          </a:p>
          <a:p>
            <a:pPr algn="just"/>
            <a:endParaRPr lang="ru-RU" sz="2400" b="1" dirty="0">
              <a:solidFill>
                <a:srgbClr val="800000"/>
              </a:solidFill>
            </a:endParaRPr>
          </a:p>
          <a:p>
            <a:pPr algn="just"/>
            <a:endParaRPr lang="ru-RU" sz="2400" b="1" dirty="0" smtClean="0">
              <a:solidFill>
                <a:srgbClr val="800000"/>
              </a:solidFill>
            </a:endParaRPr>
          </a:p>
          <a:p>
            <a:pPr algn="just"/>
            <a:endParaRPr lang="ru-RU" sz="2400" b="1" dirty="0">
              <a:solidFill>
                <a:srgbClr val="800000"/>
              </a:solidFill>
            </a:endParaRPr>
          </a:p>
          <a:p>
            <a:pPr algn="just"/>
            <a:endParaRPr lang="ru-RU" sz="2400" b="1" dirty="0" smtClean="0">
              <a:solidFill>
                <a:srgbClr val="800000"/>
              </a:solidFill>
            </a:endParaRPr>
          </a:p>
          <a:p>
            <a:pPr algn="just"/>
            <a:endParaRPr lang="ru-RU" sz="2400" b="1" dirty="0">
              <a:solidFill>
                <a:srgbClr val="800000"/>
              </a:solidFill>
            </a:endParaRPr>
          </a:p>
          <a:p>
            <a:pPr algn="just"/>
            <a:endParaRPr lang="ru-RU" sz="2400" dirty="0" smtClean="0">
              <a:solidFill>
                <a:srgbClr val="000000"/>
              </a:solidFill>
              <a:latin typeface="GTWalsheimProRegular"/>
            </a:endParaRPr>
          </a:p>
          <a:p>
            <a:pPr algn="just"/>
            <a:endParaRPr lang="ru-RU" sz="2400" b="1" dirty="0" smtClean="0">
              <a:solidFill>
                <a:srgbClr val="FF0000"/>
              </a:solidFill>
              <a:latin typeface="GTWalsheimProRegular"/>
            </a:endParaRPr>
          </a:p>
          <a:p>
            <a:pPr algn="just"/>
            <a:endParaRPr lang="ru-RU" sz="2400" b="1" dirty="0">
              <a:solidFill>
                <a:srgbClr val="FF0000"/>
              </a:solidFill>
              <a:latin typeface="GTWalsheimProRegular"/>
            </a:endParaRPr>
          </a:p>
          <a:p>
            <a:pPr algn="just"/>
            <a:r>
              <a:rPr lang="ru-RU" sz="2400" b="1" i="1" u="sng" dirty="0" err="1" smtClean="0">
                <a:solidFill>
                  <a:srgbClr val="FF0000"/>
                </a:solidFill>
                <a:latin typeface="GTWalsheimProRegular"/>
              </a:rPr>
              <a:t>экопроблемы</a:t>
            </a:r>
            <a:r>
              <a:rPr lang="ru-RU" sz="2400" b="1" i="1" u="sng" dirty="0" smtClean="0">
                <a:solidFill>
                  <a:srgbClr val="FF0000"/>
                </a:solidFill>
                <a:latin typeface="GTWalsheimProRegular"/>
              </a:rPr>
              <a:t> Антарктиды </a:t>
            </a:r>
            <a:r>
              <a:rPr lang="ru-RU" sz="2400" dirty="0" smtClean="0">
                <a:solidFill>
                  <a:srgbClr val="000000"/>
                </a:solidFill>
                <a:latin typeface="GTWalsheimProRegular"/>
              </a:rPr>
              <a:t>- </a:t>
            </a:r>
            <a:r>
              <a:rPr lang="ru-RU" sz="2400" b="1" dirty="0">
                <a:solidFill>
                  <a:srgbClr val="CC0000"/>
                </a:solidFill>
              </a:rPr>
              <a:t>таяние ледников. </a:t>
            </a:r>
            <a:r>
              <a:rPr lang="ru-RU" sz="2400" b="1" dirty="0">
                <a:solidFill>
                  <a:srgbClr val="000099"/>
                </a:solidFill>
              </a:rPr>
              <a:t>Это происходит из-за глобального потепления. Температура воздуха на материке постоянно повышается. Местами в летний период наблюдается полное расставание льда. </a:t>
            </a:r>
            <a:endParaRPr lang="ru-RU" sz="2400" b="1" dirty="0" smtClean="0">
              <a:solidFill>
                <a:srgbClr val="000099"/>
              </a:solidFill>
            </a:endParaRPr>
          </a:p>
          <a:p>
            <a:pPr algn="just"/>
            <a:r>
              <a:rPr lang="ru-RU" sz="2400" b="1" dirty="0" smtClean="0">
                <a:solidFill>
                  <a:srgbClr val="CC0000"/>
                </a:solidFill>
                <a:latin typeface="GTWalsheimProRegular"/>
              </a:rPr>
              <a:t>озоновая дыра. </a:t>
            </a:r>
            <a:r>
              <a:rPr lang="ru-RU" sz="2400" b="1" dirty="0" smtClean="0">
                <a:solidFill>
                  <a:srgbClr val="000099"/>
                </a:solidFill>
                <a:latin typeface="GTWalsheimProRegular"/>
              </a:rPr>
              <a:t>О</a:t>
            </a:r>
            <a:r>
              <a:rPr lang="ru-RU" sz="2400" b="1" dirty="0" smtClean="0">
                <a:solidFill>
                  <a:srgbClr val="000099"/>
                </a:solidFill>
              </a:rPr>
              <a:t>зоновый </a:t>
            </a:r>
            <a:r>
              <a:rPr lang="ru-RU" sz="2400" b="1" dirty="0">
                <a:solidFill>
                  <a:srgbClr val="000099"/>
                </a:solidFill>
              </a:rPr>
              <a:t>слой не защищает поверхность от солнечной радиации, температура воздуха нагревается сильнее и еще актуальней становится проблема глобального потепления.</a:t>
            </a:r>
            <a:endParaRPr lang="ru-RU" sz="2400" b="1" dirty="0">
              <a:solidFill>
                <a:srgbClr val="000099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692696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5165" y="692696"/>
            <a:ext cx="2466975" cy="184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814387"/>
            <a:ext cx="2619375" cy="1743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755576" y="2413338"/>
            <a:ext cx="77048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0099"/>
                </a:solidFill>
              </a:rPr>
              <a:t>Расположено </a:t>
            </a:r>
            <a:r>
              <a:rPr lang="ru-RU" sz="2000" b="1" dirty="0">
                <a:solidFill>
                  <a:srgbClr val="000099"/>
                </a:solidFill>
              </a:rPr>
              <a:t>множество </a:t>
            </a:r>
            <a:r>
              <a:rPr lang="ru-RU" sz="2000" b="1" dirty="0" smtClean="0">
                <a:solidFill>
                  <a:srgbClr val="000099"/>
                </a:solidFill>
              </a:rPr>
              <a:t> научных станций и баз различных </a:t>
            </a:r>
            <a:r>
              <a:rPr lang="ru-RU" sz="2000" b="1" dirty="0">
                <a:solidFill>
                  <a:srgbClr val="000099"/>
                </a:solidFill>
              </a:rPr>
              <a:t>стран, на которых ведутся научные </a:t>
            </a:r>
            <a:r>
              <a:rPr lang="ru-RU" sz="2000" b="1" dirty="0" smtClean="0">
                <a:solidFill>
                  <a:srgbClr val="000099"/>
                </a:solidFill>
              </a:rPr>
              <a:t>в </a:t>
            </a:r>
            <a:r>
              <a:rPr lang="ru-RU" sz="2000" b="1" dirty="0">
                <a:solidFill>
                  <a:srgbClr val="000099"/>
                </a:solidFill>
              </a:rPr>
              <a:t>том числе биологические, географические, геологические и </a:t>
            </a:r>
            <a:r>
              <a:rPr lang="ru-RU" sz="2000" b="1" dirty="0" smtClean="0">
                <a:solidFill>
                  <a:srgbClr val="000099"/>
                </a:solidFill>
              </a:rPr>
              <a:t>метеорологические </a:t>
            </a:r>
            <a:r>
              <a:rPr lang="ru-RU" sz="2000" b="1" dirty="0">
                <a:solidFill>
                  <a:srgbClr val="000099"/>
                </a:solidFill>
              </a:rPr>
              <a:t>исследования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val="62651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sz="3400" b="1" dirty="0" smtClean="0">
                <a:solidFill>
                  <a:srgbClr val="CC0000"/>
                </a:solidFill>
              </a:rPr>
              <a:t>Задания </a:t>
            </a:r>
            <a:endParaRPr lang="ru-RU" sz="3400" b="1" dirty="0">
              <a:solidFill>
                <a:srgbClr val="CC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836712"/>
            <a:ext cx="7632848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0099"/>
                </a:solidFill>
              </a:rPr>
              <a:t>	</a:t>
            </a:r>
            <a:r>
              <a:rPr lang="ru-RU" b="1" dirty="0" smtClean="0">
                <a:solidFill>
                  <a:srgbClr val="000099"/>
                </a:solidFill>
              </a:rPr>
              <a:t>Используя § </a:t>
            </a:r>
            <a:r>
              <a:rPr lang="ru-RU" b="1" dirty="0" smtClean="0">
                <a:solidFill>
                  <a:srgbClr val="000099"/>
                </a:solidFill>
              </a:rPr>
              <a:t>54 и карты в атласе, составьте конспект-схему по теме с выделением ключевых слов и связей. </a:t>
            </a:r>
            <a:endParaRPr lang="ru-RU" sz="3800" b="1" dirty="0" smtClean="0">
              <a:solidFill>
                <a:srgbClr val="800000"/>
              </a:solidFill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2852936"/>
            <a:ext cx="3496022" cy="36390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4946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869" y="1837906"/>
            <a:ext cx="2361278" cy="321921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800" b="1" dirty="0" smtClean="0">
                <a:solidFill>
                  <a:srgbClr val="CC0000"/>
                </a:solidFill>
              </a:rPr>
              <a:t>Задания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9"/>
            <a:ext cx="6840760" cy="3716347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solidFill>
                  <a:srgbClr val="000099"/>
                </a:solidFill>
              </a:rPr>
              <a:t>Составьте список необходимых принадлежностей для туриста, который планирует свое путешествие в </a:t>
            </a:r>
            <a:r>
              <a:rPr lang="ru-RU" b="1" dirty="0">
                <a:solidFill>
                  <a:srgbClr val="000099"/>
                </a:solidFill>
              </a:rPr>
              <a:t>А</a:t>
            </a:r>
            <a:r>
              <a:rPr lang="ru-RU" b="1" dirty="0" smtClean="0">
                <a:solidFill>
                  <a:srgbClr val="000099"/>
                </a:solidFill>
              </a:rPr>
              <a:t>нтарктиду. Приведите аргументированность вашего выбора на примере двух вещей. </a:t>
            </a:r>
            <a:endParaRPr lang="ru-RU" b="1" dirty="0">
              <a:solidFill>
                <a:srgbClr val="000099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354" y="4797152"/>
            <a:ext cx="2924175" cy="15621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5119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400" b="1" dirty="0" smtClean="0">
                <a:solidFill>
                  <a:srgbClr val="CC0000"/>
                </a:solidFill>
              </a:rPr>
              <a:t>Домашнее задание</a:t>
            </a:r>
            <a:endParaRPr lang="ru-RU" sz="3400" b="1" dirty="0">
              <a:solidFill>
                <a:srgbClr val="CC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b="1" dirty="0" smtClean="0">
                <a:solidFill>
                  <a:srgbClr val="000099"/>
                </a:solidFill>
              </a:rPr>
              <a:t>	Используя </a:t>
            </a:r>
            <a:r>
              <a:rPr lang="ru-RU" b="1" dirty="0">
                <a:solidFill>
                  <a:srgbClr val="000099"/>
                </a:solidFill>
              </a:rPr>
              <a:t>§ 54 и карты в атласе, ответьте на вопрос № 3 стр. 304 в учебнике. Сравните свой ответ с одним из одноклассников через комментарий в используемой вами образовательной  платформе </a:t>
            </a:r>
            <a:endParaRPr lang="ru-RU" sz="3800" b="1" dirty="0">
              <a:solidFill>
                <a:srgbClr val="CC0000"/>
              </a:solidFill>
            </a:endParaRPr>
          </a:p>
          <a:p>
            <a:pPr marL="514350" indent="-514350">
              <a:buAutoNum type="arabicParenR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055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428</Words>
  <Application>Microsoft Office PowerPoint</Application>
  <PresentationFormat>Экран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11 КЛАСС ГЕОГРАФИЯ Раздел  «АВСТРАЛИЯ. ОКЕАНИЯ. АНТАРКТИДА» Тема урока «АРКТИКА И АНТАРКТИДА» Цели урока:  сформировать представление об Антарктиде, как зоне международного сотрудничества; выявить современные проблемы Арктики и Антарктиды;  продолжать формировать навыки работы с картами и другими источниками информации  </vt:lpstr>
      <vt:lpstr>  АРКТИКА</vt:lpstr>
      <vt:lpstr>  АНТАРКТИДА</vt:lpstr>
      <vt:lpstr>  ПРАВОВОЙ СТАТУС АНТАРКТИДЫ</vt:lpstr>
      <vt:lpstr>  ЭКОНОМИЧЕСКАЯ ДЕЯТЕЛЬНОСТЬ </vt:lpstr>
      <vt:lpstr>УЧЕНЫЕ В АНТРАКТИДЕ</vt:lpstr>
      <vt:lpstr>Задания </vt:lpstr>
      <vt:lpstr>Задания </vt:lpstr>
      <vt:lpstr>Домашнее задание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11 КЛАСС ГЕОГРАФИЯ раздел «РАЗВИВАЮЩИЕСЯ СТРАНЫ АФРИКИ» тема урока «Состав, формирование политической карты. Прир  </dc:title>
  <dc:creator>User</dc:creator>
  <cp:lastModifiedBy>User</cp:lastModifiedBy>
  <cp:revision>84</cp:revision>
  <dcterms:created xsi:type="dcterms:W3CDTF">2020-04-01T03:02:21Z</dcterms:created>
  <dcterms:modified xsi:type="dcterms:W3CDTF">2020-04-03T09:34:36Z</dcterms:modified>
</cp:coreProperties>
</file>