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CF1AB2-1976-4502-BF36-3FF5EA218861}" styleName="Сред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15" autoAdjust="0"/>
    <p:restoredTop sz="94660"/>
  </p:normalViewPr>
  <p:slideViewPr>
    <p:cSldViewPr>
      <p:cViewPr varScale="1">
        <p:scale>
          <a:sx n="68" d="100"/>
          <a:sy n="68" d="100"/>
        </p:scale>
        <p:origin x="-144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CF038C17-3FBA-4251-9298-6C6227960D6D}" type="datetimeFigureOut">
              <a:rPr lang="ru-RU" smtClean="0"/>
              <a:pPr/>
              <a:t>02.04.2020</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8229600" y="6473952"/>
            <a:ext cx="758952" cy="246888"/>
          </a:xfrm>
        </p:spPr>
        <p:txBody>
          <a:bodyPr/>
          <a:lstStyle/>
          <a:p>
            <a:fld id="{26E4CA06-646E-485D-B916-4BED96B72261}"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CF038C17-3FBA-4251-9298-6C6227960D6D}" type="datetimeFigureOut">
              <a:rPr lang="ru-RU" smtClean="0"/>
              <a:pPr/>
              <a:t>02.04.2020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6E4CA06-646E-485D-B916-4BED96B72261}"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CF038C17-3FBA-4251-9298-6C6227960D6D}" type="datetimeFigureOut">
              <a:rPr lang="ru-RU" smtClean="0"/>
              <a:pPr/>
              <a:t>02.04.2020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6E4CA06-646E-485D-B916-4BED96B72261}"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Содержимое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CF038C17-3FBA-4251-9298-6C6227960D6D}" type="datetimeFigureOut">
              <a:rPr lang="ru-RU" smtClean="0"/>
              <a:pPr/>
              <a:t>02.04.2020</a:t>
            </a:fld>
            <a:endParaRPr lang="ru-RU"/>
          </a:p>
        </p:txBody>
      </p:sp>
      <p:sp>
        <p:nvSpPr>
          <p:cNvPr id="19" name="Нижний колонтитул 18"/>
          <p:cNvSpPr>
            <a:spLocks noGrp="1"/>
          </p:cNvSpPr>
          <p:nvPr>
            <p:ph type="ftr" sz="quarter" idx="11"/>
          </p:nvPr>
        </p:nvSpPr>
        <p:spPr>
          <a:xfrm>
            <a:off x="3581400" y="76200"/>
            <a:ext cx="2895600" cy="288925"/>
          </a:xfrm>
        </p:spPr>
        <p:txBody>
          <a:bodyPr/>
          <a:lstStyle/>
          <a:p>
            <a:endParaRPr lang="ru-RU"/>
          </a:p>
        </p:txBody>
      </p:sp>
      <p:sp>
        <p:nvSpPr>
          <p:cNvPr id="16" name="Номер слайда 15"/>
          <p:cNvSpPr>
            <a:spLocks noGrp="1"/>
          </p:cNvSpPr>
          <p:nvPr>
            <p:ph type="sldNum" sz="quarter" idx="12"/>
          </p:nvPr>
        </p:nvSpPr>
        <p:spPr>
          <a:xfrm>
            <a:off x="8229600" y="6473952"/>
            <a:ext cx="758952" cy="246888"/>
          </a:xfrm>
        </p:spPr>
        <p:txBody>
          <a:bodyPr/>
          <a:lstStyle/>
          <a:p>
            <a:fld id="{26E4CA06-646E-485D-B916-4BED96B72261}"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CF038C17-3FBA-4251-9298-6C6227960D6D}" type="datetimeFigureOut">
              <a:rPr lang="ru-RU" smtClean="0"/>
              <a:pPr/>
              <a:t>02.04.2020</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26E4CA06-646E-485D-B916-4BED96B72261}" type="slidenum">
              <a:rPr lang="ru-RU" smtClean="0"/>
              <a:pPr/>
              <a:t>‹#›</a:t>
            </a:fld>
            <a:endParaRPr lang="ru-RU"/>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CF038C17-3FBA-4251-9298-6C6227960D6D}" type="datetimeFigureOut">
              <a:rPr lang="ru-RU" smtClean="0"/>
              <a:pPr/>
              <a:t>02.04.2020</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26E4CA06-646E-485D-B916-4BED96B72261}"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CF038C17-3FBA-4251-9298-6C6227960D6D}" type="datetimeFigureOut">
              <a:rPr lang="ru-RU" smtClean="0"/>
              <a:pPr/>
              <a:t>02.04.2020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229600" y="6477000"/>
            <a:ext cx="762000" cy="246888"/>
          </a:xfrm>
        </p:spPr>
        <p:txBody>
          <a:bodyPr/>
          <a:lstStyle/>
          <a:p>
            <a:fld id="{26E4CA06-646E-485D-B916-4BED96B72261}" type="slidenum">
              <a:rPr lang="ru-RU" smtClean="0"/>
              <a:pPr/>
              <a:t>‹#›</a:t>
            </a:fld>
            <a:endParaRPr lang="ru-RU"/>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CF038C17-3FBA-4251-9298-6C6227960D6D}" type="datetimeFigureOut">
              <a:rPr lang="ru-RU" smtClean="0"/>
              <a:pPr/>
              <a:t>02.04.2020</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6E4CA06-646E-485D-B916-4BED96B72261}"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CF038C17-3FBA-4251-9298-6C6227960D6D}" type="datetimeFigureOut">
              <a:rPr lang="ru-RU" smtClean="0"/>
              <a:pPr/>
              <a:t>02.04.2020</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6E4CA06-646E-485D-B916-4BED96B72261}"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CF038C17-3FBA-4251-9298-6C6227960D6D}" type="datetimeFigureOut">
              <a:rPr lang="ru-RU" smtClean="0"/>
              <a:pPr/>
              <a:t>02.04.2020</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6E4CA06-646E-485D-B916-4BED96B72261}"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CF038C17-3FBA-4251-9298-6C6227960D6D}" type="datetimeFigureOut">
              <a:rPr lang="ru-RU" smtClean="0"/>
              <a:pPr/>
              <a:t>02.04.2020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26E4CA06-646E-485D-B916-4BED96B72261}" type="slidenum">
              <a:rPr lang="ru-RU" smtClean="0"/>
              <a:pPr/>
              <a:t>‹#›</a:t>
            </a:fld>
            <a:endParaRPr 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CF038C17-3FBA-4251-9298-6C6227960D6D}" type="datetimeFigureOut">
              <a:rPr lang="ru-RU" smtClean="0"/>
              <a:pPr/>
              <a:t>02.04.2020</a:t>
            </a:fld>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26E4CA06-646E-485D-B916-4BED96B72261}" type="slidenum">
              <a:rPr lang="ru-RU" smtClean="0"/>
              <a:pPr/>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dirty="0"/>
          </a:p>
        </p:txBody>
      </p:sp>
      <p:sp>
        <p:nvSpPr>
          <p:cNvPr id="3" name="Подзаголовок 2"/>
          <p:cNvSpPr>
            <a:spLocks noGrp="1"/>
          </p:cNvSpPr>
          <p:nvPr>
            <p:ph type="subTitle" idx="1"/>
          </p:nvPr>
        </p:nvSpPr>
        <p:spPr>
          <a:xfrm>
            <a:off x="-285784" y="5214950"/>
            <a:ext cx="8458200" cy="914400"/>
          </a:xfrm>
        </p:spPr>
        <p:txBody>
          <a:bodyPr/>
          <a:lstStyle/>
          <a:p>
            <a:endParaRPr lang="ru-RU" dirty="0"/>
          </a:p>
        </p:txBody>
      </p:sp>
      <p:sp>
        <p:nvSpPr>
          <p:cNvPr id="7" name="Лента лицом вниз 6"/>
          <p:cNvSpPr/>
          <p:nvPr/>
        </p:nvSpPr>
        <p:spPr>
          <a:xfrm>
            <a:off x="1500166" y="714356"/>
            <a:ext cx="6072230" cy="1285884"/>
          </a:xfrm>
          <a:prstGeom prst="ribbon">
            <a:avLst/>
          </a:prstGeom>
          <a:solidFill>
            <a:schemeClr val="tx2">
              <a:lumMod val="60000"/>
              <a:lumOff val="4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3200" dirty="0" smtClean="0">
                <a:solidFill>
                  <a:schemeClr val="tx1"/>
                </a:solidFill>
                <a:latin typeface="Times New Roman" pitchFamily="18" charset="0"/>
                <a:cs typeface="Times New Roman" pitchFamily="18" charset="0"/>
              </a:rPr>
              <a:t>Сынып: 9</a:t>
            </a:r>
          </a:p>
          <a:p>
            <a:pPr algn="ctr"/>
            <a:r>
              <a:rPr lang="kk-KZ" sz="3200" dirty="0" smtClean="0">
                <a:solidFill>
                  <a:schemeClr val="tx1"/>
                </a:solidFill>
                <a:latin typeface="Times New Roman" pitchFamily="18" charset="0"/>
                <a:cs typeface="Times New Roman" pitchFamily="18" charset="0"/>
              </a:rPr>
              <a:t>Пән: Биология</a:t>
            </a:r>
            <a:endParaRPr lang="ru-RU" sz="3200" dirty="0">
              <a:solidFill>
                <a:schemeClr val="tx1"/>
              </a:solidFill>
              <a:latin typeface="Times New Roman" pitchFamily="18" charset="0"/>
              <a:cs typeface="Times New Roman" pitchFamily="18" charset="0"/>
            </a:endParaRPr>
          </a:p>
        </p:txBody>
      </p:sp>
      <p:sp>
        <p:nvSpPr>
          <p:cNvPr id="10" name="Стрелка вправо 9"/>
          <p:cNvSpPr/>
          <p:nvPr/>
        </p:nvSpPr>
        <p:spPr>
          <a:xfrm>
            <a:off x="571472" y="2786058"/>
            <a:ext cx="3929090" cy="2000264"/>
          </a:xfrm>
          <a:prstGeom prst="rightArrow">
            <a:avLst/>
          </a:prstGeom>
          <a:solidFill>
            <a:schemeClr val="tx2">
              <a:lumMod val="60000"/>
              <a:lumOff val="4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600" b="1" dirty="0" smtClean="0">
                <a:solidFill>
                  <a:schemeClr val="tx1"/>
                </a:solidFill>
                <a:latin typeface="Times New Roman" pitchFamily="18" charset="0"/>
                <a:cs typeface="Times New Roman" pitchFamily="18" charset="0"/>
              </a:rPr>
              <a:t>Оқу мақсаты: Жыныстық жетілу кезеңіндегі екінші реттік жыныстық белгілердің дамуын сипаттау</a:t>
            </a:r>
            <a:endParaRPr lang="ru-RU" sz="1600" b="1" dirty="0">
              <a:solidFill>
                <a:schemeClr val="tx1"/>
              </a:solidFill>
              <a:latin typeface="Times New Roman" pitchFamily="18" charset="0"/>
              <a:cs typeface="Times New Roman" pitchFamily="18" charset="0"/>
            </a:endParaRPr>
          </a:p>
        </p:txBody>
      </p:sp>
      <p:sp>
        <p:nvSpPr>
          <p:cNvPr id="11" name="Стрелка влево 10"/>
          <p:cNvSpPr/>
          <p:nvPr/>
        </p:nvSpPr>
        <p:spPr>
          <a:xfrm>
            <a:off x="4786314" y="2714620"/>
            <a:ext cx="3929090" cy="2071702"/>
          </a:xfrm>
          <a:prstGeom prst="leftArrow">
            <a:avLst/>
          </a:prstGeom>
          <a:solidFill>
            <a:schemeClr val="tx2">
              <a:lumMod val="60000"/>
              <a:lumOff val="4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600" b="1" dirty="0" smtClean="0">
                <a:solidFill>
                  <a:schemeClr val="tx1"/>
                </a:solidFill>
                <a:latin typeface="Times New Roman" pitchFamily="18" charset="0"/>
                <a:cs typeface="Times New Roman" pitchFamily="18" charset="0"/>
              </a:rPr>
              <a:t>Сабақ тақырыбы: Екінші реттік жыныс белгелері, жыныстық жетілу. Биологиялық және әлеуметтік жетілу</a:t>
            </a:r>
            <a:endParaRPr lang="ru-RU" sz="1600" b="1" dirty="0">
              <a:solidFill>
                <a:schemeClr val="tx1"/>
              </a:solidFill>
              <a:latin typeface="Times New Roman" pitchFamily="18" charset="0"/>
              <a:cs typeface="Times New Roman" pitchFamily="18" charset="0"/>
            </a:endParaRPr>
          </a:p>
        </p:txBody>
      </p:sp>
    </p:spTree>
  </p:cSld>
  <p:clrMapOvr>
    <a:masterClrMapping/>
  </p:clrMapOvr>
  <p:transition>
    <p:zo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sz="2000" b="1" dirty="0" smtClean="0">
                <a:solidFill>
                  <a:schemeClr val="tx1"/>
                </a:solidFill>
                <a:latin typeface="Times New Roman" pitchFamily="18" charset="0"/>
                <a:cs typeface="Times New Roman" pitchFamily="18" charset="0"/>
              </a:rPr>
              <a:t>Жыныс бездерінің сырттай секреторлық қызметі</a:t>
            </a:r>
            <a:endParaRPr lang="ru-RU" sz="2000" b="1" dirty="0">
              <a:solidFill>
                <a:schemeClr val="tx1"/>
              </a:solidFill>
              <a:latin typeface="Times New Roman" pitchFamily="18" charset="0"/>
              <a:cs typeface="Times New Roman" pitchFamily="18" charset="0"/>
            </a:endParaRPr>
          </a:p>
        </p:txBody>
      </p:sp>
      <p:sp>
        <p:nvSpPr>
          <p:cNvPr id="3" name="Содержимое 2"/>
          <p:cNvSpPr>
            <a:spLocks noGrp="1"/>
          </p:cNvSpPr>
          <p:nvPr>
            <p:ph idx="1"/>
          </p:nvPr>
        </p:nvSpPr>
        <p:spPr/>
        <p:txBody>
          <a:bodyPr/>
          <a:lstStyle/>
          <a:p>
            <a:endParaRPr lang="ru-RU" dirty="0"/>
          </a:p>
        </p:txBody>
      </p:sp>
      <p:sp>
        <p:nvSpPr>
          <p:cNvPr id="8" name="Прямоугольник 7"/>
          <p:cNvSpPr/>
          <p:nvPr/>
        </p:nvSpPr>
        <p:spPr>
          <a:xfrm>
            <a:off x="571472" y="3643314"/>
            <a:ext cx="3357586" cy="1714512"/>
          </a:xfrm>
          <a:prstGeom prst="rect">
            <a:avLst/>
          </a:prstGeom>
          <a:solidFill>
            <a:schemeClr val="tx2">
              <a:lumMod val="40000"/>
              <a:lumOff val="6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800" b="1" dirty="0" smtClean="0">
                <a:solidFill>
                  <a:schemeClr val="tx1"/>
                </a:solidFill>
                <a:latin typeface="Times New Roman" pitchFamily="18" charset="0"/>
                <a:cs typeface="Times New Roman" pitchFamily="18" charset="0"/>
              </a:rPr>
              <a:t>Аналық  </a:t>
            </a:r>
          </a:p>
          <a:p>
            <a:pPr algn="ctr"/>
            <a:r>
              <a:rPr lang="kk-KZ" sz="2800" b="1" dirty="0" smtClean="0">
                <a:solidFill>
                  <a:schemeClr val="tx1"/>
                </a:solidFill>
                <a:latin typeface="Times New Roman" pitchFamily="18" charset="0"/>
                <a:cs typeface="Times New Roman" pitchFamily="18" charset="0"/>
              </a:rPr>
              <a:t>(жұмыртқа жасушалары)</a:t>
            </a:r>
            <a:endParaRPr lang="ru-RU" sz="2800" b="1" dirty="0">
              <a:solidFill>
                <a:schemeClr val="tx1"/>
              </a:solidFill>
              <a:latin typeface="Times New Roman" pitchFamily="18" charset="0"/>
              <a:cs typeface="Times New Roman" pitchFamily="18" charset="0"/>
            </a:endParaRPr>
          </a:p>
        </p:txBody>
      </p:sp>
      <p:sp>
        <p:nvSpPr>
          <p:cNvPr id="9" name="Прямоугольник 8"/>
          <p:cNvSpPr/>
          <p:nvPr/>
        </p:nvSpPr>
        <p:spPr>
          <a:xfrm>
            <a:off x="5357818" y="3643314"/>
            <a:ext cx="3286148" cy="1643074"/>
          </a:xfrm>
          <a:prstGeom prst="rect">
            <a:avLst/>
          </a:prstGeom>
          <a:solidFill>
            <a:schemeClr val="tx2">
              <a:lumMod val="40000"/>
              <a:lumOff val="6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800" b="1" dirty="0" smtClean="0">
                <a:solidFill>
                  <a:schemeClr val="tx1"/>
                </a:solidFill>
                <a:latin typeface="Times New Roman" pitchFamily="18" charset="0"/>
                <a:cs typeface="Times New Roman" pitchFamily="18" charset="0"/>
              </a:rPr>
              <a:t>Аталық (сперматозоидтер)</a:t>
            </a:r>
            <a:endParaRPr lang="ru-RU" sz="2800" b="1" dirty="0">
              <a:solidFill>
                <a:schemeClr val="tx1"/>
              </a:solidFill>
              <a:latin typeface="Times New Roman" pitchFamily="18" charset="0"/>
              <a:cs typeface="Times New Roman" pitchFamily="18" charset="0"/>
            </a:endParaRPr>
          </a:p>
        </p:txBody>
      </p:sp>
      <p:sp>
        <p:nvSpPr>
          <p:cNvPr id="10" name="Стрелка вниз 9"/>
          <p:cNvSpPr/>
          <p:nvPr/>
        </p:nvSpPr>
        <p:spPr>
          <a:xfrm>
            <a:off x="1571604" y="1285860"/>
            <a:ext cx="1000132" cy="1785950"/>
          </a:xfrm>
          <a:prstGeom prst="downArrow">
            <a:avLst/>
          </a:prstGeom>
          <a:solidFill>
            <a:schemeClr val="tx2">
              <a:lumMod val="40000"/>
              <a:lumOff val="6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Стрелка вниз 10"/>
          <p:cNvSpPr/>
          <p:nvPr/>
        </p:nvSpPr>
        <p:spPr>
          <a:xfrm>
            <a:off x="6286512" y="1285860"/>
            <a:ext cx="1000132" cy="1785950"/>
          </a:xfrm>
          <a:prstGeom prst="downArrow">
            <a:avLst/>
          </a:prstGeom>
          <a:solidFill>
            <a:schemeClr val="tx2">
              <a:lumMod val="40000"/>
              <a:lumOff val="6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smtClean="0">
                <a:solidFill>
                  <a:schemeClr val="tx1"/>
                </a:solidFill>
                <a:latin typeface="Times New Roman" pitchFamily="18" charset="0"/>
                <a:cs typeface="Times New Roman" pitchFamily="18" charset="0"/>
              </a:rPr>
              <a:t>Аталық жыныс гормондары</a:t>
            </a:r>
            <a:endParaRPr lang="ru-RU" b="1" dirty="0">
              <a:solidFill>
                <a:schemeClr val="tx1"/>
              </a:solidFill>
              <a:latin typeface="Times New Roman" pitchFamily="18" charset="0"/>
              <a:cs typeface="Times New Roman" pitchFamily="18" charset="0"/>
            </a:endParaRPr>
          </a:p>
        </p:txBody>
      </p:sp>
      <p:sp>
        <p:nvSpPr>
          <p:cNvPr id="3" name="Содержимое 2"/>
          <p:cNvSpPr>
            <a:spLocks noGrp="1"/>
          </p:cNvSpPr>
          <p:nvPr>
            <p:ph idx="1"/>
          </p:nvPr>
        </p:nvSpPr>
        <p:spPr/>
        <p:txBody>
          <a:bodyPr>
            <a:noAutofit/>
          </a:bodyPr>
          <a:lstStyle/>
          <a:p>
            <a:r>
              <a:rPr lang="kk-KZ" sz="2800" b="1" i="1" dirty="0" smtClean="0">
                <a:solidFill>
                  <a:schemeClr val="tx1"/>
                </a:solidFill>
                <a:latin typeface="Times New Roman" pitchFamily="18" charset="0"/>
                <a:cs typeface="Times New Roman" pitchFamily="18" charset="0"/>
              </a:rPr>
              <a:t>Тестостерон және т.б. андрогендер екінші реттік жыныс белгілерінің  (бірінші реттік жыныс белгілері – сыртқы жыныс мүшелерінің құрылысындағы айырмашылықтар. Олар ең бірінші, яғни туған сәттен бастап көрінеді) қалыптасуына әсер етеді. Осы гормондар әсерінен қаңқа, шеміршек пен бұлшық ет, сонымен қатар көмей шеміршегі белсенді дамиды. Ер адамдардың көмейі үлкен (44 мм), дауыс байламдары ұзындау, сондықтан көбінесе дауысы жуан болады. </a:t>
            </a:r>
            <a:endParaRPr lang="ru-RU" sz="2800" b="1" i="1" dirty="0">
              <a:solidFill>
                <a:schemeClr val="tx1"/>
              </a:solidFill>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smtClean="0">
                <a:solidFill>
                  <a:schemeClr val="tx1"/>
                </a:solidFill>
                <a:latin typeface="Times New Roman" pitchFamily="18" charset="0"/>
                <a:cs typeface="Times New Roman" pitchFamily="18" charset="0"/>
              </a:rPr>
              <a:t>Аналық жыныс гормондары</a:t>
            </a:r>
            <a:endParaRPr lang="ru-RU" b="1" dirty="0">
              <a:solidFill>
                <a:schemeClr val="tx1"/>
              </a:solidFill>
              <a:latin typeface="Times New Roman" pitchFamily="18" charset="0"/>
              <a:cs typeface="Times New Roman" pitchFamily="18" charset="0"/>
            </a:endParaRPr>
          </a:p>
        </p:txBody>
      </p:sp>
      <p:sp>
        <p:nvSpPr>
          <p:cNvPr id="3" name="Содержимое 2"/>
          <p:cNvSpPr>
            <a:spLocks noGrp="1"/>
          </p:cNvSpPr>
          <p:nvPr>
            <p:ph idx="1"/>
          </p:nvPr>
        </p:nvSpPr>
        <p:spPr/>
        <p:txBody>
          <a:bodyPr>
            <a:noAutofit/>
          </a:bodyPr>
          <a:lstStyle/>
          <a:p>
            <a:r>
              <a:rPr lang="kk-KZ" sz="2800" b="1" i="1" dirty="0" smtClean="0">
                <a:solidFill>
                  <a:schemeClr val="tx1"/>
                </a:solidFill>
                <a:latin typeface="Times New Roman" pitchFamily="18" charset="0"/>
                <a:cs typeface="Times New Roman" pitchFamily="18" charset="0"/>
              </a:rPr>
              <a:t>Эстрадиол, прогестерон және т.б. Бетте түктің болмауына әсер етеді. Әйелдің көмейі кішкентай (36мм), дауыс байламдары қысқа, олардың тербелестері жиі, сондықтан дауысы жіңішке. Қаңқасы мен бұлшық етінің даму ерекшеліктері: жамбас сүйектері жалпақ, ал кеуде қуысы мен иығы керісінше қарқынды дамымайды (бірдей дене жүктемесі және жаттығу кезінде).</a:t>
            </a:r>
            <a:endParaRPr lang="ru-RU" sz="2800" b="1" i="1" dirty="0">
              <a:solidFill>
                <a:schemeClr val="tx1"/>
              </a:solidFill>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kk-KZ" b="1" dirty="0" smtClean="0">
                <a:solidFill>
                  <a:schemeClr val="tx1"/>
                </a:solidFill>
                <a:latin typeface="Times New Roman" pitchFamily="18" charset="0"/>
                <a:cs typeface="Times New Roman" pitchFamily="18" charset="0"/>
              </a:rPr>
              <a:t>Жасөспірімдер мен қыздардың жыныстық жетілуі</a:t>
            </a:r>
            <a:endParaRPr lang="ru-RU" b="1" dirty="0">
              <a:solidFill>
                <a:schemeClr val="tx1"/>
              </a:solidFill>
              <a:latin typeface="Times New Roman" pitchFamily="18" charset="0"/>
              <a:cs typeface="Times New Roman" pitchFamily="18" charset="0"/>
            </a:endParaRPr>
          </a:p>
        </p:txBody>
      </p:sp>
      <p:sp>
        <p:nvSpPr>
          <p:cNvPr id="3" name="Содержимое 2"/>
          <p:cNvSpPr>
            <a:spLocks noGrp="1"/>
          </p:cNvSpPr>
          <p:nvPr>
            <p:ph idx="1"/>
          </p:nvPr>
        </p:nvSpPr>
        <p:spPr/>
        <p:txBody>
          <a:bodyPr/>
          <a:lstStyle/>
          <a:p>
            <a:pPr>
              <a:buNone/>
            </a:pPr>
            <a:r>
              <a:rPr lang="kk-KZ" sz="2800" i="1" dirty="0" smtClean="0">
                <a:solidFill>
                  <a:schemeClr val="tx1"/>
                </a:solidFill>
                <a:latin typeface="Times New Roman" pitchFamily="18" charset="0"/>
                <a:cs typeface="Times New Roman" pitchFamily="18" charset="0"/>
              </a:rPr>
              <a:t>Жасөспірім кезеңінде (қыз балада 11-15 жаста, ұл балаға 12-16 жаста).</a:t>
            </a:r>
          </a:p>
          <a:p>
            <a:pPr>
              <a:buNone/>
            </a:pPr>
            <a:endParaRPr lang="kk-KZ" sz="2800" b="1" i="1" dirty="0" smtClean="0">
              <a:solidFill>
                <a:schemeClr val="tx1"/>
              </a:solidFill>
              <a:latin typeface="Times New Roman" pitchFamily="18" charset="0"/>
              <a:cs typeface="Times New Roman" pitchFamily="18" charset="0"/>
            </a:endParaRPr>
          </a:p>
          <a:p>
            <a:pPr>
              <a:buNone/>
            </a:pPr>
            <a:r>
              <a:rPr lang="kk-KZ" sz="2800" b="1" i="1" dirty="0" smtClean="0">
                <a:solidFill>
                  <a:schemeClr val="tx1"/>
                </a:solidFill>
                <a:latin typeface="Times New Roman" pitchFamily="18" charset="0"/>
                <a:cs typeface="Times New Roman" pitchFamily="18" charset="0"/>
              </a:rPr>
              <a:t>Өтпелі кезең </a:t>
            </a:r>
            <a:r>
              <a:rPr lang="kk-KZ" sz="2800" i="1" dirty="0" smtClean="0">
                <a:solidFill>
                  <a:schemeClr val="tx1"/>
                </a:solidFill>
                <a:latin typeface="Times New Roman" pitchFamily="18" charset="0"/>
                <a:cs typeface="Times New Roman" pitchFamily="18" charset="0"/>
              </a:rPr>
              <a:t>еш қиындықсыз өтуі үшін бір-біріңе, мұғалімге, ата-аналарыңа қайырымды, әдепті болуға тырысыңдар.Көп нәрсе үйренуге, түрлі салада өздеріңді шығармашылық тұрғыда көрсетуге тырысыңдар.</a:t>
            </a:r>
          </a:p>
          <a:p>
            <a:pPr>
              <a:buNone/>
            </a:pPr>
            <a:endParaRPr lang="ru-RU" i="1"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Autofit/>
          </a:bodyPr>
          <a:lstStyle/>
          <a:p>
            <a:r>
              <a:rPr lang="kk-KZ" sz="4000" b="1" dirty="0" smtClean="0">
                <a:solidFill>
                  <a:schemeClr val="tx1"/>
                </a:solidFill>
                <a:latin typeface="Times New Roman" pitchFamily="18" charset="0"/>
                <a:cs typeface="Times New Roman" pitchFamily="18" charset="0"/>
              </a:rPr>
              <a:t>Биологиялық жетілу </a:t>
            </a:r>
            <a:r>
              <a:rPr lang="kk-KZ" sz="4000" b="1" i="1" dirty="0" smtClean="0">
                <a:solidFill>
                  <a:schemeClr val="tx1"/>
                </a:solidFill>
                <a:latin typeface="Times New Roman" pitchFamily="18" charset="0"/>
                <a:cs typeface="Times New Roman" pitchFamily="18" charset="0"/>
              </a:rPr>
              <a:t>ағза физиологиялық тұрғыда көбеюге дайын бол,ан кезден басталады.</a:t>
            </a:r>
          </a:p>
          <a:p>
            <a:r>
              <a:rPr lang="kk-KZ" sz="4000" b="1" dirty="0" smtClean="0">
                <a:solidFill>
                  <a:schemeClr val="tx1"/>
                </a:solidFill>
                <a:latin typeface="Times New Roman" pitchFamily="18" charset="0"/>
                <a:cs typeface="Times New Roman" pitchFamily="18" charset="0"/>
              </a:rPr>
              <a:t>Әлеуметтік жетілу </a:t>
            </a:r>
            <a:r>
              <a:rPr lang="kk-KZ" sz="4000" b="1" i="1" dirty="0" smtClean="0">
                <a:solidFill>
                  <a:schemeClr val="tx1"/>
                </a:solidFill>
                <a:latin typeface="Times New Roman" pitchFamily="18" charset="0"/>
                <a:cs typeface="Times New Roman" pitchFamily="18" charset="0"/>
              </a:rPr>
              <a:t>– бұл физиологиялық емес, психологиялық түсінік.</a:t>
            </a:r>
            <a:endParaRPr lang="ru-RU" sz="4000" b="1" i="1" dirty="0">
              <a:solidFill>
                <a:schemeClr val="tx1"/>
              </a:solidFill>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a:bodyPr>
          <a:lstStyle/>
          <a:p>
            <a:r>
              <a:rPr lang="kk-KZ" sz="2800" b="1" dirty="0" smtClean="0">
                <a:solidFill>
                  <a:schemeClr val="tx1"/>
                </a:solidFill>
                <a:latin typeface="Times New Roman" pitchFamily="18" charset="0"/>
                <a:cs typeface="Times New Roman" pitchFamily="18" charset="0"/>
              </a:rPr>
              <a:t>Кестеге екінші реттік жыныс белгілерді жазыңыз.</a:t>
            </a:r>
            <a:endParaRPr lang="ru-RU" sz="2800" b="1" dirty="0">
              <a:solidFill>
                <a:schemeClr val="tx1"/>
              </a:solidFill>
              <a:latin typeface="Times New Roman" pitchFamily="18" charset="0"/>
              <a:cs typeface="Times New Roman" pitchFamily="18" charset="0"/>
            </a:endParaRPr>
          </a:p>
        </p:txBody>
      </p:sp>
      <p:graphicFrame>
        <p:nvGraphicFramePr>
          <p:cNvPr id="5" name="Таблица 4"/>
          <p:cNvGraphicFramePr>
            <a:graphicFrameLocks noGrp="1"/>
          </p:cNvGraphicFramePr>
          <p:nvPr/>
        </p:nvGraphicFramePr>
        <p:xfrm>
          <a:off x="1357290" y="2214554"/>
          <a:ext cx="6096000" cy="741680"/>
        </p:xfrm>
        <a:graphic>
          <a:graphicData uri="http://schemas.openxmlformats.org/drawingml/2006/table">
            <a:tbl>
              <a:tblPr firstRow="1" bandRow="1">
                <a:tableStyleId>{69CF1AB2-1976-4502-BF36-3FF5EA218861}</a:tableStyleId>
              </a:tblPr>
              <a:tblGrid>
                <a:gridCol w="2032000"/>
                <a:gridCol w="2032000"/>
                <a:gridCol w="2032000"/>
              </a:tblGrid>
              <a:tr h="370840">
                <a:tc>
                  <a:txBody>
                    <a:bodyPr/>
                    <a:lstStyle/>
                    <a:p>
                      <a:pPr algn="ctr"/>
                      <a:r>
                        <a:rPr lang="kk-KZ" dirty="0" smtClean="0">
                          <a:latin typeface="Times New Roman" pitchFamily="18" charset="0"/>
                          <a:cs typeface="Times New Roman" pitchFamily="18" charset="0"/>
                        </a:rPr>
                        <a:t>Аналық</a:t>
                      </a:r>
                      <a:endParaRPr lang="ru-RU"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Ортақ белгілер</a:t>
                      </a:r>
                      <a:endParaRPr lang="ru-RU" dirty="0">
                        <a:latin typeface="Times New Roman" pitchFamily="18" charset="0"/>
                        <a:cs typeface="Times New Roman" pitchFamily="18" charset="0"/>
                      </a:endParaRPr>
                    </a:p>
                  </a:txBody>
                  <a:tcPr/>
                </a:tc>
                <a:tc>
                  <a:txBody>
                    <a:bodyPr/>
                    <a:lstStyle/>
                    <a:p>
                      <a:pPr algn="ctr"/>
                      <a:r>
                        <a:rPr lang="kk-KZ" dirty="0" smtClean="0">
                          <a:latin typeface="Times New Roman" pitchFamily="18" charset="0"/>
                          <a:cs typeface="Times New Roman" pitchFamily="18" charset="0"/>
                        </a:rPr>
                        <a:t>Аталық</a:t>
                      </a:r>
                      <a:endParaRPr lang="ru-RU" dirty="0">
                        <a:latin typeface="Times New Roman" pitchFamily="18" charset="0"/>
                        <a:cs typeface="Times New Roman" pitchFamily="18" charset="0"/>
                      </a:endParaRPr>
                    </a:p>
                  </a:txBody>
                  <a:tcPr/>
                </a:tc>
              </a:tr>
              <a:tr h="370840">
                <a:tc>
                  <a:txBody>
                    <a:bodyPr/>
                    <a:lstStyle/>
                    <a:p>
                      <a:endParaRPr lang="ru-RU"/>
                    </a:p>
                  </a:txBody>
                  <a:tcPr/>
                </a:tc>
                <a:tc>
                  <a:txBody>
                    <a:bodyPr/>
                    <a:lstStyle/>
                    <a:p>
                      <a:endParaRPr lang="ru-RU" dirty="0"/>
                    </a:p>
                  </a:txBody>
                  <a:tcPr/>
                </a:tc>
                <a:tc>
                  <a:txBody>
                    <a:bodyPr/>
                    <a:lstStyle/>
                    <a:p>
                      <a:endParaRPr lang="ru-RU" dirty="0"/>
                    </a:p>
                  </a:txBody>
                  <a:tcPr/>
                </a:tc>
              </a:tr>
            </a:tbl>
          </a:graphicData>
        </a:graphic>
      </p:graphicFrame>
      <p:sp>
        <p:nvSpPr>
          <p:cNvPr id="6" name="TextBox 5"/>
          <p:cNvSpPr txBox="1"/>
          <p:nvPr/>
        </p:nvSpPr>
        <p:spPr>
          <a:xfrm>
            <a:off x="0" y="3786190"/>
            <a:ext cx="9192581" cy="2554545"/>
          </a:xfrm>
          <a:prstGeom prst="rect">
            <a:avLst/>
          </a:prstGeom>
          <a:noFill/>
        </p:spPr>
        <p:txBody>
          <a:bodyPr wrap="none" rtlCol="0">
            <a:spAutoFit/>
          </a:bodyPr>
          <a:lstStyle/>
          <a:p>
            <a:r>
              <a:rPr lang="kk-KZ" sz="2000" dirty="0" smtClean="0">
                <a:latin typeface="Times New Roman" pitchFamily="18" charset="0"/>
                <a:cs typeface="Times New Roman" pitchFamily="18" charset="0"/>
              </a:rPr>
              <a:t>А. Бой мен салмақтың өсуі</a:t>
            </a:r>
          </a:p>
          <a:p>
            <a:r>
              <a:rPr lang="kk-KZ" sz="2000" dirty="0" smtClean="0">
                <a:latin typeface="Times New Roman" pitchFamily="18" charset="0"/>
                <a:cs typeface="Times New Roman" pitchFamily="18" charset="0"/>
              </a:rPr>
              <a:t>В. Жамбас сүйегінің құрлымынының өзгеруі</a:t>
            </a:r>
          </a:p>
          <a:p>
            <a:r>
              <a:rPr lang="kk-KZ" sz="2000" dirty="0" smtClean="0">
                <a:latin typeface="Times New Roman" pitchFamily="18" charset="0"/>
                <a:cs typeface="Times New Roman" pitchFamily="18" charset="0"/>
              </a:rPr>
              <a:t>С. Кеуде мүшелерінің ұлғаюы</a:t>
            </a:r>
          </a:p>
          <a:p>
            <a:r>
              <a:rPr lang="en-US" sz="2000" dirty="0" smtClean="0">
                <a:latin typeface="Times New Roman" pitchFamily="18" charset="0"/>
                <a:cs typeface="Times New Roman" pitchFamily="18" charset="0"/>
              </a:rPr>
              <a:t>D</a:t>
            </a:r>
            <a:r>
              <a:rPr lang="kk-KZ" sz="2000" dirty="0" smtClean="0">
                <a:latin typeface="Times New Roman" pitchFamily="18" charset="0"/>
                <a:cs typeface="Times New Roman" pitchFamily="18" charset="0"/>
              </a:rPr>
              <a:t>. Қолтық асты шаштың қалыптасуы</a:t>
            </a:r>
          </a:p>
          <a:p>
            <a:r>
              <a:rPr lang="kk-KZ" sz="2000" dirty="0" smtClean="0">
                <a:latin typeface="Times New Roman" pitchFamily="18" charset="0"/>
                <a:cs typeface="Times New Roman" pitchFamily="18" charset="0"/>
              </a:rPr>
              <a:t>Е. Дауыс ырғағының жуандауы</a:t>
            </a:r>
          </a:p>
          <a:p>
            <a:r>
              <a:rPr lang="en-US" sz="2000" dirty="0" smtClean="0">
                <a:latin typeface="Times New Roman" pitchFamily="18" charset="0"/>
                <a:cs typeface="Times New Roman" pitchFamily="18" charset="0"/>
              </a:rPr>
              <a:t>F.</a:t>
            </a:r>
            <a:r>
              <a:rPr lang="kk-KZ" sz="2000" dirty="0" smtClean="0">
                <a:latin typeface="Times New Roman" pitchFamily="18" charset="0"/>
                <a:cs typeface="Times New Roman" pitchFamily="18" charset="0"/>
              </a:rPr>
              <a:t> Алғашқы мұрт пен сақал өсінділерінің қалыптасуы </a:t>
            </a:r>
          </a:p>
          <a:p>
            <a:r>
              <a:rPr lang="kk-KZ" sz="2000" dirty="0" smtClean="0">
                <a:latin typeface="Times New Roman" pitchFamily="18" charset="0"/>
                <a:cs typeface="Times New Roman" pitchFamily="18" charset="0"/>
              </a:rPr>
              <a:t>    Деекриптор </a:t>
            </a:r>
          </a:p>
          <a:p>
            <a:r>
              <a:rPr lang="kk-KZ" sz="2000" dirty="0" smtClean="0">
                <a:latin typeface="Times New Roman" pitchFamily="18" charset="0"/>
                <a:cs typeface="Times New Roman" pitchFamily="18" charset="0"/>
              </a:rPr>
              <a:t>    - Жыныстық жетілу кезеңіндегі екінші реттік жыныстық белгілерді ажыратады.</a:t>
            </a:r>
            <a:endParaRPr lang="ru-RU" sz="20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smtClean="0">
                <a:solidFill>
                  <a:schemeClr val="tx1"/>
                </a:solidFill>
                <a:latin typeface="Times New Roman" pitchFamily="18" charset="0"/>
                <a:cs typeface="Times New Roman" pitchFamily="18" charset="0"/>
              </a:rPr>
              <a:t>Биологиялық диктант</a:t>
            </a:r>
            <a:endParaRPr lang="ru-RU" b="1" dirty="0">
              <a:solidFill>
                <a:schemeClr val="tx1"/>
              </a:solidFill>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a:bodyPr>
          <a:lstStyle/>
          <a:p>
            <a:r>
              <a:rPr lang="kk-KZ" sz="2400" dirty="0" smtClean="0">
                <a:solidFill>
                  <a:schemeClr val="tx1"/>
                </a:solidFill>
                <a:latin typeface="Times New Roman" pitchFamily="18" charset="0"/>
                <a:cs typeface="Times New Roman" pitchFamily="18" charset="0"/>
              </a:rPr>
              <a:t>Эстрадиол, прогестерон бетте түктің болмауына  әсер етеді...</a:t>
            </a:r>
          </a:p>
          <a:p>
            <a:r>
              <a:rPr lang="kk-KZ" sz="2400" dirty="0" smtClean="0">
                <a:solidFill>
                  <a:schemeClr val="tx1"/>
                </a:solidFill>
                <a:latin typeface="Times New Roman" pitchFamily="18" charset="0"/>
                <a:cs typeface="Times New Roman" pitchFamily="18" charset="0"/>
              </a:rPr>
              <a:t>Жасөспірім кезеңінде (қыз балада ... жаста, ұл балаға ... жаста).</a:t>
            </a:r>
          </a:p>
          <a:p>
            <a:r>
              <a:rPr lang="kk-KZ" sz="2400" dirty="0" smtClean="0">
                <a:solidFill>
                  <a:schemeClr val="tx1"/>
                </a:solidFill>
                <a:latin typeface="Times New Roman" pitchFamily="18" charset="0"/>
                <a:cs typeface="Times New Roman" pitchFamily="18" charset="0"/>
              </a:rPr>
              <a:t>Бірқалыпты, өзіне сенімді, айтқан сөзге берік жіне алға қойған мақсатқа жету...</a:t>
            </a:r>
          </a:p>
          <a:p>
            <a:r>
              <a:rPr lang="kk-KZ" sz="2400" dirty="0" smtClean="0">
                <a:solidFill>
                  <a:schemeClr val="tx1"/>
                </a:solidFill>
                <a:latin typeface="Times New Roman" pitchFamily="18" charset="0"/>
                <a:cs typeface="Times New Roman" pitchFamily="18" charset="0"/>
              </a:rPr>
              <a:t>Ағза физиологиялық тұрғыда көбеюге дайын бол,ан кезден басталады...</a:t>
            </a:r>
          </a:p>
          <a:p>
            <a:r>
              <a:rPr lang="kk-KZ" sz="2400" dirty="0" smtClean="0">
                <a:solidFill>
                  <a:schemeClr val="tx1"/>
                </a:solidFill>
                <a:latin typeface="Times New Roman" pitchFamily="18" charset="0"/>
                <a:cs typeface="Times New Roman" pitchFamily="18" charset="0"/>
              </a:rPr>
              <a:t>Заманауи адам ерекшеліктерінің бірі...</a:t>
            </a:r>
            <a:endParaRPr lang="ru-RU" sz="2400" dirty="0">
              <a:solidFill>
                <a:schemeClr val="tx1"/>
              </a:solidFill>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smtClean="0">
                <a:solidFill>
                  <a:schemeClr val="tx1"/>
                </a:solidFill>
                <a:latin typeface="Times New Roman" pitchFamily="18" charset="0"/>
                <a:cs typeface="Times New Roman" pitchFamily="18" charset="0"/>
              </a:rPr>
              <a:t>Үй тапсырмасы</a:t>
            </a:r>
            <a:endParaRPr lang="ru-RU" dirty="0"/>
          </a:p>
        </p:txBody>
      </p:sp>
      <p:sp>
        <p:nvSpPr>
          <p:cNvPr id="3" name="Содержимое 2"/>
          <p:cNvSpPr>
            <a:spLocks noGrp="1"/>
          </p:cNvSpPr>
          <p:nvPr>
            <p:ph idx="1"/>
          </p:nvPr>
        </p:nvSpPr>
        <p:spPr/>
        <p:txBody>
          <a:bodyPr>
            <a:normAutofit/>
          </a:bodyPr>
          <a:lstStyle/>
          <a:p>
            <a:r>
              <a:rPr lang="en-US" sz="3600" dirty="0" smtClean="0">
                <a:solidFill>
                  <a:schemeClr val="tx1"/>
                </a:solidFill>
                <a:latin typeface="Times New Roman" pitchFamily="18" charset="0"/>
                <a:cs typeface="Times New Roman" pitchFamily="18" charset="0"/>
              </a:rPr>
              <a:t>§</a:t>
            </a:r>
            <a:r>
              <a:rPr lang="kk-KZ" sz="3600" dirty="0" smtClean="0">
                <a:solidFill>
                  <a:schemeClr val="tx1"/>
                </a:solidFill>
                <a:latin typeface="Times New Roman" pitchFamily="18" charset="0"/>
                <a:cs typeface="Times New Roman" pitchFamily="18" charset="0"/>
              </a:rPr>
              <a:t>46. Екінші реттік жыныс белгелері, жыныстық жетілу. Биологиялық және әлеуметтік жетілу.</a:t>
            </a:r>
          </a:p>
          <a:p>
            <a:r>
              <a:rPr lang="kk-KZ" sz="3600" dirty="0" smtClean="0">
                <a:solidFill>
                  <a:schemeClr val="tx1"/>
                </a:solidFill>
                <a:latin typeface="Times New Roman" pitchFamily="18" charset="0"/>
                <a:cs typeface="Times New Roman" pitchFamily="18" charset="0"/>
              </a:rPr>
              <a:t>Хабарлама дайындап келу</a:t>
            </a:r>
            <a:endParaRPr lang="ru-RU" sz="3600"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285</TotalTime>
  <Words>379</Words>
  <Application>Microsoft Office PowerPoint</Application>
  <PresentationFormat>Экран (4:3)</PresentationFormat>
  <Paragraphs>39</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Трек</vt:lpstr>
      <vt:lpstr>Слайд 1</vt:lpstr>
      <vt:lpstr>Жыныс бездерінің сырттай секреторлық қызметі</vt:lpstr>
      <vt:lpstr>Аталық жыныс гормондары</vt:lpstr>
      <vt:lpstr>Аналық жыныс гормондары</vt:lpstr>
      <vt:lpstr>Жасөспірімдер мен қыздардың жыныстық жетілуі</vt:lpstr>
      <vt:lpstr>Слайд 6</vt:lpstr>
      <vt:lpstr>Слайд 7</vt:lpstr>
      <vt:lpstr>Биологиялық диктант</vt:lpstr>
      <vt:lpstr>Үй тапсырмасы</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Пользователь Windows</dc:creator>
  <cp:lastModifiedBy>Windows User</cp:lastModifiedBy>
  <cp:revision>25</cp:revision>
  <dcterms:created xsi:type="dcterms:W3CDTF">2020-04-01T14:28:59Z</dcterms:created>
  <dcterms:modified xsi:type="dcterms:W3CDTF">2020-04-02T07:59:56Z</dcterms:modified>
</cp:coreProperties>
</file>