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9" r:id="rId3"/>
    <p:sldId id="258" r:id="rId4"/>
    <p:sldId id="260" r:id="rId5"/>
    <p:sldId id="261" r:id="rId6"/>
    <p:sldId id="267" r:id="rId7"/>
    <p:sldId id="263" r:id="rId8"/>
    <p:sldId id="268" r:id="rId9"/>
    <p:sldId id="264" r:id="rId10"/>
    <p:sldId id="265" r:id="rId11"/>
    <p:sldId id="266" r:id="rId12"/>
    <p:sldId id="274" r:id="rId13"/>
    <p:sldId id="275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99FF99"/>
  </p:clrMru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  <a:t>Раздел: Рост </a:t>
            </a:r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  <a:t>и </a:t>
            </a:r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  <a:t>развитие</a:t>
            </a:r>
            <a:r>
              <a:rPr lang="ru-RU" b="1" dirty="0" smtClean="0">
                <a:latin typeface="Arial Black" pitchFamily="34" charset="0"/>
              </a:rPr>
              <a:t/>
            </a:r>
            <a:br>
              <a:rPr lang="ru-RU" b="1" dirty="0" smtClean="0">
                <a:latin typeface="Arial Black" pitchFamily="34" charset="0"/>
              </a:rPr>
            </a:br>
            <a:endParaRPr lang="ru-RU" b="1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447800"/>
            <a:ext cx="8358246" cy="1409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  <a:t>ТЕМА: Внутриутробное </a:t>
            </a:r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  <a:t>развитие. Первые стадии </a:t>
            </a:r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  <a:t>зародышевого </a:t>
            </a:r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  <a:t>развития. Формирование и </a:t>
            </a:r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  <a:t>развитие </a:t>
            </a:r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  <a:t>плода</a:t>
            </a:r>
            <a:endParaRPr lang="ru-RU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0034" y="3286124"/>
            <a:ext cx="8286808" cy="1571636"/>
          </a:xfrm>
        </p:spPr>
        <p:txBody>
          <a:bodyPr>
            <a:noAutofit/>
          </a:bodyPr>
          <a:lstStyle/>
          <a:p>
            <a:pPr marL="90488" lvl="3" indent="0">
              <a:buNone/>
            </a:pP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ЦЕЛИ:  9.2.3.1 объяснять  </a:t>
            </a: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роль  плаценты </a:t>
            </a:r>
            <a:endParaRPr lang="ru-RU" dirty="0" smtClean="0">
              <a:solidFill>
                <a:srgbClr val="0070C0"/>
              </a:solidFill>
              <a:latin typeface="Arial Black" pitchFamily="34" charset="0"/>
            </a:endParaRPr>
          </a:p>
          <a:p>
            <a:pPr marL="90488" lvl="3" indent="0">
              <a:buNone/>
            </a:pP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            развитии эмбриона</a:t>
            </a: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;</a:t>
            </a:r>
          </a:p>
          <a:p>
            <a:pPr marL="90488" lvl="3" indent="-90488">
              <a:buNone/>
            </a:pP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              9.2.3.2 сравнивать развитие эмбриона и </a:t>
            </a: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плода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5143512"/>
            <a:ext cx="80724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Класс : 9</a:t>
            </a:r>
          </a:p>
          <a:p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 учитель: Мелихова Т.В.  </a:t>
            </a:r>
          </a:p>
          <a:p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 КГУ</a:t>
            </a:r>
            <a:r>
              <a:rPr lang="kk-KZ" dirty="0" smtClean="0">
                <a:solidFill>
                  <a:srgbClr val="0070C0"/>
                </a:solidFill>
                <a:latin typeface="Arial Black" pitchFamily="34" charset="0"/>
              </a:rPr>
              <a:t> ”Школа </a:t>
            </a:r>
            <a:r>
              <a:rPr lang="kk-KZ" dirty="0" smtClean="0">
                <a:solidFill>
                  <a:srgbClr val="0070C0"/>
                </a:solidFill>
                <a:latin typeface="Arial Black" pitchFamily="34" charset="0"/>
              </a:rPr>
              <a:t>– лицей №14 </a:t>
            </a:r>
            <a:r>
              <a:rPr lang="kk-KZ" dirty="0" smtClean="0">
                <a:solidFill>
                  <a:srgbClr val="0070C0"/>
                </a:solidFill>
                <a:latin typeface="Arial Black" pitchFamily="34" charset="0"/>
              </a:rPr>
              <a:t>г.Темиртау”</a:t>
            </a: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938" y="115888"/>
            <a:ext cx="8853487" cy="662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41288"/>
            <a:ext cx="8856662" cy="663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0"/>
            <a:ext cx="785818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 smtClean="0">
              <a:solidFill>
                <a:srgbClr val="00B0F0"/>
              </a:solidFill>
              <a:latin typeface="Arial Black" pitchFamily="34" charset="0"/>
            </a:endParaRPr>
          </a:p>
          <a:p>
            <a:pPr algn="ctr"/>
            <a:r>
              <a:rPr lang="ru-RU" sz="2800" dirty="0" smtClean="0">
                <a:solidFill>
                  <a:srgbClr val="00B0F0"/>
                </a:solidFill>
                <a:latin typeface="Arial Black" pitchFamily="34" charset="0"/>
              </a:rPr>
              <a:t>ГИГИЕНА БЕРЕМЕННЫХ ЖЕНЩИН</a:t>
            </a:r>
            <a:endParaRPr lang="ru-RU" sz="2800" dirty="0" smtClean="0">
              <a:solidFill>
                <a:srgbClr val="00B0F0"/>
              </a:solidFill>
              <a:latin typeface="Arial Black" pitchFamily="34" charset="0"/>
            </a:endParaRPr>
          </a:p>
          <a:p>
            <a:pPr algn="ctr"/>
            <a:endParaRPr lang="ru-RU" sz="2800" dirty="0" smtClean="0">
              <a:solidFill>
                <a:srgbClr val="00B0F0"/>
              </a:solidFill>
              <a:latin typeface="Arial Black" pitchFamily="34" charset="0"/>
            </a:endParaRPr>
          </a:p>
          <a:p>
            <a:pPr algn="ctr"/>
            <a:r>
              <a:rPr lang="ru-RU" sz="2800" dirty="0" smtClean="0">
                <a:solidFill>
                  <a:srgbClr val="00B0F0"/>
                </a:solidFill>
                <a:latin typeface="Arial Black" pitchFamily="34" charset="0"/>
              </a:rPr>
              <a:t>Али </a:t>
            </a:r>
            <a:r>
              <a:rPr lang="ru-RU" sz="2800" dirty="0" smtClean="0">
                <a:solidFill>
                  <a:srgbClr val="00B0F0"/>
                </a:solidFill>
                <a:latin typeface="Arial Black" pitchFamily="34" charset="0"/>
              </a:rPr>
              <a:t>Ибн Сина «Поэма о медицине»</a:t>
            </a:r>
          </a:p>
          <a:p>
            <a:endParaRPr lang="ru-RU" sz="2400" b="1" i="1" dirty="0" smtClean="0">
              <a:solidFill>
                <a:srgbClr val="00B0F0"/>
              </a:solidFill>
              <a:latin typeface="Arial Black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B0F0"/>
                </a:solidFill>
                <a:latin typeface="Arial Black" pitchFamily="34" charset="0"/>
              </a:rPr>
              <a:t>О </a:t>
            </a:r>
            <a:r>
              <a:rPr lang="ru-RU" sz="2000" b="1" dirty="0" smtClean="0">
                <a:solidFill>
                  <a:srgbClr val="00B0F0"/>
                </a:solidFill>
                <a:latin typeface="Arial Black" pitchFamily="34" charset="0"/>
              </a:rPr>
              <a:t>детях, находящихся ещё в утробе матери:</a:t>
            </a:r>
            <a:endParaRPr lang="ru-RU" sz="2000" dirty="0" smtClean="0">
              <a:solidFill>
                <a:srgbClr val="00B0F0"/>
              </a:solidFill>
              <a:latin typeface="Arial Black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B0F0"/>
                </a:solidFill>
                <a:latin typeface="Arial Black" pitchFamily="34" charset="0"/>
              </a:rPr>
              <a:t>Как следует, о том веду я речь.</a:t>
            </a:r>
            <a:endParaRPr lang="ru-RU" sz="2000" dirty="0" smtClean="0">
              <a:solidFill>
                <a:srgbClr val="00B0F0"/>
              </a:solidFill>
              <a:latin typeface="Arial Black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B0F0"/>
                </a:solidFill>
                <a:latin typeface="Arial Black" pitchFamily="34" charset="0"/>
              </a:rPr>
              <a:t>Дитя в утробе матери беречь.</a:t>
            </a:r>
            <a:endParaRPr lang="ru-RU" sz="2000" dirty="0" smtClean="0">
              <a:solidFill>
                <a:srgbClr val="00B0F0"/>
              </a:solidFill>
              <a:latin typeface="Arial Black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B0F0"/>
                </a:solidFill>
                <a:latin typeface="Arial Black" pitchFamily="34" charset="0"/>
              </a:rPr>
              <a:t>Ничто зловредное его пусть не коснётся,</a:t>
            </a:r>
            <a:endParaRPr lang="ru-RU" sz="2000" dirty="0" smtClean="0">
              <a:solidFill>
                <a:srgbClr val="00B0F0"/>
              </a:solidFill>
              <a:latin typeface="Arial Black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B0F0"/>
                </a:solidFill>
                <a:latin typeface="Arial Black" pitchFamily="34" charset="0"/>
              </a:rPr>
              <a:t>Пусть мать питается не как придётся,</a:t>
            </a:r>
            <a:endParaRPr lang="ru-RU" sz="2000" dirty="0" smtClean="0">
              <a:solidFill>
                <a:srgbClr val="00B0F0"/>
              </a:solidFill>
              <a:latin typeface="Arial Black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B0F0"/>
                </a:solidFill>
                <a:latin typeface="Arial Black" pitchFamily="34" charset="0"/>
              </a:rPr>
              <a:t>А ест еду и влагу с пользой пьёт,</a:t>
            </a:r>
            <a:endParaRPr lang="ru-RU" sz="2000" dirty="0" smtClean="0">
              <a:solidFill>
                <a:srgbClr val="00B0F0"/>
              </a:solidFill>
              <a:latin typeface="Arial Black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B0F0"/>
                </a:solidFill>
                <a:latin typeface="Arial Black" pitchFamily="34" charset="0"/>
              </a:rPr>
              <a:t>Так, чтоб нормально развивался плод.</a:t>
            </a:r>
            <a:endParaRPr lang="ru-RU" sz="2000" dirty="0" smtClean="0">
              <a:solidFill>
                <a:srgbClr val="00B0F0"/>
              </a:solidFill>
              <a:latin typeface="Arial Black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B0F0"/>
                </a:solidFill>
                <a:latin typeface="Arial Black" pitchFamily="34" charset="0"/>
              </a:rPr>
              <a:t>Пускай отбросов в пище будет мало,</a:t>
            </a:r>
            <a:endParaRPr lang="ru-RU" sz="2000" dirty="0" smtClean="0">
              <a:solidFill>
                <a:srgbClr val="00B0F0"/>
              </a:solidFill>
              <a:latin typeface="Arial Black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B0F0"/>
                </a:solidFill>
                <a:latin typeface="Arial Black" pitchFamily="34" charset="0"/>
              </a:rPr>
              <a:t>Чтоб кровь она при этом очищала.</a:t>
            </a:r>
            <a:endParaRPr lang="ru-RU" sz="2000" dirty="0">
              <a:solidFill>
                <a:srgbClr val="00B0F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323850" y="188913"/>
            <a:ext cx="85693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Беременность — это состояние женщины, в матке которой развивается будущий ребенок. Продолжительность беременности 270 – 280 дней. Беременность устанавливается врачом, который следит за ходом беременности и регистрирует изменения артериального давления, массы тела и других показателей здоровья</a:t>
            </a:r>
            <a:r>
              <a:rPr lang="ru-RU" dirty="0"/>
              <a:t>.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3213100"/>
            <a:ext cx="60960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7772400" cy="72547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00B0F0"/>
                </a:solidFill>
              </a:rPr>
              <a:t>Выполни</a:t>
            </a:r>
            <a:endParaRPr lang="ru-RU" sz="4800" dirty="0">
              <a:solidFill>
                <a:srgbClr val="00B0F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642917"/>
          <a:ext cx="8429684" cy="603504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8429684"/>
              </a:tblGrid>
              <a:tr h="5195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/>
                        <a:t>1 Зародыш становится плодом после образования </a:t>
                      </a:r>
                      <a:r>
                        <a:rPr lang="ru-RU" sz="1800" dirty="0" smtClean="0"/>
                        <a:t>____________________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SimSun"/>
                      </a:endParaRPr>
                    </a:p>
                  </a:txBody>
                  <a:tcPr marL="66989" marR="66989" marT="0" marB="0"/>
                </a:tc>
              </a:tr>
              <a:tr h="12988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/>
                        <a:t>2 Оплодотворение происходит: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"/>
                        <a:tabLst>
                          <a:tab pos="678180" algn="l"/>
                        </a:tabLst>
                      </a:pPr>
                      <a:r>
                        <a:rPr lang="ru-RU" sz="1800" dirty="0"/>
                        <a:t>В матке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"/>
                        <a:tabLst>
                          <a:tab pos="678180" algn="l"/>
                        </a:tabLst>
                      </a:pPr>
                      <a:r>
                        <a:rPr lang="ru-RU" sz="1800" dirty="0"/>
                        <a:t>В маточной трубе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"/>
                        <a:tabLst>
                          <a:tab pos="678180" algn="l"/>
                        </a:tabLst>
                      </a:pPr>
                      <a:r>
                        <a:rPr lang="ru-RU" sz="1800" dirty="0"/>
                        <a:t>В яичнике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"/>
                        <a:tabLst>
                          <a:tab pos="678180" algn="l"/>
                        </a:tabLst>
                      </a:pPr>
                      <a:r>
                        <a:rPr lang="ru-RU" sz="1800" dirty="0"/>
                        <a:t>В семенных пузырьках</a:t>
                      </a:r>
                      <a:endParaRPr lang="ru-RU" sz="1800" dirty="0">
                        <a:latin typeface="Times New Roman"/>
                        <a:ea typeface="SimSun"/>
                        <a:cs typeface="Wingdings"/>
                      </a:endParaRPr>
                    </a:p>
                  </a:txBody>
                  <a:tcPr marL="66989" marR="66989" marT="0" marB="0"/>
                </a:tc>
              </a:tr>
              <a:tr h="12988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/>
                        <a:t>3 В месте прикрепления зародыша к стенке матки образуется: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"/>
                        <a:tabLst>
                          <a:tab pos="678180" algn="l"/>
                        </a:tabLst>
                      </a:pPr>
                      <a:r>
                        <a:rPr lang="ru-RU" sz="1800" dirty="0"/>
                        <a:t>Зигота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"/>
                        <a:tabLst>
                          <a:tab pos="678180" algn="l"/>
                        </a:tabLst>
                      </a:pPr>
                      <a:r>
                        <a:rPr lang="ru-RU" sz="1800" dirty="0"/>
                        <a:t>Плацента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"/>
                        <a:tabLst>
                          <a:tab pos="678180" algn="l"/>
                        </a:tabLst>
                      </a:pPr>
                      <a:r>
                        <a:rPr lang="ru-RU" sz="1800" dirty="0"/>
                        <a:t>Фолликул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"/>
                        <a:tabLst>
                          <a:tab pos="678180" algn="l"/>
                        </a:tabLst>
                      </a:pPr>
                      <a:r>
                        <a:rPr lang="ru-RU" sz="1800" dirty="0"/>
                        <a:t>Плод</a:t>
                      </a:r>
                      <a:endParaRPr lang="ru-RU" sz="1800" dirty="0">
                        <a:latin typeface="Times New Roman"/>
                        <a:ea typeface="SimSun"/>
                        <a:cs typeface="Wingdings"/>
                      </a:endParaRPr>
                    </a:p>
                  </a:txBody>
                  <a:tcPr marL="66989" marR="66989" marT="0" marB="0"/>
                </a:tc>
              </a:tr>
              <a:tr h="12988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/>
                        <a:t>4 Через плаценту из организма матери в организм плода могут проникать: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"/>
                        <a:tabLst>
                          <a:tab pos="678180" algn="l"/>
                        </a:tabLst>
                      </a:pPr>
                      <a:r>
                        <a:rPr lang="ru-RU" sz="1800" dirty="0"/>
                        <a:t>Клетки крови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"/>
                        <a:tabLst>
                          <a:tab pos="678180" algn="l"/>
                        </a:tabLst>
                      </a:pPr>
                      <a:r>
                        <a:rPr lang="ru-RU" sz="1800" dirty="0"/>
                        <a:t>Вирусы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"/>
                        <a:tabLst>
                          <a:tab pos="678180" algn="l"/>
                        </a:tabLst>
                      </a:pPr>
                      <a:r>
                        <a:rPr lang="ru-RU" sz="1800" dirty="0"/>
                        <a:t>Кислород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"/>
                        <a:tabLst>
                          <a:tab pos="678180" algn="l"/>
                        </a:tabLst>
                      </a:pPr>
                      <a:r>
                        <a:rPr lang="ru-RU" sz="1800" dirty="0"/>
                        <a:t>Питательные вещества</a:t>
                      </a:r>
                      <a:endParaRPr lang="ru-RU" sz="1800" dirty="0">
                        <a:latin typeface="Times New Roman"/>
                        <a:ea typeface="SimSun"/>
                        <a:cs typeface="Wingdings"/>
                      </a:endParaRPr>
                    </a:p>
                  </a:txBody>
                  <a:tcPr marL="66989" marR="66989" marT="0" marB="0"/>
                </a:tc>
              </a:tr>
              <a:tr h="12988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/>
                        <a:t>5 Оплодотворение у человека происходит: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"/>
                        <a:tabLst>
                          <a:tab pos="678180" algn="l"/>
                        </a:tabLst>
                      </a:pPr>
                      <a:r>
                        <a:rPr lang="ru-RU" sz="1800" dirty="0"/>
                        <a:t>Во влагалище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"/>
                        <a:tabLst>
                          <a:tab pos="678180" algn="l"/>
                        </a:tabLst>
                      </a:pPr>
                      <a:r>
                        <a:rPr lang="ru-RU" sz="1800" dirty="0"/>
                        <a:t>В матке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"/>
                        <a:tabLst>
                          <a:tab pos="678180" algn="l"/>
                        </a:tabLst>
                      </a:pPr>
                      <a:r>
                        <a:rPr lang="ru-RU" sz="1800" dirty="0"/>
                        <a:t>В маточной трубе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"/>
                        <a:tabLst>
                          <a:tab pos="678180" algn="l"/>
                        </a:tabLst>
                      </a:pPr>
                      <a:r>
                        <a:rPr lang="ru-RU" sz="1800" dirty="0"/>
                        <a:t>В яичнике</a:t>
                      </a:r>
                      <a:endParaRPr lang="ru-RU" sz="1800" dirty="0">
                        <a:latin typeface="Times New Roman"/>
                        <a:ea typeface="SimSun"/>
                        <a:cs typeface="Wingdings"/>
                      </a:endParaRPr>
                    </a:p>
                  </a:txBody>
                  <a:tcPr marL="66989" marR="66989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85720" y="285728"/>
            <a:ext cx="7858180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Times New Roman" pitchFamily="18" charset="0"/>
              </a:rPr>
              <a:t>3. Какими цифрами обозначены на рисунке:</a:t>
            </a:r>
            <a:br>
              <a:rPr kumimoji="0" lang="ru-RU" altLang="zh-CN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Times New Roman" pitchFamily="18" charset="0"/>
              </a:rPr>
            </a:br>
            <a:endParaRPr kumimoji="0" lang="ru-RU" altLang="zh-CN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Times New Roman" pitchFamily="18" charset="0"/>
              </a:rPr>
              <a:t>1.Плод – _____</a:t>
            </a:r>
            <a:br>
              <a:rPr kumimoji="0" lang="ru-RU" altLang="zh-CN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Times New Roman" pitchFamily="18" charset="0"/>
              </a:rPr>
            </a:br>
            <a:r>
              <a:rPr kumimoji="0" lang="ru-RU" altLang="zh-CN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Times New Roman" pitchFamily="18" charset="0"/>
              </a:rPr>
              <a:t>2. Формирующаяся пуповина и плацента – _____</a:t>
            </a:r>
            <a:br>
              <a:rPr kumimoji="0" lang="ru-RU" altLang="zh-CN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Times New Roman" pitchFamily="18" charset="0"/>
              </a:rPr>
            </a:br>
            <a:r>
              <a:rPr kumimoji="0" lang="ru-RU" altLang="zh-CN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Times New Roman" pitchFamily="18" charset="0"/>
              </a:rPr>
              <a:t>3. Наружная оболочка – _____</a:t>
            </a:r>
            <a:br>
              <a:rPr kumimoji="0" lang="ru-RU" altLang="zh-CN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Times New Roman" pitchFamily="18" charset="0"/>
              </a:rPr>
            </a:br>
            <a:r>
              <a:rPr kumimoji="0" lang="ru-RU" altLang="zh-CN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Times New Roman" pitchFamily="18" charset="0"/>
              </a:rPr>
              <a:t>4. Внутренняя оболочка – _____</a:t>
            </a:r>
            <a:br>
              <a:rPr kumimoji="0" lang="ru-RU" altLang="zh-CN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Times New Roman" pitchFamily="18" charset="0"/>
              </a:rPr>
            </a:br>
            <a:r>
              <a:rPr kumimoji="0" lang="ru-RU" altLang="zh-CN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Times New Roman" pitchFamily="18" charset="0"/>
              </a:rPr>
              <a:t>5. Плодная жидкость – _____</a:t>
            </a:r>
            <a:br>
              <a:rPr kumimoji="0" lang="ru-RU" altLang="zh-CN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Times New Roman" pitchFamily="18" charset="0"/>
              </a:rPr>
            </a:br>
            <a:r>
              <a:rPr kumimoji="0" lang="ru-RU" altLang="zh-CN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Times New Roman" pitchFamily="18" charset="0"/>
              </a:rPr>
              <a:t>6. Ворсинки наружной оболочки – _____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zh-CN" sz="2800" dirty="0" smtClean="0"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zh-CN" sz="2800" dirty="0" smtClean="0">
              <a:ea typeface="SimSun" pitchFamily="2" charset="-122"/>
              <a:cs typeface="Times New Roman" pitchFamily="18" charset="0"/>
            </a:endParaRPr>
          </a:p>
        </p:txBody>
      </p:sp>
      <p:pic>
        <p:nvPicPr>
          <p:cNvPr id="26626" name="Picture 2" descr="[R75-BIO69_8_13_65]_[PD_201-s]"/>
          <p:cNvPicPr>
            <a:picLocks noChangeAspect="1" noChangeArrowheads="1"/>
          </p:cNvPicPr>
          <p:nvPr/>
        </p:nvPicPr>
        <p:blipFill>
          <a:blip r:embed="rId2"/>
          <a:srcRect l="6805" t="14549" r="6389" b="12457"/>
          <a:stretch>
            <a:fillRect/>
          </a:stretch>
        </p:blipFill>
        <p:spPr bwMode="auto">
          <a:xfrm>
            <a:off x="5317683" y="214290"/>
            <a:ext cx="3483435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85720" y="3786190"/>
            <a:ext cx="8429684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B0F0"/>
                </a:solidFill>
                <a:latin typeface="Arial Black" pitchFamily="34" charset="0"/>
                <a:ea typeface="Calibri"/>
                <a:cs typeface="Times New Roman"/>
              </a:rPr>
              <a:t>Домашнее задание</a:t>
            </a:r>
            <a:endParaRPr lang="ru-RU" sz="1600" dirty="0" smtClean="0">
              <a:solidFill>
                <a:srgbClr val="00B0F0"/>
              </a:solidFill>
              <a:latin typeface="Arial Black" pitchFamily="34" charset="0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B0F0"/>
                </a:solidFill>
                <a:latin typeface="Arial Black" pitchFamily="34" charset="0"/>
                <a:ea typeface="Calibri"/>
                <a:cs typeface="Times New Roman"/>
              </a:rPr>
              <a:t>1.Прочитать параграф 50 (стр. 217-220) </a:t>
            </a:r>
            <a:endParaRPr lang="ru-RU" sz="1600" dirty="0" smtClean="0">
              <a:solidFill>
                <a:srgbClr val="00B0F0"/>
              </a:solidFill>
              <a:latin typeface="Arial Black" pitchFamily="34" charset="0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B0F0"/>
                </a:solidFill>
                <a:latin typeface="Arial Black" pitchFamily="34" charset="0"/>
                <a:ea typeface="Calibri"/>
                <a:cs typeface="Times New Roman"/>
              </a:rPr>
              <a:t>2. Составь в тетради  кластер «Гигиена беременных  женщин».</a:t>
            </a:r>
            <a:endParaRPr lang="ru-RU" sz="1600" dirty="0">
              <a:solidFill>
                <a:srgbClr val="00B0F0"/>
              </a:solidFill>
              <a:latin typeface="Arial Black" pitchFamily="34" charset="0"/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5127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Arial Black" pitchFamily="34" charset="0"/>
              </a:rPr>
              <a:t>Изучи</a:t>
            </a:r>
            <a:endParaRPr lang="ru-RU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57290" y="1000108"/>
            <a:ext cx="6872310" cy="762000"/>
          </a:xfrm>
        </p:spPr>
        <p:txBody>
          <a:bodyPr/>
          <a:lstStyle/>
          <a:p>
            <a:pPr algn="ctr"/>
            <a:r>
              <a:rPr lang="ru-RU" sz="2800" dirty="0" smtClean="0"/>
              <a:t>Параграф </a:t>
            </a:r>
            <a:r>
              <a:rPr lang="ru-RU" sz="2800" dirty="0" smtClean="0"/>
              <a:t>50, </a:t>
            </a:r>
            <a:r>
              <a:rPr lang="ru-RU" sz="2800" dirty="0" err="1" smtClean="0"/>
              <a:t>стр</a:t>
            </a:r>
            <a:r>
              <a:rPr lang="ru-RU" sz="2800" dirty="0" smtClean="0"/>
              <a:t> 217-220</a:t>
            </a:r>
            <a:endParaRPr lang="ru-RU" sz="28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7801004" cy="3886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 По плану</a:t>
            </a:r>
          </a:p>
          <a:p>
            <a:r>
              <a:rPr lang="ru-RU" b="1" dirty="0" smtClean="0"/>
              <a:t>Оплодотворение</a:t>
            </a:r>
          </a:p>
          <a:p>
            <a:r>
              <a:rPr lang="en-US" b="1" dirty="0" smtClean="0"/>
              <a:t>I</a:t>
            </a:r>
            <a:r>
              <a:rPr lang="ru-RU" b="1" dirty="0" smtClean="0"/>
              <a:t> этап развития зародыша  - эмбриональный период </a:t>
            </a:r>
          </a:p>
          <a:p>
            <a:r>
              <a:rPr lang="en-US" b="1" dirty="0" smtClean="0"/>
              <a:t>I</a:t>
            </a:r>
            <a:r>
              <a:rPr lang="ru-RU" b="1" dirty="0" smtClean="0"/>
              <a:t> </a:t>
            </a:r>
            <a:r>
              <a:rPr lang="en-US" b="1" dirty="0" smtClean="0"/>
              <a:t>I </a:t>
            </a:r>
            <a:r>
              <a:rPr lang="ru-RU" b="1" dirty="0" smtClean="0"/>
              <a:t>этап </a:t>
            </a:r>
            <a:r>
              <a:rPr lang="ru-RU" dirty="0" smtClean="0"/>
              <a:t>– </a:t>
            </a:r>
            <a:r>
              <a:rPr lang="ru-RU" b="1" dirty="0" smtClean="0"/>
              <a:t>плодный период</a:t>
            </a:r>
          </a:p>
          <a:p>
            <a:r>
              <a:rPr lang="ru-RU" b="1" dirty="0" smtClean="0"/>
              <a:t>Гигиена беременных женщин</a:t>
            </a:r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77724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B0F0"/>
                </a:solidFill>
                <a:latin typeface="Arial Black" pitchFamily="34" charset="0"/>
              </a:rPr>
              <a:t>Ответь</a:t>
            </a:r>
            <a:endParaRPr lang="ru-RU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928670"/>
            <a:ext cx="86439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F0"/>
                </a:solidFill>
              </a:rPr>
              <a:t>Вспомните:</a:t>
            </a:r>
          </a:p>
          <a:p>
            <a:r>
              <a:rPr lang="ru-RU" sz="1400" b="1" dirty="0" smtClean="0"/>
              <a:t>— </a:t>
            </a:r>
            <a:r>
              <a:rPr lang="ru-RU" sz="2400" b="1" dirty="0" smtClean="0"/>
              <a:t>Что называется  размножением?</a:t>
            </a:r>
            <a:endParaRPr lang="ru-RU" sz="2400" dirty="0" smtClean="0"/>
          </a:p>
          <a:p>
            <a:r>
              <a:rPr lang="ru-RU" sz="2400" b="1" dirty="0" smtClean="0"/>
              <a:t>— </a:t>
            </a:r>
            <a:r>
              <a:rPr lang="ru-RU" sz="2400" b="1" dirty="0" smtClean="0"/>
              <a:t>Что такое гамета?</a:t>
            </a:r>
            <a:endParaRPr lang="ru-RU" sz="2400" dirty="0" smtClean="0"/>
          </a:p>
          <a:p>
            <a:r>
              <a:rPr lang="ru-RU" sz="2400" b="1" dirty="0" smtClean="0"/>
              <a:t>— Какие Вы знаете гаметы?</a:t>
            </a:r>
            <a:endParaRPr lang="ru-RU" sz="2400" dirty="0" smtClean="0"/>
          </a:p>
          <a:p>
            <a:r>
              <a:rPr lang="ru-RU" sz="2400" b="1" dirty="0" smtClean="0"/>
              <a:t>— </a:t>
            </a:r>
            <a:r>
              <a:rPr lang="ru-RU" sz="2400" b="1" dirty="0" smtClean="0"/>
              <a:t>Где они образуются?</a:t>
            </a:r>
            <a:endParaRPr lang="ru-RU" sz="2400" dirty="0" smtClean="0"/>
          </a:p>
          <a:p>
            <a:r>
              <a:rPr lang="ru-RU" sz="2400" b="1" dirty="0" smtClean="0"/>
              <a:t>— </a:t>
            </a:r>
            <a:r>
              <a:rPr lang="ru-RU" sz="2400" b="1" dirty="0" smtClean="0"/>
              <a:t>Что называется оплодотворением?</a:t>
            </a:r>
            <a:endParaRPr lang="ru-RU" sz="2400" dirty="0" smtClean="0"/>
          </a:p>
          <a:p>
            <a:r>
              <a:rPr lang="ru-RU" sz="2400" b="1" dirty="0" smtClean="0"/>
              <a:t>— </a:t>
            </a:r>
            <a:r>
              <a:rPr lang="ru-RU" sz="2400" b="1" dirty="0" smtClean="0"/>
              <a:t>Что образуется в результате  оплодотворения?</a:t>
            </a:r>
            <a:endParaRPr lang="ru-RU" sz="2400" dirty="0" smtClean="0"/>
          </a:p>
          <a:p>
            <a:r>
              <a:rPr lang="ru-RU" sz="2400" b="1" dirty="0" smtClean="0"/>
              <a:t>— </a:t>
            </a:r>
            <a:r>
              <a:rPr lang="ru-RU" sz="2400" b="1" dirty="0" smtClean="0"/>
              <a:t>Что такое зигота</a:t>
            </a:r>
            <a:r>
              <a:rPr lang="ru-RU" sz="2400" b="1" dirty="0" smtClean="0"/>
              <a:t>?</a:t>
            </a:r>
            <a:endParaRPr lang="ru-RU" sz="24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35824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F0"/>
                </a:solidFill>
              </a:rPr>
              <a:t>Основные термины и понятия</a:t>
            </a:r>
          </a:p>
          <a:p>
            <a:pPr algn="ctr"/>
            <a:endParaRPr lang="ru-RU" sz="1200" b="1" dirty="0" smtClean="0">
              <a:solidFill>
                <a:srgbClr val="00B0F0"/>
              </a:solidFill>
            </a:endParaRPr>
          </a:p>
          <a:p>
            <a:r>
              <a:rPr lang="ru-RU" b="1" dirty="0" smtClean="0"/>
              <a:t> </a:t>
            </a:r>
            <a:r>
              <a:rPr lang="ru-RU" b="1" i="1" dirty="0" smtClean="0"/>
              <a:t>Онтогенезом</a:t>
            </a:r>
            <a:r>
              <a:rPr lang="ru-RU" dirty="0" smtClean="0"/>
              <a:t>, или </a:t>
            </a:r>
            <a:r>
              <a:rPr lang="ru-RU" b="1" i="1" dirty="0" smtClean="0"/>
              <a:t>индивидуальным развитием,</a:t>
            </a:r>
            <a:r>
              <a:rPr lang="ru-RU" dirty="0" smtClean="0"/>
              <a:t> называют весь период жизни с момента слияния половых клеток и образования зиготы до гибели организма.</a:t>
            </a:r>
          </a:p>
          <a:p>
            <a:r>
              <a:rPr lang="ru-RU" dirty="0" smtClean="0"/>
              <a:t>Изучением вопросов, связанных с индивидуальным развитием организмов, занимается </a:t>
            </a:r>
            <a:r>
              <a:rPr lang="ru-RU" b="1" i="1" dirty="0" smtClean="0"/>
              <a:t>эмбриология</a:t>
            </a:r>
            <a:r>
              <a:rPr lang="ru-RU" dirty="0" smtClean="0"/>
              <a:t> (от греч. </a:t>
            </a:r>
            <a:r>
              <a:rPr lang="ru-RU" dirty="0" err="1" smtClean="0"/>
              <a:t>еmbryon</a:t>
            </a:r>
            <a:r>
              <a:rPr lang="ru-RU" dirty="0" smtClean="0"/>
              <a:t> – зародыш).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pPr algn="ctr"/>
            <a:r>
              <a:rPr lang="ru-RU" sz="2800" b="1" dirty="0" smtClean="0"/>
              <a:t>Оплодотворение - </a:t>
            </a:r>
            <a:r>
              <a:rPr lang="ru-RU" sz="2800" dirty="0" smtClean="0"/>
              <a:t>процесс </a:t>
            </a:r>
            <a:r>
              <a:rPr lang="ru-RU" sz="2800" dirty="0" smtClean="0"/>
              <a:t>слияния </a:t>
            </a:r>
            <a:r>
              <a:rPr lang="ru-RU" sz="2800" dirty="0" smtClean="0"/>
              <a:t>гамет</a:t>
            </a:r>
            <a:endParaRPr lang="ru-RU" sz="2800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3571876"/>
            <a:ext cx="8143932" cy="285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38" y="0"/>
            <a:ext cx="7929562" cy="1417638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00B0F0"/>
                </a:solidFill>
                <a:latin typeface="Constantia" pitchFamily="18" charset="0"/>
              </a:rPr>
              <a:t>Оплодотворение</a:t>
            </a:r>
            <a:r>
              <a:rPr lang="ru-RU" sz="3200" dirty="0" smtClean="0">
                <a:latin typeface="Constantia" pitchFamily="18" charset="0"/>
              </a:rPr>
              <a:t> - </a:t>
            </a:r>
            <a:r>
              <a:rPr lang="ru-RU" sz="3200" dirty="0" smtClean="0">
                <a:solidFill>
                  <a:srgbClr val="7030A0"/>
                </a:solidFill>
                <a:latin typeface="Constantia" pitchFamily="18" charset="0"/>
              </a:rPr>
              <a:t>процесс слияния половых клеток</a:t>
            </a:r>
            <a:endParaRPr lang="ru-RU" sz="3200" dirty="0">
              <a:solidFill>
                <a:srgbClr val="7030A0"/>
              </a:solidFill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57950" y="1500174"/>
            <a:ext cx="2500330" cy="85725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Constantia" pitchFamily="18" charset="0"/>
              </a:rPr>
              <a:t>МУЖСКАЯ ГАМЕТА сперматозоид (</a:t>
            </a:r>
            <a:r>
              <a:rPr lang="en-US" b="1" dirty="0">
                <a:latin typeface="Constantia" pitchFamily="18" charset="0"/>
              </a:rPr>
              <a:t>n)</a:t>
            </a:r>
            <a:endParaRPr lang="ru-RU" b="1" dirty="0"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57290" y="1500174"/>
            <a:ext cx="2500330" cy="8572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Constantia" pitchFamily="18" charset="0"/>
              </a:rPr>
              <a:t>ЖЕНСКАЯ ГАМЕТА яйцеклетка </a:t>
            </a:r>
            <a:r>
              <a:rPr lang="en-US" b="1" dirty="0">
                <a:latin typeface="Constantia" pitchFamily="18" charset="0"/>
              </a:rPr>
              <a:t>(n)</a:t>
            </a:r>
            <a:endParaRPr lang="ru-RU" b="1" dirty="0">
              <a:latin typeface="Constant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7620" y="2928934"/>
            <a:ext cx="2714644" cy="1071570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Constantia" pitchFamily="18" charset="0"/>
              </a:rPr>
              <a:t>ОПЛОДОТВОРЕННАЯ ЯЙЦЕКЛЕТКА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Constantia" pitchFamily="18" charset="0"/>
              </a:rPr>
              <a:t>зигота (2</a:t>
            </a:r>
            <a:r>
              <a:rPr lang="en-US" b="1" dirty="0">
                <a:latin typeface="Constantia" pitchFamily="18" charset="0"/>
              </a:rPr>
              <a:t>n)</a:t>
            </a:r>
            <a:endParaRPr lang="ru-RU" b="1" dirty="0">
              <a:latin typeface="Constantia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16200000" flipH="1">
            <a:off x="3589338" y="1374775"/>
            <a:ext cx="571500" cy="25368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6054726" y="1374775"/>
            <a:ext cx="571500" cy="25368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976664" y="4429132"/>
            <a:ext cx="2500330" cy="785818"/>
          </a:xfrm>
          <a:prstGeom prst="rect">
            <a:avLst/>
          </a:prstGeom>
          <a:ln w="19050">
            <a:solidFill>
              <a:srgbClr val="FFFF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ЗАРОДЫШ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rot="16200000" flipH="1">
            <a:off x="5006181" y="4209257"/>
            <a:ext cx="428625" cy="11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4000496" y="5643578"/>
            <a:ext cx="2500330" cy="857256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ПЛОД</a:t>
            </a:r>
          </a:p>
        </p:txBody>
      </p:sp>
      <p:cxnSp>
        <p:nvCxnSpPr>
          <p:cNvPr id="31" name="Прямая со стрелкой 30"/>
          <p:cNvCxnSpPr/>
          <p:nvPr/>
        </p:nvCxnSpPr>
        <p:spPr>
          <a:xfrm rot="5400000">
            <a:off x="5001419" y="5428457"/>
            <a:ext cx="428625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Внутриутробное 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развитие человека принято разделять на два периода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: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dirty="0">
                <a:solidFill>
                  <a:srgbClr val="333333"/>
                </a:solidFill>
                <a:latin typeface="Arial"/>
              </a:rPr>
              <a:t>эмбриональный </a:t>
            </a:r>
            <a:endParaRPr lang="ru-RU" dirty="0" smtClean="0">
              <a:solidFill>
                <a:srgbClr val="333333"/>
              </a:solidFill>
              <a:latin typeface="Arial"/>
            </a:endParaRPr>
          </a:p>
          <a:p>
            <a:pPr algn="ctr"/>
            <a:r>
              <a:rPr lang="ru-RU" dirty="0" smtClean="0">
                <a:solidFill>
                  <a:srgbClr val="333333"/>
                </a:solidFill>
                <a:latin typeface="Arial"/>
              </a:rPr>
              <a:t>(</a:t>
            </a:r>
            <a:r>
              <a:rPr lang="ru-RU" dirty="0">
                <a:solidFill>
                  <a:srgbClr val="333333"/>
                </a:solidFill>
                <a:latin typeface="Arial"/>
              </a:rPr>
              <a:t>или зародышевый)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b="0" dirty="0" smtClean="0">
                <a:solidFill>
                  <a:srgbClr val="333333"/>
                </a:solidFill>
                <a:latin typeface="Arial"/>
                <a:ea typeface="+mj-ea"/>
                <a:cs typeface="+mj-cs"/>
              </a:rPr>
              <a:t> </a:t>
            </a:r>
            <a:r>
              <a:rPr lang="ru-RU" dirty="0">
                <a:solidFill>
                  <a:srgbClr val="333333"/>
                </a:solidFill>
                <a:latin typeface="Arial"/>
                <a:ea typeface="+mj-ea"/>
                <a:cs typeface="+mj-cs"/>
              </a:rPr>
              <a:t>фетальный (или плодный).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9150" y="2540000"/>
            <a:ext cx="4476916" cy="3194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999" y="2477021"/>
            <a:ext cx="3864273" cy="279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77421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lacent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142984"/>
            <a:ext cx="392905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14282" y="1714488"/>
            <a:ext cx="4604168" cy="421484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428596" y="285728"/>
            <a:ext cx="7429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B0F0"/>
                </a:solidFill>
              </a:rPr>
              <a:t> </a:t>
            </a:r>
            <a:r>
              <a:rPr lang="ru-RU" sz="2800" dirty="0" smtClean="0">
                <a:solidFill>
                  <a:srgbClr val="00B0F0"/>
                </a:solidFill>
                <a:latin typeface="Arial Black" pitchFamily="34" charset="0"/>
              </a:rPr>
              <a:t>Образование </a:t>
            </a:r>
            <a:r>
              <a:rPr lang="ru-RU" sz="2800" dirty="0" smtClean="0">
                <a:solidFill>
                  <a:srgbClr val="00B0F0"/>
                </a:solidFill>
                <a:latin typeface="Arial Black" pitchFamily="34" charset="0"/>
              </a:rPr>
              <a:t>плаценты</a:t>
            </a:r>
            <a:endParaRPr lang="ru-RU" sz="2800" dirty="0">
              <a:solidFill>
                <a:srgbClr val="00B0F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7772400" cy="1142984"/>
          </a:xfrm>
        </p:spPr>
        <p:txBody>
          <a:bodyPr>
            <a:normAutofit fontScale="90000"/>
          </a:bodyPr>
          <a:lstStyle/>
          <a:p>
            <a:pPr marL="228600" lvl="0" indent="-228600" algn="ctr">
              <a:spcBef>
                <a:spcPts val="1000"/>
              </a:spcBef>
            </a:pPr>
            <a:r>
              <a:rPr lang="ru-RU" alt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400" y="1422598"/>
            <a:ext cx="7480300" cy="5096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14348" y="285728"/>
            <a:ext cx="77867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00B0F0"/>
                </a:solidFill>
                <a:latin typeface="Arial Black" pitchFamily="34" charset="0"/>
                <a:cs typeface="Times New Roman" panose="02020603050405020304" pitchFamily="18" charset="0"/>
              </a:rPr>
              <a:t>Плодный период начинается  с 9-й недели беременности до рождения </a:t>
            </a:r>
            <a:endParaRPr lang="ru-RU" sz="2800" dirty="0">
              <a:solidFill>
                <a:srgbClr val="00B0F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3106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115888"/>
            <a:ext cx="8809038" cy="662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107</TotalTime>
  <Words>365</Words>
  <PresentationFormat>Экран (4:3)</PresentationFormat>
  <Paragraphs>92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Справедливость</vt:lpstr>
      <vt:lpstr>Раздел: Рост и развитие </vt:lpstr>
      <vt:lpstr>Изучи</vt:lpstr>
      <vt:lpstr>Ответь</vt:lpstr>
      <vt:lpstr>Слайд 4</vt:lpstr>
      <vt:lpstr>Оплодотворение - процесс слияния половых клеток</vt:lpstr>
      <vt:lpstr>Внутриутробное развитие человека принято разделять на два периода:</vt:lpstr>
      <vt:lpstr>Слайд 7</vt:lpstr>
      <vt:lpstr> </vt:lpstr>
      <vt:lpstr>Слайд 9</vt:lpstr>
      <vt:lpstr>Слайд 10</vt:lpstr>
      <vt:lpstr>Слайд 11</vt:lpstr>
      <vt:lpstr>Слайд 12</vt:lpstr>
      <vt:lpstr>Слайд 13</vt:lpstr>
      <vt:lpstr>Выполни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Раздел: Рост и развитие </dc:title>
  <dc:creator>Print service</dc:creator>
  <cp:lastModifiedBy>Print service</cp:lastModifiedBy>
  <cp:revision>12</cp:revision>
  <dcterms:created xsi:type="dcterms:W3CDTF">2020-04-02T02:45:07Z</dcterms:created>
  <dcterms:modified xsi:type="dcterms:W3CDTF">2020-04-02T04:43:00Z</dcterms:modified>
</cp:coreProperties>
</file>