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7" r:id="rId2"/>
    <p:sldId id="259" r:id="rId3"/>
    <p:sldId id="258" r:id="rId4"/>
    <p:sldId id="260" r:id="rId5"/>
    <p:sldId id="261" r:id="rId6"/>
    <p:sldId id="267" r:id="rId7"/>
    <p:sldId id="263" r:id="rId8"/>
    <p:sldId id="268" r:id="rId9"/>
    <p:sldId id="264" r:id="rId10"/>
    <p:sldId id="265" r:id="rId11"/>
    <p:sldId id="266" r:id="rId12"/>
    <p:sldId id="274" r:id="rId13"/>
    <p:sldId id="275" r:id="rId14"/>
    <p:sldId id="271" r:id="rId15"/>
    <p:sldId id="272" r:id="rId16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FF99"/>
    <a:srgbClr val="99FF99"/>
  </p:clrMru>
</p:presentationPr>
</file>

<file path=ppt/tableStyles.xml><?xml version="1.0" encoding="utf-8"?>
<a:tblStyleLst xmlns:a="http://schemas.openxmlformats.org/drawingml/2006/main" def="{5C22544A-7EE6-4342-B048-85BDC9FD1C3A}"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612" y="-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угольник 1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3" name="Скругленный прямоугольник 12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295400" y="3200400"/>
            <a:ext cx="6400800" cy="1600200"/>
          </a:xfrm>
        </p:spPr>
        <p:txBody>
          <a:bodyPr/>
          <a:lstStyle>
            <a:lvl1pPr marL="0" indent="0" algn="ctr">
              <a:buNone/>
              <a:defRPr sz="26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 lIns="0" tIns="0" rIns="0" bIns="0">
            <a:noAutofit/>
          </a:bodyPr>
          <a:lstStyle>
            <a:lvl1pPr>
              <a:defRPr sz="1400">
                <a:solidFill>
                  <a:srgbClr val="FFFFFF"/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>
            <a:off x="62931" y="1449303"/>
            <a:ext cx="9021537" cy="1527349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Прямоугольник 9"/>
          <p:cNvSpPr/>
          <p:nvPr/>
        </p:nvSpPr>
        <p:spPr>
          <a:xfrm>
            <a:off x="62931" y="1396720"/>
            <a:ext cx="9021537" cy="120580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10"/>
          <p:cNvSpPr/>
          <p:nvPr/>
        </p:nvSpPr>
        <p:spPr>
          <a:xfrm>
            <a:off x="62931" y="2976649"/>
            <a:ext cx="9021537" cy="110532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457200" y="1505930"/>
            <a:ext cx="8229600" cy="1470025"/>
          </a:xfrm>
        </p:spPr>
        <p:txBody>
          <a:bodyPr anchor="ctr"/>
          <a:lstStyle>
            <a:lvl1pPr algn="ctr">
              <a:defRPr lang="en-US" dirty="0">
                <a:solidFill>
                  <a:srgbClr val="FFFFFF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Содержимое 7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777240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ик 10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10" name="Скругленный прямоугольник 9"/>
          <p:cNvSpPr/>
          <p:nvPr/>
        </p:nvSpPr>
        <p:spPr>
          <a:xfrm>
            <a:off x="65313" y="69755"/>
            <a:ext cx="9013372" cy="6692201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3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952500"/>
            <a:ext cx="7772400" cy="1362075"/>
          </a:xfrm>
        </p:spPr>
        <p:txBody>
          <a:bodyPr anchor="b" anchorCtr="0"/>
          <a:lstStyle>
            <a:lvl1pPr algn="l">
              <a:buNone/>
              <a:defRPr sz="4000" b="0" cap="none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547938"/>
            <a:ext cx="7772400" cy="1338262"/>
          </a:xfrm>
        </p:spPr>
        <p:txBody>
          <a:bodyPr anchor="t" anchorCtr="0"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800100" y="6172200"/>
            <a:ext cx="40005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Прямоугольник 6"/>
          <p:cNvSpPr/>
          <p:nvPr/>
        </p:nvSpPr>
        <p:spPr>
          <a:xfrm flipV="1">
            <a:off x="69412" y="2376830"/>
            <a:ext cx="9013515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Прямоугольник 7"/>
          <p:cNvSpPr/>
          <p:nvPr/>
        </p:nvSpPr>
        <p:spPr>
          <a:xfrm>
            <a:off x="69146" y="2341475"/>
            <a:ext cx="9013781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9" name="Прямоугольник 8"/>
          <p:cNvSpPr/>
          <p:nvPr/>
        </p:nvSpPr>
        <p:spPr>
          <a:xfrm>
            <a:off x="68306" y="2468880"/>
            <a:ext cx="9014621" cy="45720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Содержимое 8"/>
          <p:cNvSpPr>
            <a:spLocks noGrp="1"/>
          </p:cNvSpPr>
          <p:nvPr>
            <p:ph sz="quarter" idx="1"/>
          </p:nvPr>
        </p:nvSpPr>
        <p:spPr>
          <a:xfrm>
            <a:off x="91440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2"/>
          </p:nvPr>
        </p:nvSpPr>
        <p:spPr>
          <a:xfrm>
            <a:off x="4933950" y="1447800"/>
            <a:ext cx="3749040" cy="45720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953000" y="1447800"/>
            <a:ext cx="3733800" cy="762000"/>
          </a:xfrm>
          <a:noFill/>
          <a:ln w="12700" cap="sq" cmpd="sng" algn="ctr">
            <a:noFill/>
            <a:prstDash val="solid"/>
          </a:ln>
        </p:spPr>
        <p:txBody>
          <a:bodyPr lIns="91440" anchor="b" anchorCtr="0">
            <a:noAutofit/>
          </a:bodyPr>
          <a:lstStyle>
            <a:lvl1pPr marL="0" indent="0">
              <a:buNone/>
              <a:defRPr sz="2400" b="1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4"/>
          </p:nvPr>
        </p:nvSpPr>
        <p:spPr>
          <a:xfrm>
            <a:off x="4953000" y="2247900"/>
            <a:ext cx="3733800" cy="38862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9" name="Скругленный прямоугольник 8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1143000"/>
          </a:xfrm>
        </p:spPr>
        <p:txBody>
          <a:bodyPr anchor="b" anchorCtr="0"/>
          <a:lstStyle>
            <a:lvl1pPr algn="l">
              <a:buNone/>
              <a:defRPr sz="40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914400" y="1600200"/>
            <a:ext cx="1905000" cy="4495800"/>
          </a:xfrm>
        </p:spPr>
        <p:txBody>
          <a:bodyPr/>
          <a:lstStyle>
            <a:lvl1pPr marL="0" indent="0">
              <a:buNone/>
              <a:defRPr sz="18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Содержимое 10"/>
          <p:cNvSpPr>
            <a:spLocks noGrp="1"/>
          </p:cNvSpPr>
          <p:nvPr>
            <p:ph sz="quarter" idx="1"/>
          </p:nvPr>
        </p:nvSpPr>
        <p:spPr>
          <a:xfrm>
            <a:off x="2971800" y="1600200"/>
            <a:ext cx="5715000" cy="4495800"/>
          </a:xfrm>
        </p:spPr>
        <p:txBody>
          <a:bodyPr vert="horz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900550"/>
            <a:ext cx="7315200" cy="522288"/>
          </a:xfrm>
        </p:spPr>
        <p:txBody>
          <a:bodyPr anchor="ctr">
            <a:noAutofit/>
          </a:bodyPr>
          <a:lstStyle>
            <a:lvl1pPr algn="l">
              <a:buNone/>
              <a:defRPr sz="2800" b="0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914400" y="5445825"/>
            <a:ext cx="7315200" cy="685800"/>
          </a:xfrm>
        </p:spPr>
        <p:txBody>
          <a:bodyPr/>
          <a:lstStyle>
            <a:lvl1pPr marL="0" indent="0">
              <a:buFontTx/>
              <a:buNone/>
              <a:defRPr sz="16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914400" y="6172200"/>
            <a:ext cx="3886200" cy="457200"/>
          </a:xfr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146304" y="6208776"/>
            <a:ext cx="457200" cy="457200"/>
          </a:xfrm>
        </p:spPr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 flipV="1">
            <a:off x="68307" y="4683555"/>
            <a:ext cx="9006840" cy="91440"/>
          </a:xfrm>
          <a:prstGeom prst="rect">
            <a:avLst/>
          </a:prstGeom>
          <a:solidFill>
            <a:schemeClr val="accent1">
              <a:alpha val="10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Прямоугольник 11"/>
          <p:cNvSpPr/>
          <p:nvPr/>
        </p:nvSpPr>
        <p:spPr>
          <a:xfrm>
            <a:off x="68508" y="4650474"/>
            <a:ext cx="9006639" cy="45719"/>
          </a:xfrm>
          <a:prstGeom prst="rect">
            <a:avLst/>
          </a:prstGeom>
          <a:solidFill>
            <a:schemeClr val="accent1">
              <a:tint val="60000"/>
            </a:schemeClr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3" name="Прямоугольник 12"/>
          <p:cNvSpPr/>
          <p:nvPr/>
        </p:nvSpPr>
        <p:spPr>
          <a:xfrm>
            <a:off x="68510" y="4773224"/>
            <a:ext cx="9006637" cy="48807"/>
          </a:xfrm>
          <a:prstGeom prst="rect">
            <a:avLst/>
          </a:prstGeom>
          <a:solidFill>
            <a:schemeClr val="accent5"/>
          </a:solidFill>
          <a:ln w="19050" cap="sq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68308" y="66675"/>
            <a:ext cx="9001873" cy="4581525"/>
          </a:xfrm>
          <a:prstGeom prst="round2SameRect">
            <a:avLst>
              <a:gd name="adj1" fmla="val 7101"/>
              <a:gd name="adj2" fmla="val 0"/>
            </a:avLst>
          </a:prstGeom>
          <a:solidFill>
            <a:schemeClr val="bg2"/>
          </a:solidFill>
          <a:ln w="6350">
            <a:solidFill>
              <a:schemeClr val="tx1"/>
            </a:solidFill>
          </a:ln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41"/>
            <a:ext cx="201168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914400" y="274640"/>
            <a:ext cx="55626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CCFF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FF"/>
          </a:solidFill>
          <a:ln w="12700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8" name="Скругленный прямоугольник 7"/>
          <p:cNvSpPr/>
          <p:nvPr/>
        </p:nvSpPr>
        <p:spPr>
          <a:xfrm>
            <a:off x="64008" y="69755"/>
            <a:ext cx="9013372" cy="6693408"/>
          </a:xfrm>
          <a:prstGeom prst="roundRect">
            <a:avLst>
              <a:gd name="adj" fmla="val 4929"/>
            </a:avLst>
          </a:prstGeom>
          <a:ln w="6350" cap="sq" cmpd="sng" algn="ctr">
            <a:solidFill>
              <a:schemeClr val="tx1">
                <a:alpha val="100000"/>
              </a:schemeClr>
            </a:solidFill>
            <a:prstDash val="solid"/>
          </a:ln>
          <a:effectLst/>
        </p:spPr>
        <p:style>
          <a:lnRef idx="3">
            <a:schemeClr val="lt1"/>
          </a:lnRef>
          <a:fillRef idx="1001">
            <a:schemeClr val="l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914400" y="274638"/>
            <a:ext cx="7772400" cy="1143000"/>
          </a:xfrm>
          <a:prstGeom prst="rect">
            <a:avLst/>
          </a:prstGeom>
        </p:spPr>
        <p:txBody>
          <a:bodyPr bIns="91440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914400" y="1447800"/>
            <a:ext cx="7772400" cy="4572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172200" y="6191250"/>
            <a:ext cx="2476500" cy="476250"/>
          </a:xfrm>
          <a:prstGeom prst="rect">
            <a:avLst/>
          </a:prstGeom>
        </p:spPr>
        <p:txBody>
          <a:bodyPr anchor="ctr" anchorCtr="0"/>
          <a:lstStyle>
            <a:lvl1pPr algn="r"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02.04.2020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914400" y="6172200"/>
            <a:ext cx="3962400" cy="457200"/>
          </a:xfrm>
          <a:prstGeom prst="rect">
            <a:avLst/>
          </a:prstGeom>
        </p:spPr>
        <p:txBody>
          <a:bodyPr anchor="ctr" anchorCtr="0"/>
          <a:lstStyle>
            <a:lvl1pPr eaLnBrk="1" latinLnBrk="0" hangingPunct="1">
              <a:defRPr kumimoji="0" sz="14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46304" y="6210300"/>
            <a:ext cx="457200" cy="457200"/>
          </a:xfrm>
          <a:prstGeom prst="ellipse">
            <a:avLst/>
          </a:prstGeom>
          <a:solidFill>
            <a:schemeClr val="accent1"/>
          </a:solidFill>
        </p:spPr>
        <p:txBody>
          <a:bodyPr wrap="none" lIns="0" tIns="0" rIns="0" bIns="0" anchor="ctr" anchorCtr="1">
            <a:noAutofit/>
          </a:bodyPr>
          <a:lstStyle>
            <a:lvl1pPr algn="ctr" eaLnBrk="1" latinLnBrk="0" hangingPunct="1">
              <a:defRPr kumimoji="0" sz="1400">
                <a:solidFill>
                  <a:srgbClr val="FFFFFF"/>
                </a:solidFill>
                <a:latin typeface="+mj-lt"/>
                <a:ea typeface="+mj-ea"/>
                <a:cs typeface="+mj-cs"/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580"/>
        </a:spcBef>
        <a:buClr>
          <a:schemeClr val="accent1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48640" indent="-228600" algn="l" rtl="0" eaLnBrk="1" latinLnBrk="0" hangingPunct="1">
        <a:spcBef>
          <a:spcPts val="370"/>
        </a:spcBef>
        <a:buClr>
          <a:schemeClr val="accent2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SzPct val="8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97280" indent="-228600" algn="l" rtl="0" eaLnBrk="1" latinLnBrk="0" hangingPunct="1">
        <a:spcBef>
          <a:spcPts val="370"/>
        </a:spcBef>
        <a:buClr>
          <a:schemeClr val="accent3"/>
        </a:buClr>
        <a:buSzPct val="8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70"/>
        </a:spcBef>
        <a:buClr>
          <a:schemeClr val="accent3"/>
        </a:buClr>
        <a:buFontTx/>
        <a:buChar char="o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645920" indent="-228600" algn="l" rtl="0" eaLnBrk="1" latinLnBrk="0" hangingPunct="1">
        <a:spcBef>
          <a:spcPts val="370"/>
        </a:spcBef>
        <a:buClr>
          <a:schemeClr val="accent3"/>
        </a:buClr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228600" algn="l" rtl="0" eaLnBrk="1" latinLnBrk="0" hangingPunct="1">
        <a:spcBef>
          <a:spcPts val="370"/>
        </a:spcBef>
        <a:buClr>
          <a:schemeClr val="accent2"/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228600" algn="l" rtl="0" eaLnBrk="1" latinLnBrk="0" hangingPunct="1">
        <a:spcBef>
          <a:spcPts val="370"/>
        </a:spcBef>
        <a:buClr>
          <a:schemeClr val="accent1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228600" algn="l" rtl="0" eaLnBrk="1" latinLnBrk="0" hangingPunct="1">
        <a:spcBef>
          <a:spcPts val="370"/>
        </a:spcBef>
        <a:buClr>
          <a:schemeClr val="accent2">
            <a:tint val="60000"/>
          </a:schemeClr>
        </a:buClr>
        <a:buChar char="•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emf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Раздел: Рост </a:t>
            </a: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и </a:t>
            </a: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развитие</a:t>
            </a:r>
            <a:r>
              <a:rPr lang="ru-RU" b="1" dirty="0" smtClean="0">
                <a:latin typeface="Arial Black" pitchFamily="34" charset="0"/>
              </a:rPr>
              <a:t/>
            </a:r>
            <a:br>
              <a:rPr lang="ru-RU" b="1" dirty="0" smtClean="0">
                <a:latin typeface="Arial Black" pitchFamily="34" charset="0"/>
              </a:rPr>
            </a:br>
            <a:endParaRPr lang="ru-RU" b="1" dirty="0">
              <a:latin typeface="Arial Black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quarter" idx="1"/>
          </p:nvPr>
        </p:nvSpPr>
        <p:spPr>
          <a:xfrm>
            <a:off x="357158" y="1447800"/>
            <a:ext cx="8358246" cy="1409696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ТЕМА: Внутриутробное </a:t>
            </a: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развитие. Первые стадии </a:t>
            </a: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зародышевого </a:t>
            </a: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развития. Формирование и </a:t>
            </a: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развитие </a:t>
            </a:r>
            <a:r>
              <a:rPr lang="ru-RU" b="1" dirty="0" smtClean="0">
                <a:solidFill>
                  <a:srgbClr val="0070C0"/>
                </a:solidFill>
                <a:latin typeface="Arial Black" pitchFamily="34" charset="0"/>
              </a:rPr>
              <a:t>плода</a:t>
            </a:r>
            <a:endParaRPr lang="ru-RU" b="1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sz="quarter" idx="2"/>
          </p:nvPr>
        </p:nvSpPr>
        <p:spPr>
          <a:xfrm>
            <a:off x="500034" y="3286124"/>
            <a:ext cx="8286808" cy="1571636"/>
          </a:xfrm>
        </p:spPr>
        <p:txBody>
          <a:bodyPr>
            <a:noAutofit/>
          </a:bodyPr>
          <a:lstStyle/>
          <a:p>
            <a:pPr marL="90488" lvl="3" indent="0">
              <a:buNone/>
            </a:pP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ЦЕЛИ:  9.2.3.1 объяснять  </a:t>
            </a: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роль  плаценты </a:t>
            </a:r>
            <a:endParaRPr lang="ru-RU" dirty="0" smtClean="0">
              <a:solidFill>
                <a:srgbClr val="0070C0"/>
              </a:solidFill>
              <a:latin typeface="Arial Black" pitchFamily="34" charset="0"/>
            </a:endParaRPr>
          </a:p>
          <a:p>
            <a:pPr marL="90488" lvl="3" indent="0">
              <a:buNone/>
            </a:pP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            развитии эмбриона</a:t>
            </a: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;</a:t>
            </a:r>
          </a:p>
          <a:p>
            <a:pPr marL="90488" lvl="3" indent="-90488">
              <a:buNone/>
            </a:pP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              9.2.3.2 сравнивать развитие эмбриона и </a:t>
            </a: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плода</a:t>
            </a:r>
            <a:endParaRPr lang="ru-RU" dirty="0">
              <a:solidFill>
                <a:srgbClr val="0070C0"/>
              </a:solidFill>
              <a:latin typeface="Arial Black" pitchFamily="34" charset="0"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714348" y="5143512"/>
            <a:ext cx="807249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Класс : 9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 учитель: Мелихова Т.В.  </a:t>
            </a:r>
          </a:p>
          <a:p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 КГУ</a:t>
            </a:r>
            <a:r>
              <a:rPr lang="kk-KZ" dirty="0" smtClean="0">
                <a:solidFill>
                  <a:srgbClr val="0070C0"/>
                </a:solidFill>
                <a:latin typeface="Arial Black" pitchFamily="34" charset="0"/>
              </a:rPr>
              <a:t> ”Школа </a:t>
            </a:r>
            <a:r>
              <a:rPr lang="kk-KZ" dirty="0" smtClean="0">
                <a:solidFill>
                  <a:srgbClr val="0070C0"/>
                </a:solidFill>
                <a:latin typeface="Arial Black" pitchFamily="34" charset="0"/>
              </a:rPr>
              <a:t>– лицей №14 </a:t>
            </a:r>
            <a:r>
              <a:rPr lang="kk-KZ" dirty="0" smtClean="0">
                <a:solidFill>
                  <a:srgbClr val="0070C0"/>
                </a:solidFill>
                <a:latin typeface="Arial Black" pitchFamily="34" charset="0"/>
              </a:rPr>
              <a:t>г.Темиртау”</a:t>
            </a:r>
            <a:r>
              <a:rPr lang="ru-RU" dirty="0" smtClean="0">
                <a:solidFill>
                  <a:srgbClr val="0070C0"/>
                </a:solidFill>
                <a:latin typeface="Arial Black" pitchFamily="34" charset="0"/>
              </a:rPr>
              <a:t> </a:t>
            </a:r>
            <a:endParaRPr lang="ru-RU" dirty="0">
              <a:solidFill>
                <a:srgbClr val="0070C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273050"/>
            <a:ext cx="7772400" cy="512744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>
                <a:solidFill>
                  <a:srgbClr val="00B0F0"/>
                </a:solidFill>
                <a:latin typeface="Arial Black" pitchFamily="34" charset="0"/>
              </a:rPr>
              <a:t>Изучи</a:t>
            </a:r>
            <a:endParaRPr lang="ru-RU" dirty="0">
              <a:solidFill>
                <a:srgbClr val="00B0F0"/>
              </a:solidFill>
              <a:latin typeface="Arial Black" pitchFamily="34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57290" y="1000108"/>
            <a:ext cx="6872310" cy="762000"/>
          </a:xfrm>
        </p:spPr>
        <p:txBody>
          <a:bodyPr/>
          <a:lstStyle/>
          <a:p>
            <a:pPr algn="ctr"/>
            <a:r>
              <a:rPr lang="ru-RU" sz="2800" dirty="0" smtClean="0"/>
              <a:t>Параграф </a:t>
            </a:r>
            <a:r>
              <a:rPr lang="ru-RU" sz="2800" dirty="0" smtClean="0"/>
              <a:t>50, </a:t>
            </a:r>
            <a:r>
              <a:rPr lang="ru-RU" sz="2800" dirty="0" err="1" smtClean="0"/>
              <a:t>стр</a:t>
            </a:r>
            <a:r>
              <a:rPr lang="ru-RU" sz="2800" dirty="0" smtClean="0"/>
              <a:t> 217-220</a:t>
            </a:r>
            <a:endParaRPr lang="ru-RU" sz="2800" dirty="0"/>
          </a:p>
        </p:txBody>
      </p:sp>
      <p:sp>
        <p:nvSpPr>
          <p:cNvPr id="5" name="Содержимое 4"/>
          <p:cNvSpPr>
            <a:spLocks noGrp="1"/>
          </p:cNvSpPr>
          <p:nvPr>
            <p:ph sz="half" idx="2"/>
          </p:nvPr>
        </p:nvSpPr>
        <p:spPr>
          <a:xfrm>
            <a:off x="914400" y="2247900"/>
            <a:ext cx="7801004" cy="3886200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ru-RU" b="1" dirty="0" smtClean="0"/>
              <a:t> По плану</a:t>
            </a:r>
          </a:p>
          <a:p>
            <a:r>
              <a:rPr lang="ru-RU" b="1" dirty="0" smtClean="0"/>
              <a:t>Оплодотворение</a:t>
            </a:r>
          </a:p>
          <a:p>
            <a:r>
              <a:rPr lang="en-US" b="1" dirty="0" smtClean="0"/>
              <a:t>I</a:t>
            </a:r>
            <a:r>
              <a:rPr lang="ru-RU" b="1" dirty="0" smtClean="0"/>
              <a:t> этап развития зародыша  - эмбриональный период </a:t>
            </a:r>
          </a:p>
          <a:p>
            <a:r>
              <a:rPr lang="en-US" b="1" dirty="0" smtClean="0"/>
              <a:t>I</a:t>
            </a:r>
            <a:r>
              <a:rPr lang="ru-RU" b="1" dirty="0" smtClean="0"/>
              <a:t> </a:t>
            </a:r>
            <a:r>
              <a:rPr lang="en-US" b="1" dirty="0" smtClean="0"/>
              <a:t>I </a:t>
            </a:r>
            <a:r>
              <a:rPr lang="ru-RU" b="1" dirty="0" smtClean="0"/>
              <a:t>этап </a:t>
            </a:r>
            <a:r>
              <a:rPr lang="ru-RU" dirty="0" smtClean="0"/>
              <a:t>– </a:t>
            </a:r>
            <a:r>
              <a:rPr lang="ru-RU" b="1" dirty="0" smtClean="0"/>
              <a:t>плодный период</a:t>
            </a:r>
          </a:p>
          <a:p>
            <a:r>
              <a:rPr lang="ru-RU" b="1" dirty="0" smtClean="0"/>
              <a:t>Гигиена беременных женщин</a:t>
            </a:r>
            <a:endParaRPr lang="ru-RU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214290"/>
            <a:ext cx="7772400" cy="714380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smtClean="0">
                <a:solidFill>
                  <a:srgbClr val="00B0F0"/>
                </a:solidFill>
                <a:latin typeface="Arial Black" pitchFamily="34" charset="0"/>
              </a:rPr>
              <a:t>Ответь</a:t>
            </a:r>
            <a:endParaRPr lang="ru-RU" dirty="0">
              <a:solidFill>
                <a:srgbClr val="00B0F0"/>
              </a:solidFill>
              <a:latin typeface="Arial Black" pitchFamily="34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214282" y="928670"/>
            <a:ext cx="8643998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</a:rPr>
              <a:t>Вспомните:</a:t>
            </a:r>
          </a:p>
          <a:p>
            <a:r>
              <a:rPr lang="ru-RU" sz="1400" b="1" dirty="0" smtClean="0"/>
              <a:t>— </a:t>
            </a:r>
            <a:r>
              <a:rPr lang="ru-RU" sz="2400" b="1" dirty="0" smtClean="0"/>
              <a:t>Что называется  размножением?</a:t>
            </a:r>
            <a:endParaRPr lang="ru-RU" sz="2400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Что такое гамета?</a:t>
            </a:r>
            <a:endParaRPr lang="ru-RU" sz="2400" dirty="0" smtClean="0"/>
          </a:p>
          <a:p>
            <a:r>
              <a:rPr lang="ru-RU" sz="2400" b="1" dirty="0" smtClean="0"/>
              <a:t>— Какие Вы знаете гаметы?</a:t>
            </a:r>
            <a:endParaRPr lang="ru-RU" sz="2400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Где они образуются?</a:t>
            </a:r>
            <a:endParaRPr lang="ru-RU" sz="2400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Что называется оплодотворением?</a:t>
            </a:r>
            <a:endParaRPr lang="ru-RU" sz="2400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Что образуется в результате  оплодотворения?</a:t>
            </a:r>
            <a:endParaRPr lang="ru-RU" sz="2400" dirty="0" smtClean="0"/>
          </a:p>
          <a:p>
            <a:r>
              <a:rPr lang="ru-RU" sz="2400" b="1" dirty="0" smtClean="0"/>
              <a:t>— </a:t>
            </a:r>
            <a:r>
              <a:rPr lang="ru-RU" sz="2400" b="1" dirty="0" smtClean="0"/>
              <a:t>Что такое зигота</a:t>
            </a:r>
            <a:r>
              <a:rPr lang="ru-RU" sz="2400" b="1" dirty="0" smtClean="0"/>
              <a:t>?</a:t>
            </a:r>
            <a:endParaRPr lang="ru-RU" sz="2400" dirty="0" smtClean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57158" y="285728"/>
            <a:ext cx="8358246" cy="467820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b="1" dirty="0" smtClean="0">
                <a:solidFill>
                  <a:srgbClr val="00B0F0"/>
                </a:solidFill>
              </a:rPr>
              <a:t>Основные термины и понятия</a:t>
            </a:r>
          </a:p>
          <a:p>
            <a:pPr algn="ctr"/>
            <a:endParaRPr lang="ru-RU" sz="1200" b="1" dirty="0" smtClean="0">
              <a:solidFill>
                <a:srgbClr val="00B0F0"/>
              </a:solidFill>
            </a:endParaRPr>
          </a:p>
          <a:p>
            <a:r>
              <a:rPr lang="ru-RU" b="1" dirty="0" smtClean="0"/>
              <a:t> </a:t>
            </a:r>
            <a:r>
              <a:rPr lang="ru-RU" b="1" i="1" dirty="0" smtClean="0"/>
              <a:t>Онтогенезом</a:t>
            </a:r>
            <a:r>
              <a:rPr lang="ru-RU" dirty="0" smtClean="0"/>
              <a:t>, или </a:t>
            </a:r>
            <a:r>
              <a:rPr lang="ru-RU" b="1" i="1" dirty="0" smtClean="0"/>
              <a:t>индивидуальным развитием,</a:t>
            </a:r>
            <a:r>
              <a:rPr lang="ru-RU" dirty="0" smtClean="0"/>
              <a:t> называют весь период жизни с момента слияния половых клеток и образования зиготы до гибели организма.</a:t>
            </a:r>
          </a:p>
          <a:p>
            <a:r>
              <a:rPr lang="ru-RU" dirty="0" smtClean="0"/>
              <a:t>Изучением вопросов, связанных с индивидуальным развитием организмов, занимается </a:t>
            </a:r>
            <a:r>
              <a:rPr lang="ru-RU" b="1" i="1" dirty="0" smtClean="0"/>
              <a:t>эмбриология</a:t>
            </a:r>
            <a:r>
              <a:rPr lang="ru-RU" dirty="0" smtClean="0"/>
              <a:t> (от греч. </a:t>
            </a:r>
            <a:r>
              <a:rPr lang="ru-RU" dirty="0" err="1" smtClean="0"/>
              <a:t>еmbryon</a:t>
            </a:r>
            <a:r>
              <a:rPr lang="ru-RU" dirty="0" smtClean="0"/>
              <a:t> – зародыш).</a:t>
            </a:r>
          </a:p>
          <a:p>
            <a:endParaRPr lang="ru-RU" b="1" dirty="0" smtClean="0"/>
          </a:p>
          <a:p>
            <a:endParaRPr lang="ru-RU" b="1" dirty="0" smtClean="0"/>
          </a:p>
          <a:p>
            <a:pPr algn="ctr"/>
            <a:r>
              <a:rPr lang="ru-RU" sz="2800" b="1" dirty="0" smtClean="0"/>
              <a:t>Оплодотворение - </a:t>
            </a:r>
            <a:r>
              <a:rPr lang="ru-RU" sz="2800" dirty="0" smtClean="0"/>
              <a:t>процесс </a:t>
            </a:r>
            <a:r>
              <a:rPr lang="ru-RU" sz="2800" dirty="0" smtClean="0"/>
              <a:t>слияния </a:t>
            </a:r>
            <a:r>
              <a:rPr lang="ru-RU" sz="2800" dirty="0" smtClean="0"/>
              <a:t>гамет</a:t>
            </a:r>
            <a:endParaRPr lang="ru-RU" sz="2800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  <a:p>
            <a:endParaRPr lang="ru-RU" b="1" i="1" dirty="0" smtClean="0"/>
          </a:p>
        </p:txBody>
      </p:sp>
      <p:pic>
        <p:nvPicPr>
          <p:cNvPr id="3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0034" y="3571876"/>
            <a:ext cx="8143932" cy="28575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214438" y="0"/>
            <a:ext cx="7929562" cy="1417638"/>
          </a:xfrm>
        </p:spPr>
        <p:txBody>
          <a:bodyPr/>
          <a:lstStyle/>
          <a:p>
            <a:pPr algn="l" eaLnBrk="1" fontAlgn="auto" hangingPunct="1">
              <a:spcAft>
                <a:spcPts val="0"/>
              </a:spcAft>
              <a:defRPr/>
            </a:pPr>
            <a:r>
              <a:rPr lang="ru-RU" sz="3600" dirty="0" smtClean="0">
                <a:solidFill>
                  <a:srgbClr val="00B0F0"/>
                </a:solidFill>
                <a:latin typeface="Constantia" pitchFamily="18" charset="0"/>
              </a:rPr>
              <a:t>Оплодотворение</a:t>
            </a:r>
            <a:r>
              <a:rPr lang="ru-RU" sz="3200" dirty="0" smtClean="0">
                <a:latin typeface="Constantia" pitchFamily="18" charset="0"/>
              </a:rPr>
              <a:t> - </a:t>
            </a:r>
            <a:r>
              <a:rPr lang="ru-RU" sz="3200" dirty="0" smtClean="0">
                <a:solidFill>
                  <a:srgbClr val="7030A0"/>
                </a:solidFill>
                <a:latin typeface="Constantia" pitchFamily="18" charset="0"/>
              </a:rPr>
              <a:t>процесс слияния половых клеток</a:t>
            </a:r>
            <a:endParaRPr lang="ru-RU" sz="3200" dirty="0">
              <a:solidFill>
                <a:srgbClr val="7030A0"/>
              </a:solidFill>
              <a:latin typeface="Constantia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357950" y="1500174"/>
            <a:ext cx="2500330" cy="857256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Constantia" pitchFamily="18" charset="0"/>
              </a:rPr>
              <a:t>МУЖСКАЯ ГАМЕТА сперматозоид (</a:t>
            </a:r>
            <a:r>
              <a:rPr lang="en-US" b="1" dirty="0">
                <a:latin typeface="Constantia" pitchFamily="18" charset="0"/>
              </a:rPr>
              <a:t>n)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357290" y="1500174"/>
            <a:ext cx="2500330" cy="857256"/>
          </a:xfrm>
          <a:prstGeom prst="rect">
            <a:avLst/>
          </a:prstGeom>
        </p:spPr>
        <p:style>
          <a:lnRef idx="0">
            <a:schemeClr val="accent1"/>
          </a:lnRef>
          <a:fillRef idx="3">
            <a:schemeClr val="accent1"/>
          </a:fillRef>
          <a:effectRef idx="3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Constantia" pitchFamily="18" charset="0"/>
              </a:rPr>
              <a:t>ЖЕНСКАЯ ГАМЕТА яйцеклетка </a:t>
            </a:r>
            <a:r>
              <a:rPr lang="en-US" b="1" dirty="0">
                <a:latin typeface="Constantia" pitchFamily="18" charset="0"/>
              </a:rPr>
              <a:t>(n)</a:t>
            </a:r>
            <a:endParaRPr lang="ru-RU" b="1" dirty="0">
              <a:latin typeface="Constantia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857620" y="2928934"/>
            <a:ext cx="2714644" cy="1071570"/>
          </a:xfrm>
          <a:prstGeom prst="rect">
            <a:avLst/>
          </a:prstGeom>
          <a:ln w="28575">
            <a:solidFill>
              <a:srgbClr val="FF0000"/>
            </a:solidFill>
          </a:ln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Constantia" pitchFamily="18" charset="0"/>
              </a:rPr>
              <a:t>ОПЛОДОТВОРЕННАЯ ЯЙЦЕКЛЕТКА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b="1" dirty="0">
                <a:latin typeface="Constantia" pitchFamily="18" charset="0"/>
              </a:rPr>
              <a:t>зигота (2</a:t>
            </a:r>
            <a:r>
              <a:rPr lang="en-US" b="1" dirty="0">
                <a:latin typeface="Constantia" pitchFamily="18" charset="0"/>
              </a:rPr>
              <a:t>n)</a:t>
            </a:r>
            <a:endParaRPr lang="ru-RU" b="1" dirty="0">
              <a:latin typeface="Constantia" pitchFamily="18" charset="0"/>
            </a:endParaRPr>
          </a:p>
        </p:txBody>
      </p:sp>
      <p:cxnSp>
        <p:nvCxnSpPr>
          <p:cNvPr id="10" name="Прямая со стрелкой 9"/>
          <p:cNvCxnSpPr/>
          <p:nvPr/>
        </p:nvCxnSpPr>
        <p:spPr>
          <a:xfrm rot="16200000" flipH="1">
            <a:off x="3589338" y="1374775"/>
            <a:ext cx="571500" cy="25368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5" name="Прямая со стрелкой 14"/>
          <p:cNvCxnSpPr/>
          <p:nvPr/>
        </p:nvCxnSpPr>
        <p:spPr>
          <a:xfrm rot="5400000">
            <a:off x="6054726" y="1374775"/>
            <a:ext cx="571500" cy="2536825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6"/>
          </a:lnRef>
          <a:fillRef idx="0">
            <a:schemeClr val="accent6"/>
          </a:fillRef>
          <a:effectRef idx="2">
            <a:schemeClr val="accent6"/>
          </a:effectRef>
          <a:fontRef idx="minor">
            <a:schemeClr val="tx1"/>
          </a:fontRef>
        </p:style>
      </p:cxnSp>
      <p:sp>
        <p:nvSpPr>
          <p:cNvPr id="11" name="Прямоугольник 10"/>
          <p:cNvSpPr/>
          <p:nvPr/>
        </p:nvSpPr>
        <p:spPr>
          <a:xfrm>
            <a:off x="3976664" y="4429132"/>
            <a:ext cx="2500330" cy="785818"/>
          </a:xfrm>
          <a:prstGeom prst="rect">
            <a:avLst/>
          </a:prstGeom>
          <a:ln w="19050">
            <a:solidFill>
              <a:srgbClr val="FFFF00"/>
            </a:solidFill>
          </a:ln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ЗАРОДЫШ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rot="16200000" flipH="1">
            <a:off x="5006181" y="4209257"/>
            <a:ext cx="428625" cy="11112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p:sp>
        <p:nvSpPr>
          <p:cNvPr id="29" name="Прямоугольник 28"/>
          <p:cNvSpPr/>
          <p:nvPr/>
        </p:nvSpPr>
        <p:spPr>
          <a:xfrm>
            <a:off x="4000496" y="5643578"/>
            <a:ext cx="2500330" cy="857256"/>
          </a:xfrm>
          <a:prstGeom prst="rect">
            <a:avLst/>
          </a:prstGeom>
          <a:ln/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nstantia" pitchFamily="18" charset="0"/>
              </a:rPr>
              <a:t>ПЛОД</a:t>
            </a:r>
          </a:p>
        </p:txBody>
      </p:sp>
      <p:cxnSp>
        <p:nvCxnSpPr>
          <p:cNvPr id="31" name="Прямая со стрелкой 30"/>
          <p:cNvCxnSpPr/>
          <p:nvPr/>
        </p:nvCxnSpPr>
        <p:spPr>
          <a:xfrm rot="5400000">
            <a:off x="5001419" y="5428457"/>
            <a:ext cx="428625" cy="1587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accent4"/>
          </a:lnRef>
          <a:fillRef idx="0">
            <a:schemeClr val="accent4"/>
          </a:fillRef>
          <a:effectRef idx="1">
            <a:schemeClr val="accent4"/>
          </a:effectRef>
          <a:fontRef idx="minor">
            <a:schemeClr val="tx1"/>
          </a:fontRef>
        </p:style>
      </p:cxn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Внутриутробное </a:t>
            </a:r>
            <a:r>
              <a:rPr lang="ru-RU" sz="2800" b="1" i="1" dirty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развитие человека принято разделять на два периода</a:t>
            </a:r>
            <a:r>
              <a:rPr lang="ru-RU" sz="2800" b="1" i="1" dirty="0" smtClean="0">
                <a:solidFill>
                  <a:schemeClr val="accent1">
                    <a:lumMod val="50000"/>
                  </a:schemeClr>
                </a:solidFill>
                <a:latin typeface="Comic Sans MS" panose="030F0702030302020204" pitchFamily="66" charset="0"/>
              </a:rPr>
              <a:t>:</a:t>
            </a:r>
            <a:endParaRPr lang="ru-RU" sz="2800" b="1" i="1" dirty="0">
              <a:solidFill>
                <a:schemeClr val="accent1">
                  <a:lumMod val="50000"/>
                </a:schemeClr>
              </a:solidFill>
              <a:latin typeface="Comic Sans MS" panose="030F0702030302020204" pitchFamily="66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>
            <a:normAutofit fontScale="92500" lnSpcReduction="20000"/>
          </a:bodyPr>
          <a:lstStyle/>
          <a:p>
            <a:pPr algn="ctr"/>
            <a:r>
              <a:rPr lang="ru-RU" dirty="0">
                <a:solidFill>
                  <a:srgbClr val="333333"/>
                </a:solidFill>
                <a:latin typeface="Arial"/>
              </a:rPr>
              <a:t>эмбриональный </a:t>
            </a:r>
            <a:endParaRPr lang="ru-RU" dirty="0" smtClean="0">
              <a:solidFill>
                <a:srgbClr val="333333"/>
              </a:solidFill>
              <a:latin typeface="Arial"/>
            </a:endParaRPr>
          </a:p>
          <a:p>
            <a:pPr algn="ctr"/>
            <a:r>
              <a:rPr lang="ru-RU" dirty="0" smtClean="0">
                <a:solidFill>
                  <a:srgbClr val="333333"/>
                </a:solidFill>
                <a:latin typeface="Arial"/>
              </a:rPr>
              <a:t>(</a:t>
            </a:r>
            <a:r>
              <a:rPr lang="ru-RU" dirty="0">
                <a:solidFill>
                  <a:srgbClr val="333333"/>
                </a:solidFill>
                <a:latin typeface="Arial"/>
              </a:rPr>
              <a:t>или зародышевый) 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ru-RU" b="0" dirty="0" smtClean="0">
                <a:solidFill>
                  <a:srgbClr val="333333"/>
                </a:solidFill>
                <a:latin typeface="Arial"/>
                <a:ea typeface="+mj-ea"/>
                <a:cs typeface="+mj-cs"/>
              </a:rPr>
              <a:t> </a:t>
            </a:r>
            <a:r>
              <a:rPr lang="ru-RU" dirty="0">
                <a:solidFill>
                  <a:srgbClr val="333333"/>
                </a:solidFill>
                <a:latin typeface="Arial"/>
                <a:ea typeface="+mj-ea"/>
                <a:cs typeface="+mj-cs"/>
              </a:rPr>
              <a:t>фетальный (или плодный).</a:t>
            </a:r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sz="quarter" idx="4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29150" y="2540000"/>
            <a:ext cx="4476916" cy="31943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07999" y="2477021"/>
            <a:ext cx="3864273" cy="2793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774218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Placenta.jpg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29190" y="1142984"/>
            <a:ext cx="3929058" cy="55007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2"/>
          <p:cNvPicPr>
            <a:picLocks noGrp="1" noChangeAspect="1" noChangeArrowheads="1"/>
          </p:cNvPicPr>
          <p:nvPr>
            <p:ph sz="quarter" idx="1"/>
          </p:nvPr>
        </p:nvPicPr>
        <p:blipFill>
          <a:blip r:embed="rId3"/>
          <a:srcRect/>
          <a:stretch>
            <a:fillRect/>
          </a:stretch>
        </p:blipFill>
        <p:spPr>
          <a:xfrm>
            <a:off x="214282" y="1714488"/>
            <a:ext cx="4604168" cy="4214842"/>
          </a:xfrm>
          <a:prstGeom prst="rect">
            <a:avLst/>
          </a:prstGeom>
          <a:noFill/>
          <a:ln>
            <a:solidFill>
              <a:srgbClr val="7030A0"/>
            </a:solidFill>
          </a:ln>
        </p:spPr>
      </p:pic>
      <p:sp>
        <p:nvSpPr>
          <p:cNvPr id="7" name="Прямоугольник 6"/>
          <p:cNvSpPr/>
          <p:nvPr/>
        </p:nvSpPr>
        <p:spPr>
          <a:xfrm>
            <a:off x="428596" y="285728"/>
            <a:ext cx="742955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i="1" dirty="0" smtClean="0">
                <a:solidFill>
                  <a:srgbClr val="00B0F0"/>
                </a:solidFill>
              </a:rPr>
              <a:t> </a:t>
            </a:r>
            <a:r>
              <a:rPr lang="ru-RU" sz="2800" dirty="0" smtClean="0">
                <a:solidFill>
                  <a:srgbClr val="00B0F0"/>
                </a:solidFill>
                <a:latin typeface="Arial Black" pitchFamily="34" charset="0"/>
              </a:rPr>
              <a:t>Образование </a:t>
            </a:r>
            <a:r>
              <a:rPr lang="ru-RU" sz="2800" dirty="0" smtClean="0">
                <a:solidFill>
                  <a:srgbClr val="00B0F0"/>
                </a:solidFill>
                <a:latin typeface="Arial Black" pitchFamily="34" charset="0"/>
              </a:rPr>
              <a:t>плаценты</a:t>
            </a:r>
            <a:endParaRPr lang="ru-RU" sz="2800" dirty="0">
              <a:solidFill>
                <a:srgbClr val="00B0F0"/>
              </a:solidFill>
              <a:latin typeface="Arial Black" pitchFamily="34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28662" y="285728"/>
            <a:ext cx="7772400" cy="1142984"/>
          </a:xfrm>
        </p:spPr>
        <p:txBody>
          <a:bodyPr>
            <a:normAutofit fontScale="90000"/>
          </a:bodyPr>
          <a:lstStyle/>
          <a:p>
            <a:pPr marL="228600" lvl="0" indent="-228600" algn="ctr">
              <a:spcBef>
                <a:spcPts val="1000"/>
              </a:spcBef>
            </a:pPr>
            <a:r>
              <a:rPr lang="ru-RU" alt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  <a:t/>
            </a:r>
            <a:br>
              <a:rPr lang="ru-RU" altLang="ru-RU" sz="2800" dirty="0">
                <a:solidFill>
                  <a:prstClr val="black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rPr>
            </a:br>
            <a:endParaRPr lang="ru-RU" dirty="0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87400" y="1422598"/>
            <a:ext cx="7480300" cy="50968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714348" y="285728"/>
            <a:ext cx="778674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altLang="ru-RU" sz="2800" b="1" dirty="0" smtClean="0">
                <a:solidFill>
                  <a:srgbClr val="00B0F0"/>
                </a:solidFill>
                <a:latin typeface="Arial Black" pitchFamily="34" charset="0"/>
                <a:cs typeface="Times New Roman" panose="02020603050405020304" pitchFamily="18" charset="0"/>
              </a:rPr>
              <a:t>Плодный период начинается  с 9-й недели беременности до рождения </a:t>
            </a:r>
            <a:endParaRPr lang="ru-RU" sz="2800" dirty="0">
              <a:solidFill>
                <a:srgbClr val="00B0F0"/>
              </a:solidFill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31069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55575" y="115888"/>
            <a:ext cx="8809038" cy="662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34938" y="115888"/>
            <a:ext cx="8853487" cy="6626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9388" y="141288"/>
            <a:ext cx="8856662" cy="663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71472" y="0"/>
            <a:ext cx="7858180" cy="63401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ru-RU" sz="28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 algn="ctr"/>
            <a:r>
              <a:rPr lang="ru-RU" sz="2800" dirty="0" smtClean="0">
                <a:solidFill>
                  <a:srgbClr val="00B0F0"/>
                </a:solidFill>
                <a:latin typeface="Arial Black" pitchFamily="34" charset="0"/>
              </a:rPr>
              <a:t>ГИГИЕНА БЕРЕМЕННЫХ ЖЕНЩИН</a:t>
            </a:r>
            <a:endParaRPr lang="ru-RU" sz="28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 algn="ctr"/>
            <a:endParaRPr lang="ru-RU" sz="28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 algn="ctr"/>
            <a:r>
              <a:rPr lang="ru-RU" sz="2800" dirty="0" smtClean="0">
                <a:solidFill>
                  <a:srgbClr val="00B0F0"/>
                </a:solidFill>
                <a:latin typeface="Arial Black" pitchFamily="34" charset="0"/>
              </a:rPr>
              <a:t>Али </a:t>
            </a:r>
            <a:r>
              <a:rPr lang="ru-RU" sz="2800" dirty="0" smtClean="0">
                <a:solidFill>
                  <a:srgbClr val="00B0F0"/>
                </a:solidFill>
                <a:latin typeface="Arial Black" pitchFamily="34" charset="0"/>
              </a:rPr>
              <a:t>Ибн Сина «Поэма о медицине»</a:t>
            </a:r>
          </a:p>
          <a:p>
            <a:endParaRPr lang="ru-RU" sz="2400" b="1" i="1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B0F0"/>
                </a:solidFill>
                <a:latin typeface="Arial Black" pitchFamily="34" charset="0"/>
              </a:rPr>
              <a:t>О </a:t>
            </a:r>
            <a:r>
              <a:rPr lang="ru-RU" sz="2000" b="1" dirty="0" smtClean="0">
                <a:solidFill>
                  <a:srgbClr val="00B0F0"/>
                </a:solidFill>
                <a:latin typeface="Arial Black" pitchFamily="34" charset="0"/>
              </a:rPr>
              <a:t>детях, находящихся ещё в утробе матери:</a:t>
            </a:r>
            <a:endParaRPr lang="ru-RU" sz="20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B0F0"/>
                </a:solidFill>
                <a:latin typeface="Arial Black" pitchFamily="34" charset="0"/>
              </a:rPr>
              <a:t>Как следует, о том веду я речь.</a:t>
            </a:r>
            <a:endParaRPr lang="ru-RU" sz="20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B0F0"/>
                </a:solidFill>
                <a:latin typeface="Arial Black" pitchFamily="34" charset="0"/>
              </a:rPr>
              <a:t>Дитя в утробе матери беречь.</a:t>
            </a:r>
            <a:endParaRPr lang="ru-RU" sz="20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B0F0"/>
                </a:solidFill>
                <a:latin typeface="Arial Black" pitchFamily="34" charset="0"/>
              </a:rPr>
              <a:t>Ничто зловредное его пусть не коснётся,</a:t>
            </a:r>
            <a:endParaRPr lang="ru-RU" sz="20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B0F0"/>
                </a:solidFill>
                <a:latin typeface="Arial Black" pitchFamily="34" charset="0"/>
              </a:rPr>
              <a:t>Пусть мать питается не как придётся,</a:t>
            </a:r>
            <a:endParaRPr lang="ru-RU" sz="20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B0F0"/>
                </a:solidFill>
                <a:latin typeface="Arial Black" pitchFamily="34" charset="0"/>
              </a:rPr>
              <a:t>А ест еду и влагу с пользой пьёт,</a:t>
            </a:r>
            <a:endParaRPr lang="ru-RU" sz="20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B0F0"/>
                </a:solidFill>
                <a:latin typeface="Arial Black" pitchFamily="34" charset="0"/>
              </a:rPr>
              <a:t>Так, чтоб нормально развивался плод.</a:t>
            </a:r>
            <a:endParaRPr lang="ru-RU" sz="20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B0F0"/>
                </a:solidFill>
                <a:latin typeface="Arial Black" pitchFamily="34" charset="0"/>
              </a:rPr>
              <a:t>Пускай отбросов в пище будет мало,</a:t>
            </a:r>
            <a:endParaRPr lang="ru-RU" sz="2000" dirty="0" smtClean="0">
              <a:solidFill>
                <a:srgbClr val="00B0F0"/>
              </a:solidFill>
              <a:latin typeface="Arial Black" pitchFamily="34" charset="0"/>
            </a:endParaRPr>
          </a:p>
          <a:p>
            <a:pPr>
              <a:lnSpc>
                <a:spcPct val="150000"/>
              </a:lnSpc>
            </a:pPr>
            <a:r>
              <a:rPr lang="ru-RU" sz="2000" b="1" dirty="0" smtClean="0">
                <a:solidFill>
                  <a:srgbClr val="00B0F0"/>
                </a:solidFill>
                <a:latin typeface="Arial Black" pitchFamily="34" charset="0"/>
              </a:rPr>
              <a:t>Чтоб кровь она при этом очищала.</a:t>
            </a:r>
            <a:endParaRPr lang="ru-RU" sz="2000" dirty="0">
              <a:solidFill>
                <a:srgbClr val="00B0F0"/>
              </a:solidFill>
              <a:latin typeface="Arial Black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Прямоугольник 1"/>
          <p:cNvSpPr>
            <a:spLocks noChangeArrowheads="1"/>
          </p:cNvSpPr>
          <p:nvPr/>
        </p:nvSpPr>
        <p:spPr bwMode="auto">
          <a:xfrm>
            <a:off x="323850" y="188913"/>
            <a:ext cx="8569325" cy="2308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400" b="1" dirty="0">
                <a:latin typeface="Times New Roman" pitchFamily="18" charset="0"/>
                <a:cs typeface="Times New Roman" pitchFamily="18" charset="0"/>
              </a:rPr>
              <a:t>Беременность — это состояние женщины, в матке которой развивается будущий ребенок. Продолжительность беременности 270 – 280 дней. Беременность устанавливается врачом, который следит за ходом беременности и регистрирует изменения артериального давления, массы тела и других показателей здоровья</a:t>
            </a:r>
            <a:r>
              <a:rPr lang="ru-RU" dirty="0"/>
              <a:t>.</a:t>
            </a:r>
          </a:p>
        </p:txBody>
      </p:sp>
      <p:pic>
        <p:nvPicPr>
          <p:cNvPr id="9219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763713" y="3213100"/>
            <a:ext cx="6096000" cy="319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57224" y="0"/>
            <a:ext cx="7772400" cy="725470"/>
          </a:xfrm>
        </p:spPr>
        <p:txBody>
          <a:bodyPr>
            <a:noAutofit/>
          </a:bodyPr>
          <a:lstStyle/>
          <a:p>
            <a:pPr algn="ctr"/>
            <a:r>
              <a:rPr lang="ru-RU" sz="4800" b="1" dirty="0" smtClean="0">
                <a:solidFill>
                  <a:srgbClr val="00B0F0"/>
                </a:solidFill>
              </a:rPr>
              <a:t>Выполни</a:t>
            </a:r>
            <a:endParaRPr lang="ru-RU" sz="4800" dirty="0">
              <a:solidFill>
                <a:srgbClr val="00B0F0"/>
              </a:solidFill>
            </a:endParaRPr>
          </a:p>
        </p:txBody>
      </p:sp>
      <p:graphicFrame>
        <p:nvGraphicFramePr>
          <p:cNvPr id="3" name="Таблица 2"/>
          <p:cNvGraphicFramePr>
            <a:graphicFrameLocks noGrp="1"/>
          </p:cNvGraphicFramePr>
          <p:nvPr/>
        </p:nvGraphicFramePr>
        <p:xfrm>
          <a:off x="500034" y="642917"/>
          <a:ext cx="8429684" cy="6035040"/>
        </p:xfrm>
        <a:graphic>
          <a:graphicData uri="http://schemas.openxmlformats.org/drawingml/2006/table">
            <a:tbl>
              <a:tblPr>
                <a:tableStyleId>{69CF1AB2-1976-4502-BF36-3FF5EA218861}</a:tableStyleId>
              </a:tblPr>
              <a:tblGrid>
                <a:gridCol w="8429684"/>
              </a:tblGrid>
              <a:tr h="51954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1 Зародыш становится плодом после образования </a:t>
                      </a:r>
                      <a:r>
                        <a:rPr lang="ru-RU" sz="1800" dirty="0" smtClean="0"/>
                        <a:t>____________________</a:t>
                      </a:r>
                    </a:p>
                    <a:p>
                      <a:pPr>
                        <a:spcAft>
                          <a:spcPts val="0"/>
                        </a:spcAft>
                      </a:pPr>
                      <a:endParaRPr lang="ru-RU" sz="1800" dirty="0">
                        <a:latin typeface="Times New Roman"/>
                        <a:ea typeface="SimSun"/>
                      </a:endParaRPr>
                    </a:p>
                  </a:txBody>
                  <a:tcPr marL="66989" marR="66989" marT="0" marB="0"/>
                </a:tc>
              </a:tr>
              <a:tr h="12988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2 Оплодотворение происходит: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В матке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В маточной трубе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В яичнике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В семенных пузырьках</a:t>
                      </a:r>
                      <a:endParaRPr lang="ru-RU" sz="1800" dirty="0">
                        <a:latin typeface="Times New Roman"/>
                        <a:ea typeface="SimSun"/>
                        <a:cs typeface="Wingdings"/>
                      </a:endParaRPr>
                    </a:p>
                  </a:txBody>
                  <a:tcPr marL="66989" marR="66989" marT="0" marB="0"/>
                </a:tc>
              </a:tr>
              <a:tr h="12988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3 В месте прикрепления зародыша к стенке матки образуется: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Зигота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Плацента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Фолликул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Плод</a:t>
                      </a:r>
                      <a:endParaRPr lang="ru-RU" sz="1800" dirty="0">
                        <a:latin typeface="Times New Roman"/>
                        <a:ea typeface="SimSun"/>
                        <a:cs typeface="Wingdings"/>
                      </a:endParaRPr>
                    </a:p>
                  </a:txBody>
                  <a:tcPr marL="66989" marR="66989" marT="0" marB="0"/>
                </a:tc>
              </a:tr>
              <a:tr h="12988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4 Через плаценту из организма матери в организм плода могут проникать: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Клетки крови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Вирусы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Кислород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Питательные вещества</a:t>
                      </a:r>
                      <a:endParaRPr lang="ru-RU" sz="1800" dirty="0">
                        <a:latin typeface="Times New Roman"/>
                        <a:ea typeface="SimSun"/>
                        <a:cs typeface="Wingdings"/>
                      </a:endParaRPr>
                    </a:p>
                  </a:txBody>
                  <a:tcPr marL="66989" marR="66989" marT="0" marB="0"/>
                </a:tc>
              </a:tr>
              <a:tr h="1298873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ru-RU" sz="1800" dirty="0"/>
                        <a:t>5 Оплодотворение у человека происходит: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Во влагалище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В матке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В маточной трубе</a:t>
                      </a:r>
                    </a:p>
                    <a:p>
                      <a:pPr marL="342900" lvl="0" indent="-342900">
                        <a:spcAft>
                          <a:spcPts val="0"/>
                        </a:spcAft>
                        <a:buFont typeface="Wingdings"/>
                        <a:buChar char=""/>
                        <a:tabLst>
                          <a:tab pos="678180" algn="l"/>
                        </a:tabLst>
                      </a:pPr>
                      <a:r>
                        <a:rPr lang="ru-RU" sz="1800" dirty="0"/>
                        <a:t>В яичнике</a:t>
                      </a:r>
                      <a:endParaRPr lang="ru-RU" sz="1800" dirty="0">
                        <a:latin typeface="Times New Roman"/>
                        <a:ea typeface="SimSun"/>
                        <a:cs typeface="Wingdings"/>
                      </a:endParaRPr>
                    </a:p>
                  </a:txBody>
                  <a:tcPr marL="66989" marR="66989" marT="0" marB="0"/>
                </a:tc>
              </a:tr>
            </a:tbl>
          </a:graphicData>
        </a:graphic>
      </p:graphicFrame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285720" y="285728"/>
            <a:ext cx="7858180" cy="35702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  <a:t>3. Какими цифрами обозначены на рисунке:</a:t>
            </a:r>
            <a:b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</a:br>
            <a:endParaRPr kumimoji="0" lang="ru-RU" altLang="zh-CN" sz="16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Arial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  <a:t>1.Плод – _____</a:t>
            </a:r>
            <a:b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</a:br>
            <a: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  <a:t>2. Формирующаяся пуповина и плацента – _____</a:t>
            </a:r>
            <a:b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</a:br>
            <a: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  <a:t>3. Наружная оболочка – _____</a:t>
            </a:r>
            <a:b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</a:br>
            <a: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  <a:t>4. Внутренняя оболочка – _____</a:t>
            </a:r>
            <a:b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</a:br>
            <a: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  <a:t>5. Плодная жидкость – _____</a:t>
            </a:r>
            <a:b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</a:br>
            <a:r>
              <a:rPr kumimoji="0" lang="ru-RU" altLang="zh-CN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SimSun" pitchFamily="2" charset="-122"/>
                <a:cs typeface="Times New Roman" pitchFamily="18" charset="0"/>
              </a:rPr>
              <a:t>6. Ворсинки наружной оболочки – _____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zh-CN" sz="2800" dirty="0" smtClean="0"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zh-CN" sz="280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SimSun" pitchFamily="2" charset="-122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ru-RU" altLang="zh-CN" sz="2800" dirty="0" smtClean="0">
              <a:ea typeface="SimSun" pitchFamily="2" charset="-122"/>
              <a:cs typeface="Times New Roman" pitchFamily="18" charset="0"/>
            </a:endParaRPr>
          </a:p>
        </p:txBody>
      </p:sp>
      <p:pic>
        <p:nvPicPr>
          <p:cNvPr id="26626" name="Picture 2" descr="[R75-BIO69_8_13_65]_[PD_201-s]"/>
          <p:cNvPicPr>
            <a:picLocks noChangeAspect="1" noChangeArrowheads="1"/>
          </p:cNvPicPr>
          <p:nvPr/>
        </p:nvPicPr>
        <p:blipFill>
          <a:blip r:embed="rId2"/>
          <a:srcRect l="6805" t="14549" r="6389" b="12457"/>
          <a:stretch>
            <a:fillRect/>
          </a:stretch>
        </p:blipFill>
        <p:spPr bwMode="auto">
          <a:xfrm>
            <a:off x="5317683" y="214290"/>
            <a:ext cx="3483435" cy="31432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Прямоугольник 3"/>
          <p:cNvSpPr/>
          <p:nvPr/>
        </p:nvSpPr>
        <p:spPr>
          <a:xfrm>
            <a:off x="285720" y="3786190"/>
            <a:ext cx="8429684" cy="13665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0"/>
              </a:spcAft>
            </a:pPr>
            <a:r>
              <a:rPr lang="ru-RU" b="1" dirty="0" smtClean="0">
                <a:solidFill>
                  <a:srgbClr val="00B0F0"/>
                </a:solidFill>
                <a:latin typeface="Arial Black" pitchFamily="34" charset="0"/>
                <a:ea typeface="Calibri"/>
                <a:cs typeface="Times New Roman"/>
              </a:rPr>
              <a:t>Домашнее задание</a:t>
            </a:r>
            <a:endParaRPr lang="ru-RU" sz="1600" dirty="0" smtClean="0">
              <a:solidFill>
                <a:srgbClr val="00B0F0"/>
              </a:solidFill>
              <a:latin typeface="Arial Black" pitchFamily="34" charset="0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B0F0"/>
                </a:solidFill>
                <a:latin typeface="Arial Black" pitchFamily="34" charset="0"/>
                <a:ea typeface="Calibri"/>
                <a:cs typeface="Times New Roman"/>
              </a:rPr>
              <a:t>1.Прочитать параграф 50 (стр. 217-220) </a:t>
            </a:r>
            <a:endParaRPr lang="ru-RU" sz="1600" dirty="0" smtClean="0">
              <a:solidFill>
                <a:srgbClr val="00B0F0"/>
              </a:solidFill>
              <a:latin typeface="Arial Black" pitchFamily="34" charset="0"/>
              <a:ea typeface="Calibri"/>
              <a:cs typeface="Times New Roman"/>
            </a:endParaRPr>
          </a:p>
          <a:p>
            <a:pPr marL="457200">
              <a:lnSpc>
                <a:spcPct val="115000"/>
              </a:lnSpc>
              <a:spcAft>
                <a:spcPts val="0"/>
              </a:spcAft>
            </a:pPr>
            <a:r>
              <a:rPr lang="ru-RU" dirty="0" smtClean="0">
                <a:solidFill>
                  <a:srgbClr val="00B0F0"/>
                </a:solidFill>
                <a:latin typeface="Arial Black" pitchFamily="34" charset="0"/>
                <a:ea typeface="Calibri"/>
                <a:cs typeface="Times New Roman"/>
              </a:rPr>
              <a:t>2. Составь в тетради  кластер «Гигиена беременных  женщин».</a:t>
            </a:r>
            <a:endParaRPr lang="ru-RU" sz="1600" dirty="0">
              <a:solidFill>
                <a:srgbClr val="00B0F0"/>
              </a:solidFill>
              <a:latin typeface="Arial Black" pitchFamily="34" charset="0"/>
              <a:ea typeface="Calibri"/>
              <a:cs typeface="Times New Roman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Справедливость">
  <a:themeElements>
    <a:clrScheme name="Справедливость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D34817"/>
      </a:accent1>
      <a:accent2>
        <a:srgbClr val="9B2D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CC9900"/>
      </a:hlink>
      <a:folHlink>
        <a:srgbClr val="96A9A9"/>
      </a:folHlink>
    </a:clrScheme>
    <a:fontScheme name="Справедливость">
      <a:majorFont>
        <a:latin typeface="Franklin Gothic Book"/>
        <a:ea typeface=""/>
        <a:cs typeface=""/>
        <a:font script="Grek" typeface="Calibri"/>
        <a:font script="Cyrl" typeface="Calibri"/>
        <a:font script="Jpan" typeface="HGｺﾞｼｯｸM"/>
        <a:font script="Hang" typeface="바탕"/>
        <a:font script="Hans" typeface="幼圆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Perpetua"/>
        <a:ea typeface=""/>
        <a:cs typeface=""/>
        <a:font script="Grek" typeface="Cambria"/>
        <a:font script="Cyrl" typeface="Cambria"/>
        <a:font script="Jpan" typeface="HG創英ﾌﾟﾚｾﾞﾝｽEB"/>
        <a:font script="Hang" typeface="맑은 고딕"/>
        <a:font script="Hans" typeface="宋体"/>
        <a:font script="Hant" typeface="新細明體"/>
        <a:font script="Arab" typeface="Times New Roman"/>
        <a:font script="Hebr" typeface="Aharoni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праведливость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tint val="30000"/>
                <a:satMod val="300000"/>
              </a:schemeClr>
              <a:schemeClr val="phClr">
                <a:tint val="40000"/>
                <a:satMod val="200000"/>
              </a:schemeClr>
            </a:duotone>
          </a:blip>
          <a:tile tx="0" ty="0" sx="70000" sy="70000" flip="none" algn="ctr"/>
        </a:blipFill>
        <a:blipFill>
          <a:blip xmlns:r="http://schemas.openxmlformats.org/officeDocument/2006/relationships" r:embed="rId1">
            <a:duotone>
              <a:schemeClr val="phClr">
                <a:shade val="22000"/>
                <a:satMod val="160000"/>
              </a:schemeClr>
              <a:schemeClr val="phClr">
                <a:shade val="45000"/>
                <a:satMod val="100000"/>
              </a:schemeClr>
            </a:duotone>
          </a:blip>
          <a:tile tx="0" ty="0" sx="65000" sy="65000" flip="none" algn="ctr"/>
        </a:blipFill>
      </a:fillStyleLst>
      <a:lnStyleLst>
        <a:ln w="9525" cap="flat" cmpd="sng" algn="ctr">
          <a:solidFill>
            <a:schemeClr val="phClr">
              <a:shade val="60000"/>
              <a:satMod val="110000"/>
            </a:schemeClr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38100" dist="25400" dir="54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50800" dir="5400000" algn="t" rotWithShape="0">
              <a:srgbClr val="000000">
                <a:alpha val="60000"/>
              </a:srgbClr>
            </a:outerShdw>
          </a:effectLst>
          <a:scene3d>
            <a:camera prst="isometricBottomUp" fov="0">
              <a:rot lat="0" lon="0" rev="0"/>
            </a:camera>
            <a:lightRig rig="soft" dir="b">
              <a:rot lat="0" lon="0" rev="9000000"/>
            </a:lightRig>
          </a:scene3d>
          <a:sp3d contourW="35000" prstMaterial="matte">
            <a:bevelT w="45000" h="38100" prst="convex"/>
            <a:contourClr>
              <a:schemeClr val="phClr">
                <a:tint val="1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80000"/>
                <a:satMod val="155000"/>
              </a:schemeClr>
            </a:gs>
            <a:gs pos="100000">
              <a:schemeClr val="phClr">
                <a:tint val="95000"/>
                <a:satMod val="200000"/>
              </a:schemeClr>
            </a:gs>
          </a:gsLst>
          <a:lin ang="16200000" scaled="1"/>
        </a:gradFill>
        <a:blipFill>
          <a:blip xmlns:r="http://schemas.openxmlformats.org/officeDocument/2006/relationships" r:embed="rId1">
            <a:duotone>
              <a:schemeClr val="phClr">
                <a:tint val="95000"/>
                <a:satMod val="200000"/>
              </a:schemeClr>
              <a:schemeClr val="phClr">
                <a:shade val="80000"/>
                <a:satMod val="100000"/>
              </a:schemeClr>
            </a:duotone>
          </a:blip>
          <a:tile tx="0" ty="0" sx="55000" sy="5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Equity</Template>
  <TotalTime>107</TotalTime>
  <Words>365</Words>
  <PresentationFormat>Экран (4:3)</PresentationFormat>
  <Paragraphs>92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Справедливость</vt:lpstr>
      <vt:lpstr>Раздел: Рост и развитие </vt:lpstr>
      <vt:lpstr>Изучи</vt:lpstr>
      <vt:lpstr>Ответь</vt:lpstr>
      <vt:lpstr>Слайд 4</vt:lpstr>
      <vt:lpstr>Оплодотворение - процесс слияния половых клеток</vt:lpstr>
      <vt:lpstr>Внутриутробное развитие человека принято разделять на два периода:</vt:lpstr>
      <vt:lpstr>Слайд 7</vt:lpstr>
      <vt:lpstr> </vt:lpstr>
      <vt:lpstr>Слайд 9</vt:lpstr>
      <vt:lpstr>Слайд 10</vt:lpstr>
      <vt:lpstr>Слайд 11</vt:lpstr>
      <vt:lpstr>Слайд 12</vt:lpstr>
      <vt:lpstr>Слайд 13</vt:lpstr>
      <vt:lpstr>Выполни</vt:lpstr>
      <vt:lpstr>Слайд 15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Раздел: Рост и развитие </dc:title>
  <dc:creator>Print service</dc:creator>
  <cp:lastModifiedBy>Print service</cp:lastModifiedBy>
  <cp:revision>12</cp:revision>
  <dcterms:created xsi:type="dcterms:W3CDTF">2020-04-02T02:45:07Z</dcterms:created>
  <dcterms:modified xsi:type="dcterms:W3CDTF">2020-04-02T04:43:00Z</dcterms:modified>
</cp:coreProperties>
</file>