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3" r:id="rId2"/>
    <p:sldId id="275" r:id="rId3"/>
    <p:sldId id="276" r:id="rId4"/>
    <p:sldId id="277" r:id="rId5"/>
    <p:sldId id="290" r:id="rId6"/>
    <p:sldId id="295" r:id="rId7"/>
    <p:sldId id="287" r:id="rId8"/>
    <p:sldId id="288" r:id="rId9"/>
    <p:sldId id="292" r:id="rId10"/>
    <p:sldId id="296" r:id="rId11"/>
    <p:sldId id="297" r:id="rId12"/>
    <p:sldId id="289" r:id="rId13"/>
    <p:sldId id="291" r:id="rId14"/>
    <p:sldId id="293" r:id="rId15"/>
    <p:sldId id="299" r:id="rId16"/>
    <p:sldId id="298" r:id="rId17"/>
    <p:sldId id="294" r:id="rId18"/>
    <p:sldId id="285" r:id="rId19"/>
    <p:sldId id="281" r:id="rId20"/>
    <p:sldId id="282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34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009296-D7E5-4F26-881D-0C0F6C5A3841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4AB6112-6D4B-48C7-A6A3-6921F6F35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qW5L26215A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179155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>
                <a:solidFill>
                  <a:srgbClr val="002060"/>
                </a:solidFill>
              </a:rPr>
              <a:t>Какова основная идея видеофрагмента</a:t>
            </a:r>
            <a:r>
              <a:rPr lang="ru-RU" sz="6000" dirty="0" smtClean="0">
                <a:solidFill>
                  <a:srgbClr val="002060"/>
                </a:solidFill>
              </a:rPr>
              <a:t>?</a:t>
            </a:r>
            <a:endParaRPr lang="ru-RU" sz="6000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4886039"/>
              </p:ext>
            </p:extLst>
          </p:nvPr>
        </p:nvGraphicFramePr>
        <p:xfrm>
          <a:off x="1321809" y="2837078"/>
          <a:ext cx="9872663" cy="5919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72663"/>
              </a:tblGrid>
              <a:tr h="591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sng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https://www.youtube.com/watch?v=-qW5L26215A</a:t>
                      </a:r>
                      <a:endParaRPr lang="ru-RU" sz="3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80109" y="4955613"/>
            <a:ext cx="11700395" cy="1791551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Выполнили: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Мацуева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Е.В. КГУ «ОСШ №16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г.Темиртау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Брыксина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А.П. КГУ «ШЛ №23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г.Темиртау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528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164" y="235526"/>
            <a:ext cx="10972800" cy="2964874"/>
          </a:xfrm>
        </p:spPr>
        <p:txBody>
          <a:bodyPr>
            <a:normAutofit fontScale="90000"/>
          </a:bodyPr>
          <a:lstStyle/>
          <a:p>
            <a:pPr fontAlgn="base">
              <a:lnSpc>
                <a:spcPct val="100000"/>
              </a:lnSpc>
            </a:pPr>
            <a:r>
              <a:rPr lang="en-US" sz="2700" b="1" dirty="0" smtClean="0">
                <a:solidFill>
                  <a:srgbClr val="FF0000"/>
                </a:solidFill>
              </a:rPr>
              <a:t/>
            </a:r>
            <a:br>
              <a:rPr lang="en-US" sz="2700" b="1" dirty="0" smtClean="0">
                <a:solidFill>
                  <a:srgbClr val="FF0000"/>
                </a:solidFill>
              </a:rPr>
            </a:br>
            <a:r>
              <a:rPr lang="en-US" sz="2700" b="1" dirty="0" smtClean="0">
                <a:solidFill>
                  <a:srgbClr val="FF0000"/>
                </a:solidFill>
              </a:rPr>
              <a:t/>
            </a:r>
            <a:br>
              <a:rPr lang="en-US" sz="2700" b="1" dirty="0" smtClean="0">
                <a:solidFill>
                  <a:srgbClr val="FF0000"/>
                </a:solidFill>
              </a:rPr>
            </a:br>
            <a:r>
              <a:rPr lang="en-US" sz="2700" b="1" dirty="0" smtClean="0">
                <a:solidFill>
                  <a:srgbClr val="FF0000"/>
                </a:solidFill>
              </a:rPr>
              <a:t/>
            </a:r>
            <a:br>
              <a:rPr lang="en-US" sz="2700" b="1" dirty="0" smtClean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/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sz="2700" b="1" dirty="0">
                <a:solidFill>
                  <a:srgbClr val="FF0000"/>
                </a:solidFill>
              </a:rPr>
              <a:t/>
            </a:r>
            <a:br>
              <a:rPr lang="ru-RU" sz="2700" b="1" dirty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/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sz="2700" b="1" dirty="0">
                <a:solidFill>
                  <a:srgbClr val="FF0000"/>
                </a:solidFill>
              </a:rPr>
              <a:t/>
            </a:r>
            <a:br>
              <a:rPr lang="ru-RU" sz="2700" b="1" dirty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каждым годом число курящих женщин растет, в то время как за последние 10 лет количество курящих мужчин снизилось на 14,1 процента. Такие данные приводят представители одного из центров социологических исследований в Казахстане.</a:t>
            </a:r>
            <a:r>
              <a:rPr lang="ru-RU" sz="27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43344" y="3228110"/>
            <a:ext cx="10972801" cy="293716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Я пристрастилась к курению еще в 11-м классе. Начала курить вместе со своими подругами. Сейчас за два дня выкуриваю пачку сигарет. Знаю, что это вредно для здоровья, однако мне хочется курить. Я не делала попытки бросить курить. Подумаю об этом позже: когда создам свою семью, — говорит собеседница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Проблемный вопрос: права ли собеседница,  что бросит курить когда создаст семью?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834b0e85a626bd024c33362e8f006d5-800x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469985" y="428263"/>
            <a:ext cx="9525964" cy="566773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702" y="277090"/>
            <a:ext cx="10972800" cy="82434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Курение во время беременности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10972800" cy="49807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Никотин, попадающий в кровь матери, легко проникает сквозь плаценту в кровеносную систему плода и вызывает сужение сосудов. Если поступление крови в плод ограничено, то снижается его снабжение кислородом и питательными веществами, что может вызвать задержку развития.  На 40% повышается риск развития  аутизма.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курящих женщин ребёнок при рождении весит в 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среднем на 300-350г меньше нормы. Ещё чаще 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происходят преждевременны роды и выкидыши 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поздних сроках беременности.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79069" y="4710545"/>
            <a:ext cx="3051314" cy="192578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290945"/>
            <a:ext cx="10972800" cy="6317673"/>
          </a:xfrm>
        </p:spPr>
        <p:txBody>
          <a:bodyPr/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30% выше вероятность ранней детской смертности и на 50% - вероятность развития пороков сердца у детей, чьи матери не смогли во время беременности отказаться от сигарет.</a:t>
            </a:r>
            <a:r>
              <a:rPr lang="ru-RU" sz="2400" dirty="0" smtClean="0">
                <a:latin typeface="Open Sans"/>
              </a:rPr>
              <a:t> 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80337" y="2782219"/>
            <a:ext cx="4176464" cy="345638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89361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наркотических веществ</a:t>
            </a:r>
            <a:endParaRPr lang="ru-RU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108364"/>
            <a:ext cx="10972800" cy="5541817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женщина имеет зависимость от  наркотических веществ, то её ребёнок в эмбриональный период развития  приобретает такую же зависимость.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резко возрастает риск рождения мертвого плода, выкидыша, происходит понижение веса новорожденного, задержка умственного развития, преждевременные роды, а также, может  развиться синдром внезапной смерти ребенка</a:t>
            </a:r>
          </a:p>
          <a:p>
            <a:pPr lvl="0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 во время беременности наркотических веществ  может привести   к развиваю у ребенка  судорог, аритмии, </a:t>
            </a:r>
          </a:p>
          <a:p>
            <a:pPr lvl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припадков, рвоты, диареи, одышки, обильного пота</a:t>
            </a:r>
          </a:p>
          <a:p>
            <a:pPr lvl="0">
              <a:buNone/>
            </a:pPr>
            <a:r>
              <a:rPr lang="ru-RU" sz="2400" dirty="0" smtClean="0"/>
              <a:t> </a:t>
            </a:r>
            <a:endParaRPr lang="ru-RU" sz="2400" dirty="0" smtClean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77262" y="4461164"/>
            <a:ext cx="2765650" cy="212131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309" y="221672"/>
            <a:ext cx="10972800" cy="90747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врачебных исследований:</a:t>
            </a:r>
            <a:endParaRPr lang="ru-RU" sz="4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3291" y="1136072"/>
            <a:ext cx="11603182" cy="561109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героина часто приводит к неправильному положению плода, отслойке плаценты, преждевременным родам. Возможно раннее, ещё в утробе матери, выделение в околоплодные воды так называемого первородного кала –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мекония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норме этот процесс происходит только после родов. Если это случится до рождения ребёнка, вероятна интоксикация малыша собственными каловыми массами.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Кокаин способен убить ребёнка под сердцем матери. Этот наркотик настолько сильно влияет на мозг плода, что может привести к полной нервно-психической инвалидности новорождённого. По статистике, именно кокаин считается самым опасным наркотиком при беременности.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Курение марихуаны замедляет общий рост и развитие плода. Плод постоянно испытывает кислородное голодание. У детей после рождения могут быстро развиться различные нарушения зрения.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Злоупотребление транквилизаторами приводит к рождению малыша с маленьким, гораздо ниже нормы, ростом и весом. В дальнейшем такой ребёнок может никогда не догнать сверстников.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Опасно также вдыхание женщиной во время беременности паров ацетона, клея, химических растворителей. Это может привести к нарушению формирования нервной системы плода.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309" y="249382"/>
            <a:ext cx="10972800" cy="838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Придумай название картинке!</a:t>
            </a:r>
            <a:endParaRPr lang="ru-RU" sz="4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Содержимое 3" descr="pitanie-vo-vremya-beremennosti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805651" y="1886673"/>
            <a:ext cx="7921755" cy="4016416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Последствия влияния алкоголя, никотина и наркотических веществ на ...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5985163" y="221672"/>
            <a:ext cx="5527964" cy="415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player.myshared.ru/75/1372316/slides/slide_15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4146" y="2689714"/>
            <a:ext cx="5408617" cy="37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615562765"/>
              </p:ext>
            </p:extLst>
          </p:nvPr>
        </p:nvGraphicFramePr>
        <p:xfrm>
          <a:off x="540326" y="141095"/>
          <a:ext cx="11346874" cy="6481379"/>
        </p:xfrm>
        <a:graphic>
          <a:graphicData uri="http://schemas.openxmlformats.org/drawingml/2006/table">
            <a:tbl>
              <a:tblPr firstRow="1" firstCol="1" bandRow="1">
                <a:tableStyleId>{125E5076-3810-47DD-B79F-674D7AD40C01}</a:tableStyleId>
              </a:tblPr>
              <a:tblGrid>
                <a:gridCol w="9538914"/>
                <a:gridCol w="1807960"/>
              </a:tblGrid>
              <a:tr h="365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Утверждения 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</a:t>
                      </a:r>
                      <a:endParaRPr lang="ru-RU" sz="18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832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333333"/>
                        </a:buClr>
                        <a:buFont typeface="Times New Roman"/>
                        <a:buAutoNum type="arabicPeriod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 время беременности через плаценту не проходят продукты распада алкоголя.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51775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333333"/>
                        </a:buClr>
                        <a:buFont typeface="+mj-lt"/>
                        <a:buAutoNum type="arabicPeriod" startAt="2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 поражения эмбриона зависит от количества употребляемых матерью алкогольных напитков во время беременности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51775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333333"/>
                        </a:buClr>
                        <a:buFont typeface="+mj-lt"/>
                        <a:buAutoNum type="arabicPeriod" startAt="3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Алкогольный синдром у ребенка проявляется в виде маленьких глаз  с опущенными веками, косоглазия, недоразвитой нижней челюсти и т.д.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7843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333333"/>
                        </a:buClr>
                        <a:buFont typeface="+mj-lt"/>
                        <a:buAutoNum type="arabicPeriod" startAt="4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Эмбрион и плод в утробе курящей женщины испытывает постоянное кислородное голодание,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7843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333333"/>
                        </a:buClr>
                        <a:buFont typeface="+mj-lt"/>
                        <a:buAutoNum type="arabicPeriod" startAt="5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 младенцев, рожденных курящими женщинами, может проявиться алкогольный синдром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7843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333333"/>
                        </a:buClr>
                        <a:buFont typeface="+mj-lt"/>
                        <a:buAutoNum type="arabicPeriod" startAt="6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Задержка внутриутробного развития эмбриона происходит вследствие воздействия на него наркотических средств.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8326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333333"/>
                        </a:buClr>
                        <a:buFont typeface="+mj-lt"/>
                        <a:buAutoNum type="arabicPeriod" startAt="7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Наиболее опасным наркотиком для беременных женщин является гашиш.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51775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333333"/>
                        </a:buClr>
                        <a:buFont typeface="+mj-lt"/>
                        <a:buAutoNum type="arabicPeriod" startAt="8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судорог, аритмии, припадков, рвоты, диареи, одышки, обильного пота у ребенка происходит, если женщина во время беременности употребляла наркотики.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47100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53296" y="495529"/>
            <a:ext cx="66398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</a:rPr>
              <a:t>Домашнее задание</a:t>
            </a:r>
          </a:p>
          <a:p>
            <a:endParaRPr lang="ru-RU" dirty="0"/>
          </a:p>
        </p:txBody>
      </p:sp>
      <p:sp>
        <p:nvSpPr>
          <p:cNvPr id="5" name="Содержимое 5"/>
          <p:cNvSpPr txBox="1">
            <a:spLocks/>
          </p:cNvSpPr>
          <p:nvPr/>
        </p:nvSpPr>
        <p:spPr>
          <a:xfrm>
            <a:off x="747713" y="1843637"/>
            <a:ext cx="10820400" cy="2571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just">
              <a:buFont typeface="Arial" panose="020B0604020202020204" pitchFamily="34" charset="0"/>
              <a:buAutoNum type="arabicParenR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Повторить параграф 51.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Изобразите в виде схемы влияние алкоголя, никотина и наркотиков на </a:t>
            </a: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эмбриона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908609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83860" y="1001492"/>
            <a:ext cx="11348103" cy="26708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Влияние </a:t>
            </a:r>
            <a:r>
              <a:rPr lang="ru-RU" sz="4800" b="1" dirty="0">
                <a:solidFill>
                  <a:srgbClr val="0070C0"/>
                </a:solidFill>
              </a:rPr>
              <a:t>курения, наркотических веществ и алкоголя на развитие эмбриона </a:t>
            </a:r>
            <a:r>
              <a:rPr lang="ru-RU" sz="4800" b="1" dirty="0" smtClean="0">
                <a:solidFill>
                  <a:srgbClr val="0070C0"/>
                </a:solidFill>
              </a:rPr>
              <a:t>человека.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92255" y="280066"/>
            <a:ext cx="32022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Тема урока</a:t>
            </a:r>
            <a:endParaRPr lang="ru-RU" sz="4400" b="1" dirty="0">
              <a:solidFill>
                <a:srgbClr val="0070C0"/>
              </a:solidFill>
            </a:endParaRPr>
          </a:p>
        </p:txBody>
      </p:sp>
      <p:pic>
        <p:nvPicPr>
          <p:cNvPr id="5" name="Содержимое 3" descr="1218382398_1.jpg"/>
          <p:cNvPicPr>
            <a:picLocks noGrp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86324" y="4478775"/>
            <a:ext cx="2272517" cy="201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Выноска-облако 6"/>
          <p:cNvSpPr/>
          <p:nvPr/>
        </p:nvSpPr>
        <p:spPr>
          <a:xfrm rot="1796226">
            <a:off x="3832502" y="3378226"/>
            <a:ext cx="1329919" cy="969368"/>
          </a:xfrm>
          <a:prstGeom prst="cloudCallout">
            <a:avLst>
              <a:gd name="adj1" fmla="val 106742"/>
              <a:gd name="adj2" fmla="val 1710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5301" y="3706178"/>
            <a:ext cx="5810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Выноска-облако 9"/>
          <p:cNvSpPr/>
          <p:nvPr/>
        </p:nvSpPr>
        <p:spPr>
          <a:xfrm rot="241399">
            <a:off x="4885541" y="3162070"/>
            <a:ext cx="1539580" cy="1096828"/>
          </a:xfrm>
          <a:prstGeom prst="cloudCallout">
            <a:avLst>
              <a:gd name="adj1" fmla="val 21669"/>
              <a:gd name="adj2" fmla="val 828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pic>
        <p:nvPicPr>
          <p:cNvPr id="11" name="Picture 12" descr="x_a112d25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260337" y="3424642"/>
            <a:ext cx="762245" cy="5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77261499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838200" y="2409825"/>
            <a:ext cx="10515600" cy="37671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Теперь я понимаю …</a:t>
            </a:r>
          </a:p>
          <a:p>
            <a:pPr marL="0" indent="0" algn="ctr">
              <a:buNone/>
            </a:pP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 мне сложно понять …</a:t>
            </a:r>
          </a:p>
          <a:p>
            <a:pPr marL="0" indent="0" algn="ctr">
              <a:buNone/>
            </a:pP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Наверное, никогда не пойму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60713" y="833000"/>
            <a:ext cx="5794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Дополни фразу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3838364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566767" y="2368781"/>
            <a:ext cx="10996613" cy="305943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2060"/>
                </a:solidFill>
              </a:rPr>
              <a:t>9.2.3.3 объяснять последствия влияния курения, алкоголя и других наркотических веществ на развитие эмбриона </a:t>
            </a:r>
            <a:r>
              <a:rPr lang="ru-RU" sz="5400" b="1" dirty="0" smtClean="0">
                <a:solidFill>
                  <a:srgbClr val="002060"/>
                </a:solidFill>
              </a:rPr>
              <a:t>человека.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67769" y="541556"/>
            <a:ext cx="41946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</a:rPr>
              <a:t>Цель урока:</a:t>
            </a:r>
            <a:endParaRPr lang="ru-RU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873641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900112" y="1797604"/>
            <a:ext cx="10515600" cy="4488896"/>
          </a:xfrm>
        </p:spPr>
        <p:txBody>
          <a:bodyPr>
            <a:normAutofit fontScale="85000" lnSpcReduction="10000"/>
          </a:bodyPr>
          <a:lstStyle/>
          <a:p>
            <a:pPr marL="514350" indent="-514350" algn="just">
              <a:buAutoNum type="arabicParenR"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знать 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описывать последствия влияния курения на развитие эмбриона человека;</a:t>
            </a:r>
          </a:p>
          <a:p>
            <a:pPr marL="514350" indent="-514350" algn="just">
              <a:buAutoNum type="arabicParenR"/>
            </a:pP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знать и описывать последствия влияния алкоголя  на развитие эмбриона человека;</a:t>
            </a:r>
          </a:p>
          <a:p>
            <a:pPr marL="514350" indent="-514350" algn="just">
              <a:buAutoNum type="arabicParenR"/>
            </a:pP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знать и описывать последствия влияния наркотических веществ на развитие эмбриона человека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5"/>
          <p:cNvSpPr txBox="1">
            <a:spLocks/>
          </p:cNvSpPr>
          <p:nvPr/>
        </p:nvSpPr>
        <p:spPr>
          <a:xfrm>
            <a:off x="2910841" y="542448"/>
            <a:ext cx="7947660" cy="926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Критерии оценивания:</a:t>
            </a:r>
          </a:p>
          <a:p>
            <a:pPr algn="ctr"/>
            <a:endParaRPr lang="ru-RU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0641109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221673"/>
            <a:ext cx="10972800" cy="590449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протяжении всего времени внутриутробного развития плод,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напрямую связанный с организмом матери через уникальный орган – плаценту, находится в постоянной зависимости от состояния здоровья матери.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66108" y="2345816"/>
            <a:ext cx="7084631" cy="38610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Влияние вредных привычек на организм женщины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0031" y="228599"/>
            <a:ext cx="11630296" cy="6469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5394" y="304799"/>
            <a:ext cx="9875520" cy="938743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 И ЗАЧАТИЕ</a:t>
            </a:r>
            <a:endParaRPr lang="ru-RU" sz="4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жизнь возникает от слияния материнской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отцовской половых клеток.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если клетки, несущие будущую жизнь,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окажутся отравлены алкоголем, 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тогда гарантии, 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ребёнок родится здоровым, нет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0" descr="AA041574"/>
          <p:cNvPicPr>
            <a:picLocks noChangeAspect="1" noChangeArrowheads="1"/>
          </p:cNvPicPr>
          <p:nvPr/>
        </p:nvPicPr>
        <p:blipFill>
          <a:blip r:embed="rId2"/>
          <a:srcRect l="31656" t="7903" r="27672"/>
          <a:stretch>
            <a:fillRect/>
          </a:stretch>
        </p:blipFill>
        <p:spPr bwMode="auto">
          <a:xfrm>
            <a:off x="6465383" y="1992787"/>
            <a:ext cx="1537669" cy="463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71559401"/>
          <p:cNvPicPr>
            <a:picLocks noChangeAspect="1" noChangeArrowheads="1"/>
          </p:cNvPicPr>
          <p:nvPr/>
        </p:nvPicPr>
        <p:blipFill>
          <a:blip r:embed="rId3"/>
          <a:srcRect t="6088" r="7545"/>
          <a:stretch>
            <a:fillRect/>
          </a:stretch>
        </p:blipFill>
        <p:spPr bwMode="auto">
          <a:xfrm>
            <a:off x="8266299" y="1767705"/>
            <a:ext cx="3194300" cy="463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507990_8704004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4218" y="4156043"/>
            <a:ext cx="2064162" cy="162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алкоголя во время беременности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07818" y="1655619"/>
            <a:ext cx="10972800" cy="499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Даже однократный приём алкоголя может оказать  на яйцеклетку  выраженное повреждающее воздействие и привести к рождению детей с различными физическими и психическими дефектами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Детородная функция  у женщин, злоупотребляющих алкоголем, существенно нарушается, у них чаще наблюдаются токсикозы  беременных, мертворождения, преждевременные роды, у новорожденных чаще отмечаются параличи.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Патология беременности при злоупотреблении алкоголем была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выявлена в 46,5%, а патология родов — в 53,5% случаев. 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80% случаев характерно рождение малышей с опасно 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низкой массой, гипоксией, легкой задержкой развития.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14" descr="0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1010" y="2620488"/>
            <a:ext cx="1480990" cy="423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443345"/>
            <a:ext cx="10972800" cy="609600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спиртного при беременности может вызвать у ребёнка состояние, известное как алкогольный синдром плода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синдроме наблюдается задержка умственного развития, микроцефалия (недоразвитие головного мозга), расстройства поведения (повышенная возбудимость, невозможность сосредоточиться), снижение скорости роста, слабость мышц.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Патологические изменения лица:  узкие глазницы, низкий лоб, широкая переносица. Может быть  косоглазие, большой рост, слишком высокое небо</a:t>
            </a:r>
            <a:r>
              <a:rPr lang="ru-RU" sz="2000" dirty="0" smtClean="0"/>
              <a:t>.</a:t>
            </a:r>
            <a:endParaRPr lang="ru-RU" dirty="0"/>
          </a:p>
        </p:txBody>
      </p:sp>
      <p:pic>
        <p:nvPicPr>
          <p:cNvPr id="4" name="Рисунок 3" descr="Влияние алкоголя на онтогенез человека | Wine &amp; Wate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13864" y="4455226"/>
            <a:ext cx="2751612" cy="214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313</TotalTime>
  <Words>909</Words>
  <Application>Microsoft Office PowerPoint</Application>
  <PresentationFormat>Произвольный</PresentationFormat>
  <Paragraphs>77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Эркер</vt:lpstr>
      <vt:lpstr>Какова основная идея видеофрагмента?</vt:lpstr>
      <vt:lpstr>Слайд 2</vt:lpstr>
      <vt:lpstr>Слайд 3</vt:lpstr>
      <vt:lpstr>Слайд 4</vt:lpstr>
      <vt:lpstr>Слайд 5</vt:lpstr>
      <vt:lpstr>Слайд 6</vt:lpstr>
      <vt:lpstr>АЛКОГОЛЬ И ЗАЧАТИЕ</vt:lpstr>
      <vt:lpstr>Употребление алкоголя во время беременности</vt:lpstr>
      <vt:lpstr>Слайд 9</vt:lpstr>
      <vt:lpstr>       С каждым годом число курящих женщин растет, в то время как за последние 10 лет количество курящих мужчин снизилось на 14,1 процента. Такие данные приводят представители одного из центров социологических исследований в Казахстане.  </vt:lpstr>
      <vt:lpstr>Слайд 11</vt:lpstr>
      <vt:lpstr>Курение во время беременности</vt:lpstr>
      <vt:lpstr>Слайд 13</vt:lpstr>
      <vt:lpstr>Влияние наркотических веществ</vt:lpstr>
      <vt:lpstr>Данные врачебных исследований:</vt:lpstr>
      <vt:lpstr>Придумай название картинке!</vt:lpstr>
      <vt:lpstr>Слайд 17</vt:lpstr>
      <vt:lpstr>Слайд 18</vt:lpstr>
      <vt:lpstr>Слайд 19</vt:lpstr>
      <vt:lpstr>Слайд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Глебова Елена Леонидовна</dc:creator>
  <cp:lastModifiedBy>user</cp:lastModifiedBy>
  <cp:revision>34</cp:revision>
  <dcterms:created xsi:type="dcterms:W3CDTF">2019-02-08T03:45:40Z</dcterms:created>
  <dcterms:modified xsi:type="dcterms:W3CDTF">2020-04-01T13:06:52Z</dcterms:modified>
</cp:coreProperties>
</file>