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7" r:id="rId4"/>
    <p:sldId id="258" r:id="rId5"/>
    <p:sldId id="277" r:id="rId6"/>
    <p:sldId id="269" r:id="rId7"/>
    <p:sldId id="263" r:id="rId8"/>
    <p:sldId id="264" r:id="rId9"/>
    <p:sldId id="270" r:id="rId10"/>
    <p:sldId id="265" r:id="rId11"/>
    <p:sldId id="278" r:id="rId12"/>
    <p:sldId id="280" r:id="rId13"/>
    <p:sldId id="266" r:id="rId14"/>
    <p:sldId id="268" r:id="rId15"/>
    <p:sldId id="279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28" autoAdjust="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w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E1E3-3BDC-4B56-80F1-26E67B6C2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7424766" cy="3071834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Понятие "видообразование". Формы и механизмы видообразования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Аллопатрическое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(географическое) видообразование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196753"/>
            <a:ext cx="5040560" cy="458970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</a:rPr>
              <a:t>От латинских слов </a:t>
            </a:r>
            <a:r>
              <a:rPr lang="ru-RU" sz="2800" dirty="0" err="1">
                <a:latin typeface="Times New Roman" pitchFamily="18" charset="0"/>
              </a:rPr>
              <a:t>allo</a:t>
            </a:r>
            <a:r>
              <a:rPr lang="ru-RU" sz="2800" dirty="0">
                <a:latin typeface="Times New Roman" pitchFamily="18" charset="0"/>
              </a:rPr>
              <a:t> - разный и </a:t>
            </a:r>
            <a:r>
              <a:rPr lang="ru-RU" sz="2800" dirty="0" err="1">
                <a:latin typeface="Times New Roman" pitchFamily="18" charset="0"/>
              </a:rPr>
              <a:t>patria</a:t>
            </a:r>
            <a:r>
              <a:rPr lang="ru-RU" sz="2800" dirty="0">
                <a:latin typeface="Times New Roman" pitchFamily="18" charset="0"/>
              </a:rPr>
              <a:t> - родина. </a:t>
            </a:r>
          </a:p>
          <a:p>
            <a:r>
              <a:rPr lang="ru-RU" altLang="ja-JP" sz="2800" dirty="0">
                <a:latin typeface="Times New Roman" pitchFamily="18" charset="0"/>
              </a:rPr>
              <a:t>Самый распространенный способ</a:t>
            </a:r>
          </a:p>
          <a:p>
            <a:r>
              <a:rPr lang="ru-RU" altLang="ja-JP" sz="2800" dirty="0">
                <a:latin typeface="Times New Roman" pitchFamily="18" charset="0"/>
              </a:rPr>
              <a:t>Обеспечивает возможность морфологической дивергенции, которая может происходить под действием нескольких факторов. </a:t>
            </a:r>
            <a:endParaRPr lang="ru-RU" sz="2800" dirty="0">
              <a:latin typeface="Times New Roman" pitchFamily="18" charset="0"/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5072066" y="1214422"/>
          <a:ext cx="1588309" cy="1379530"/>
        </p:xfrm>
        <a:graphic>
          <a:graphicData uri="http://schemas.openxmlformats.org/presentationml/2006/ole">
            <p:oleObj spid="_x0000_s2050" name="CorelDRAW" r:id="rId3" imgW="2961000" imgH="2567160" progId="">
              <p:embed/>
            </p:oleObj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7358082" y="3000372"/>
          <a:ext cx="1528186" cy="1327996"/>
        </p:xfrm>
        <a:graphic>
          <a:graphicData uri="http://schemas.openxmlformats.org/presentationml/2006/ole">
            <p:oleObj spid="_x0000_s2051" name="CorelDRAW" r:id="rId4" imgW="2973600" imgH="2580120" progId="">
              <p:embed/>
            </p:oleObj>
          </a:graphicData>
        </a:graphic>
      </p:graphicFrame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6715140" y="2643182"/>
            <a:ext cx="706916" cy="449933"/>
          </a:xfrm>
          <a:prstGeom prst="rightArrow">
            <a:avLst>
              <a:gd name="adj1" fmla="val 50000"/>
              <a:gd name="adj2" fmla="val 41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5049838" y="5572125"/>
            <a:ext cx="40941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Заяц – беляк. </a:t>
            </a:r>
          </a:p>
          <a:p>
            <a:r>
              <a:rPr lang="ru-RU" sz="2800" b="1"/>
              <a:t>Место обитания - лес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571515"/>
            <a:ext cx="462121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0"/>
            <a:ext cx="344011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214282" y="5500702"/>
            <a:ext cx="43910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Заяц – русак. </a:t>
            </a:r>
          </a:p>
          <a:p>
            <a:r>
              <a:rPr lang="ru-RU" sz="2800" b="1"/>
              <a:t>Место обитания - степь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vitiaz1.narod.ru/Image/FOTOzakaznik/Convallaria_maja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43404" cy="35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0034" y="4286256"/>
            <a:ext cx="283140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i="1" dirty="0">
                <a:latin typeface="Arial Narrow" pitchFamily="34" charset="0"/>
              </a:rPr>
              <a:t>Ландыш майский - распространен на Европейской территории России</a:t>
            </a:r>
          </a:p>
        </p:txBody>
      </p:sp>
      <p:pic>
        <p:nvPicPr>
          <p:cNvPr id="6" name="Picture 4" descr="http://img214.imageshack.us/img214/6048/p60924629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6916"/>
            <a:ext cx="3071834" cy="397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/>
          </p:cNvSpPr>
          <p:nvPr/>
        </p:nvSpPr>
        <p:spPr bwMode="auto">
          <a:xfrm>
            <a:off x="4357686" y="4357694"/>
            <a:ext cx="442915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</a:pPr>
            <a:r>
              <a:rPr lang="ru-RU" sz="2200" i="1" dirty="0">
                <a:latin typeface="Arial Narrow" pitchFamily="34" charset="0"/>
              </a:rPr>
              <a:t>     Ландыш, произрастающий в Приморском крае и на Дальнем Востоке (у него более жесткие, покрытые восковым налетом листья и красноватые черешки.)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Симпатрическое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(экологическое) видообразование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4929190" cy="59046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Происходит в пределах ареала исходного вида в результате биологической изоляции.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Осуществляется на основе территориально единой популяции, у которой имеются четко различающиеся формы особей.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Возникновение новых видов может происходить различными путями</a:t>
            </a:r>
            <a:endParaRPr lang="ru-RU" sz="2800" dirty="0">
              <a:latin typeface="Times New Roman" pitchFamily="18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714876" y="1428736"/>
          <a:ext cx="1917307" cy="1665282"/>
        </p:xfrm>
        <a:graphic>
          <a:graphicData uri="http://schemas.openxmlformats.org/presentationml/2006/ole">
            <p:oleObj spid="_x0000_s3074" name="CorelDRAW" r:id="rId3" imgW="2961000" imgH="2567160" progId="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7000892" y="4071942"/>
          <a:ext cx="1953994" cy="1690006"/>
        </p:xfrm>
        <a:graphic>
          <a:graphicData uri="http://schemas.openxmlformats.org/presentationml/2006/ole">
            <p:oleObj spid="_x0000_s3075" name="CorelDRAW" r:id="rId4" imgW="2973600" imgH="2567160" progId="">
              <p:embed/>
            </p:oleObj>
          </a:graphicData>
        </a:graphic>
      </p:graphicFrame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572264" y="3357562"/>
            <a:ext cx="722311" cy="543131"/>
          </a:xfrm>
          <a:prstGeom prst="rightArrow">
            <a:avLst>
              <a:gd name="adj1" fmla="val 50000"/>
              <a:gd name="adj2" fmla="val 41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64088" y="476672"/>
            <a:ext cx="3779912" cy="597666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</a:rPr>
              <a:t>Например, в африканским озере Виктория, которое образовались всего 12 тыс. лет назад, обитают более 500 видов </a:t>
            </a:r>
            <a:r>
              <a:rPr lang="ru-RU" sz="2800" dirty="0" err="1">
                <a:latin typeface="Times New Roman" pitchFamily="18" charset="0"/>
              </a:rPr>
              <a:t>рыб-цихлид</a:t>
            </a:r>
            <a:r>
              <a:rPr lang="ru-RU" sz="2800" dirty="0">
                <a:latin typeface="Times New Roman" pitchFamily="18" charset="0"/>
              </a:rPr>
              <a:t>, отличающиеся друг от друга по морфологии, образу жизни, поведению и ряду других признаков. </a:t>
            </a:r>
          </a:p>
        </p:txBody>
      </p:sp>
      <p:pic>
        <p:nvPicPr>
          <p:cNvPr id="5" name="Picture 4" descr="cichl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984750" cy="568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0" y="0"/>
          <a:ext cx="8957680" cy="6357982"/>
        </p:xfrm>
        <a:graphic>
          <a:graphicData uri="http://schemas.openxmlformats.org/presentationml/2006/ole">
            <p:oleObj spid="_x0000_s4098" name="CorelDRAW" r:id="rId3" imgW="5970960" imgH="4231080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1.Установите соответствие между особенностями видообразования и его способом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А. Географическое.</a:t>
            </a:r>
          </a:p>
          <a:p>
            <a:pPr lvl="3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Б. Экологическое.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1.изоляция популяций из-за водной преграды.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2.изоляция популяций из-за разных сроков размножения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изоляция популяций из-за возникновения гор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изоляция популяций из-за больших расстояний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изоляция популяций в пределах ареала.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2.Установите правильную последовательность процессов при экологическом видообразовании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Биологическая изоляция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Возникновение подвидов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Освоение новых экологических ниш в пределах старого ареала;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Отбор в новых условиях среды.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Возникновение новых видов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858312" cy="6572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3.Установите соответствие между организмами и способом видообразования: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1554480" lvl="4" indent="-4572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 Географическое.</a:t>
            </a:r>
          </a:p>
          <a:p>
            <a:pPr marL="1554480" lvl="4" indent="-4572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Б. Экологическое.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1.Образование 3-х видов ландышей вследствие расчленения ареала.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2. Образование 5 видов синиц, проживающих в пределах одного ареала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3. Днепр - граница ареалов двух видов сусликов: на правом берегу обитает крапчатый, а на левом — серый.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4. В одних и тех же тропических горах обычны два вида традесканции: один на скалистых вершинах, другой — в тенистых лесах.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5. В озере Севан существует несколько популяций форели, различающихся размерами, темпами роста, сроками и местами нереста.</a:t>
            </a:r>
          </a:p>
          <a:p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Ключи к заданиям:</a:t>
            </a:r>
          </a:p>
          <a:p>
            <a:r>
              <a:rPr lang="ru-RU" dirty="0" smtClean="0"/>
              <a:t>1.</a:t>
            </a:r>
          </a:p>
          <a:p>
            <a:r>
              <a:rPr lang="ru-RU" dirty="0" smtClean="0"/>
              <a:t>А -1,3,4</a:t>
            </a:r>
          </a:p>
          <a:p>
            <a:r>
              <a:rPr lang="ru-RU" dirty="0" smtClean="0"/>
              <a:t>Б – 2,5.</a:t>
            </a:r>
          </a:p>
          <a:p>
            <a:r>
              <a:rPr lang="ru-RU" dirty="0" smtClean="0"/>
              <a:t>2.</a:t>
            </a:r>
          </a:p>
          <a:p>
            <a:r>
              <a:rPr lang="ru-RU" dirty="0" smtClean="0"/>
              <a:t>3,4,1,2,5</a:t>
            </a:r>
          </a:p>
          <a:p>
            <a:r>
              <a:rPr lang="ru-RU" dirty="0" smtClean="0"/>
              <a:t>3.</a:t>
            </a:r>
          </a:p>
          <a:p>
            <a:r>
              <a:rPr lang="ru-RU" dirty="0" smtClean="0"/>
              <a:t>А – 1,3</a:t>
            </a:r>
          </a:p>
          <a:p>
            <a:r>
              <a:rPr lang="ru-RU" dirty="0" smtClean="0"/>
              <a:t>Б – 2,4,5.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9.2.5.6 объяснять процесс видообразования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Параграф 61 читать, привести не менее трёх эндемиков с указанием </a:t>
            </a:r>
            <a:r>
              <a:rPr lang="ru-RU" smtClean="0"/>
              <a:t>мест обитания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643998" cy="6286544"/>
          </a:xfrm>
        </p:spPr>
        <p:txBody>
          <a:bodyPr>
            <a:normAutofit fontScale="92500"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 настоящее время на планете обитает несколько миллионов разнообразных видов. 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Видообразование – это качественный этап эволюционного процесса. </a:t>
            </a:r>
            <a:r>
              <a:rPr lang="ru-RU" sz="3600" dirty="0" smtClean="0">
                <a:latin typeface="Times New Roman" pitchFamily="18" charset="0"/>
              </a:rPr>
              <a:t>Это означает, что образованием видов завершается </a:t>
            </a:r>
            <a:r>
              <a:rPr lang="ru-RU" sz="3600" dirty="0" err="1" smtClean="0">
                <a:latin typeface="Times New Roman" pitchFamily="18" charset="0"/>
              </a:rPr>
              <a:t>микроэволюция</a:t>
            </a:r>
            <a:r>
              <a:rPr lang="ru-RU" sz="3600" dirty="0" smtClean="0">
                <a:latin typeface="Times New Roman" pitchFamily="18" charset="0"/>
              </a:rPr>
              <a:t> и начинается макроэволюция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Видообразование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-процесс возникновения одного или несколько новых видов на основе существовавшего ранее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7808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осуществления видообразования  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5616624" cy="4824536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видообразовании действуют естественный отбор, приспосабливающий популяции к условиям среды их обитания, и репродуктивная изоляция, изменяющая генофонды популяций и обеспечивающая благодаря этому обособлению расхождение видов, или дивергенцию.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079d36b858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16832"/>
            <a:ext cx="3257550" cy="417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D31FE-BA3C-47BA-9597-1D7E879BD18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2844" y="277813"/>
            <a:ext cx="854395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5400" b="1" dirty="0" smtClean="0"/>
              <a:t>Пути видообразования:</a:t>
            </a:r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971550" y="5373688"/>
          <a:ext cx="503238" cy="465137"/>
        </p:xfrm>
        <a:graphic>
          <a:graphicData uri="http://schemas.openxmlformats.org/presentationml/2006/ole">
            <p:oleObj spid="_x0000_s1026" name="CorelDRAW" r:id="rId3" imgW="502200" imgH="463680" progId="">
              <p:embed/>
            </p:oleObj>
          </a:graphicData>
        </a:graphic>
      </p:graphicFrame>
      <p:graphicFrame>
        <p:nvGraphicFramePr>
          <p:cNvPr id="61449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971550" y="3213100"/>
          <a:ext cx="431800" cy="465138"/>
        </p:xfrm>
        <a:graphic>
          <a:graphicData uri="http://schemas.openxmlformats.org/presentationml/2006/ole">
            <p:oleObj spid="_x0000_s1027" name="CorelDRAW" r:id="rId4" imgW="430560" imgH="463680" progId="">
              <p:embed/>
            </p:oleObj>
          </a:graphicData>
        </a:graphic>
      </p:graphicFrame>
      <p:graphicFrame>
        <p:nvGraphicFramePr>
          <p:cNvPr id="61451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539750" y="1928802"/>
          <a:ext cx="2592388" cy="357190"/>
        </p:xfrm>
        <a:graphic>
          <a:graphicData uri="http://schemas.openxmlformats.org/presentationml/2006/ole">
            <p:oleObj spid="_x0000_s1028" name="CorelDRAW" r:id="rId5" imgW="2048256" imgH="231648" progId="">
              <p:embed/>
            </p:oleObj>
          </a:graphicData>
        </a:graphic>
      </p:graphicFrame>
      <p:graphicFrame>
        <p:nvGraphicFramePr>
          <p:cNvPr id="61453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3348038" y="1928801"/>
          <a:ext cx="2736850" cy="500067"/>
        </p:xfrm>
        <a:graphic>
          <a:graphicData uri="http://schemas.openxmlformats.org/presentationml/2006/ole">
            <p:oleObj spid="_x0000_s1029" name="CorelDRAW" r:id="rId6" imgW="2084760" imgH="298800" progId="">
              <p:embed/>
            </p:oleObj>
          </a:graphicData>
        </a:graphic>
      </p:graphicFrame>
      <p:graphicFrame>
        <p:nvGraphicFramePr>
          <p:cNvPr id="61455" name="Object 15"/>
          <p:cNvGraphicFramePr>
            <a:graphicFrameLocks noChangeAspect="1"/>
          </p:cNvGraphicFramePr>
          <p:nvPr/>
        </p:nvGraphicFramePr>
        <p:xfrm>
          <a:off x="6300788" y="1916113"/>
          <a:ext cx="2519362" cy="512755"/>
        </p:xfrm>
        <a:graphic>
          <a:graphicData uri="http://schemas.openxmlformats.org/presentationml/2006/ole">
            <p:oleObj spid="_x0000_s1030" name="CorelDRAW" r:id="rId7" imgW="1933200" imgH="294120" progId="">
              <p:embed/>
            </p:oleObj>
          </a:graphicData>
        </a:graphic>
      </p:graphicFrame>
      <p:graphicFrame>
        <p:nvGraphicFramePr>
          <p:cNvPr id="61458" name="Object 18"/>
          <p:cNvGraphicFramePr>
            <a:graphicFrameLocks noChangeAspect="1"/>
          </p:cNvGraphicFramePr>
          <p:nvPr/>
        </p:nvGraphicFramePr>
        <p:xfrm>
          <a:off x="1692275" y="3213100"/>
          <a:ext cx="431800" cy="2665413"/>
        </p:xfrm>
        <a:graphic>
          <a:graphicData uri="http://schemas.openxmlformats.org/presentationml/2006/ole">
            <p:oleObj spid="_x0000_s1031" name="CorelDRAW" r:id="rId8" imgW="229680" imgH="2261520" progId="">
              <p:embed/>
            </p:oleObj>
          </a:graphicData>
        </a:graphic>
      </p:graphicFrame>
      <p:graphicFrame>
        <p:nvGraphicFramePr>
          <p:cNvPr id="61459" name="Object 19"/>
          <p:cNvGraphicFramePr>
            <a:graphicFrameLocks noChangeAspect="1"/>
          </p:cNvGraphicFramePr>
          <p:nvPr/>
        </p:nvGraphicFramePr>
        <p:xfrm>
          <a:off x="3492500" y="3213100"/>
          <a:ext cx="485775" cy="2736850"/>
        </p:xfrm>
        <a:graphic>
          <a:graphicData uri="http://schemas.openxmlformats.org/presentationml/2006/ole">
            <p:oleObj spid="_x0000_s1032" name="CorelDRAW" r:id="rId9" imgW="229680" imgH="2262600" progId="">
              <p:embed/>
            </p:oleObj>
          </a:graphicData>
        </a:graphic>
      </p:graphicFrame>
      <p:graphicFrame>
        <p:nvGraphicFramePr>
          <p:cNvPr id="61462" name="Object 22"/>
          <p:cNvGraphicFramePr>
            <a:graphicFrameLocks noChangeAspect="1"/>
          </p:cNvGraphicFramePr>
          <p:nvPr/>
        </p:nvGraphicFramePr>
        <p:xfrm>
          <a:off x="6804025" y="3213100"/>
          <a:ext cx="1582738" cy="2806700"/>
        </p:xfrm>
        <a:graphic>
          <a:graphicData uri="http://schemas.openxmlformats.org/presentationml/2006/ole">
            <p:oleObj spid="_x0000_s1033" name="CorelDRAW" r:id="rId10" imgW="997200" imgH="1932840" progId="">
              <p:embed/>
            </p:oleObj>
          </a:graphicData>
        </a:graphic>
      </p:graphicFrame>
      <p:graphicFrame>
        <p:nvGraphicFramePr>
          <p:cNvPr id="61463" name="Object 23"/>
          <p:cNvGraphicFramePr>
            <a:graphicFrameLocks noChangeAspect="1"/>
          </p:cNvGraphicFramePr>
          <p:nvPr/>
        </p:nvGraphicFramePr>
        <p:xfrm>
          <a:off x="3851275" y="3213100"/>
          <a:ext cx="1670050" cy="2736850"/>
        </p:xfrm>
        <a:graphic>
          <a:graphicData uri="http://schemas.openxmlformats.org/presentationml/2006/ole">
            <p:oleObj spid="_x0000_s1034" name="CorelDRAW" r:id="rId11" imgW="1665000" imgH="2248200" progId="">
              <p:embed/>
            </p:oleObj>
          </a:graphicData>
        </a:graphic>
      </p:graphicFrame>
      <p:graphicFrame>
        <p:nvGraphicFramePr>
          <p:cNvPr id="61464" name="Object 24"/>
          <p:cNvGraphicFramePr>
            <a:graphicFrameLocks noChangeAspect="1"/>
          </p:cNvGraphicFramePr>
          <p:nvPr/>
        </p:nvGraphicFramePr>
        <p:xfrm>
          <a:off x="5435600" y="3213100"/>
          <a:ext cx="485775" cy="2736850"/>
        </p:xfrm>
        <a:graphic>
          <a:graphicData uri="http://schemas.openxmlformats.org/presentationml/2006/ole">
            <p:oleObj spid="_x0000_s1035" name="CorelDRAW" r:id="rId12" imgW="229680" imgH="2262600" progId="">
              <p:embed/>
            </p:oleObj>
          </a:graphicData>
        </a:graphic>
      </p:graphicFrame>
      <p:graphicFrame>
        <p:nvGraphicFramePr>
          <p:cNvPr id="61465" name="Object 25"/>
          <p:cNvGraphicFramePr>
            <a:graphicFrameLocks noChangeAspect="1"/>
          </p:cNvGraphicFramePr>
          <p:nvPr/>
        </p:nvGraphicFramePr>
        <p:xfrm>
          <a:off x="2916238" y="5446713"/>
          <a:ext cx="503237" cy="465137"/>
        </p:xfrm>
        <a:graphic>
          <a:graphicData uri="http://schemas.openxmlformats.org/presentationml/2006/ole">
            <p:oleObj spid="_x0000_s1036" name="CorelDRAW" r:id="rId13" imgW="502200" imgH="463680" progId="">
              <p:embed/>
            </p:oleObj>
          </a:graphicData>
        </a:graphic>
      </p:graphicFrame>
      <p:graphicFrame>
        <p:nvGraphicFramePr>
          <p:cNvPr id="61466" name="Object 26"/>
          <p:cNvGraphicFramePr>
            <a:graphicFrameLocks noChangeAspect="1"/>
          </p:cNvGraphicFramePr>
          <p:nvPr/>
        </p:nvGraphicFramePr>
        <p:xfrm>
          <a:off x="2987675" y="3070225"/>
          <a:ext cx="503238" cy="465138"/>
        </p:xfrm>
        <a:graphic>
          <a:graphicData uri="http://schemas.openxmlformats.org/presentationml/2006/ole">
            <p:oleObj spid="_x0000_s1037" name="CorelDRAW" r:id="rId14" imgW="502200" imgH="463680" progId="">
              <p:embed/>
            </p:oleObj>
          </a:graphicData>
        </a:graphic>
      </p:graphicFrame>
      <p:graphicFrame>
        <p:nvGraphicFramePr>
          <p:cNvPr id="61467" name="Object 27"/>
          <p:cNvGraphicFramePr>
            <a:graphicFrameLocks noChangeAspect="1"/>
          </p:cNvGraphicFramePr>
          <p:nvPr/>
        </p:nvGraphicFramePr>
        <p:xfrm>
          <a:off x="8027988" y="5446713"/>
          <a:ext cx="503237" cy="465137"/>
        </p:xfrm>
        <a:graphic>
          <a:graphicData uri="http://schemas.openxmlformats.org/presentationml/2006/ole">
            <p:oleObj spid="_x0000_s1038" name="CorelDRAW" r:id="rId15" imgW="502200" imgH="463680" progId="">
              <p:embed/>
            </p:oleObj>
          </a:graphicData>
        </a:graphic>
      </p:graphicFrame>
      <p:graphicFrame>
        <p:nvGraphicFramePr>
          <p:cNvPr id="61468" name="Object 28"/>
          <p:cNvGraphicFramePr>
            <a:graphicFrameLocks noChangeAspect="1"/>
          </p:cNvGraphicFramePr>
          <p:nvPr/>
        </p:nvGraphicFramePr>
        <p:xfrm>
          <a:off x="6804025" y="2709863"/>
          <a:ext cx="503238" cy="465137"/>
        </p:xfrm>
        <a:graphic>
          <a:graphicData uri="http://schemas.openxmlformats.org/presentationml/2006/ole">
            <p:oleObj spid="_x0000_s1039" name="CorelDRAW" r:id="rId16" imgW="502200" imgH="463680" progId="">
              <p:embed/>
            </p:oleObj>
          </a:graphicData>
        </a:graphic>
      </p:graphicFrame>
      <p:graphicFrame>
        <p:nvGraphicFramePr>
          <p:cNvPr id="61469" name="Object 29"/>
          <p:cNvGraphicFramePr>
            <a:graphicFrameLocks noChangeAspect="1"/>
          </p:cNvGraphicFramePr>
          <p:nvPr/>
        </p:nvGraphicFramePr>
        <p:xfrm>
          <a:off x="6084888" y="5446713"/>
          <a:ext cx="431800" cy="465137"/>
        </p:xfrm>
        <a:graphic>
          <a:graphicData uri="http://schemas.openxmlformats.org/presentationml/2006/ole">
            <p:oleObj spid="_x0000_s1040" name="CorelDRAW" r:id="rId17" imgW="430560" imgH="463680" progId="">
              <p:embed/>
            </p:oleObj>
          </a:graphicData>
        </a:graphic>
      </p:graphicFrame>
      <p:graphicFrame>
        <p:nvGraphicFramePr>
          <p:cNvPr id="61470" name="Object 30"/>
          <p:cNvGraphicFramePr>
            <a:graphicFrameLocks noChangeAspect="1"/>
          </p:cNvGraphicFramePr>
          <p:nvPr/>
        </p:nvGraphicFramePr>
        <p:xfrm>
          <a:off x="6011863" y="3070225"/>
          <a:ext cx="431800" cy="465138"/>
        </p:xfrm>
        <a:graphic>
          <a:graphicData uri="http://schemas.openxmlformats.org/presentationml/2006/ole">
            <p:oleObj spid="_x0000_s1041" name="CorelDRAW" r:id="rId18" imgW="430560" imgH="463680" progId="">
              <p:embed/>
            </p:oleObj>
          </a:graphicData>
        </a:graphic>
      </p:graphicFrame>
      <p:graphicFrame>
        <p:nvGraphicFramePr>
          <p:cNvPr id="61471" name="Object 31"/>
          <p:cNvGraphicFramePr>
            <a:graphicFrameLocks noChangeAspect="1"/>
          </p:cNvGraphicFramePr>
          <p:nvPr/>
        </p:nvGraphicFramePr>
        <p:xfrm>
          <a:off x="7956550" y="2709863"/>
          <a:ext cx="431800" cy="465137"/>
        </p:xfrm>
        <a:graphic>
          <a:graphicData uri="http://schemas.openxmlformats.org/presentationml/2006/ole">
            <p:oleObj spid="_x0000_s1042" name="CorelDRAW" r:id="rId19" imgW="430560" imgH="463680" progId="">
              <p:embed/>
            </p:oleObj>
          </a:graphicData>
        </a:graphic>
      </p:graphicFrame>
      <p:graphicFrame>
        <p:nvGraphicFramePr>
          <p:cNvPr id="61472" name="Object 32"/>
          <p:cNvGraphicFramePr>
            <a:graphicFrameLocks noChangeAspect="1"/>
          </p:cNvGraphicFramePr>
          <p:nvPr/>
        </p:nvGraphicFramePr>
        <p:xfrm>
          <a:off x="4356100" y="2565400"/>
          <a:ext cx="596900" cy="631825"/>
        </p:xfrm>
        <a:graphic>
          <a:graphicData uri="http://schemas.openxmlformats.org/presentationml/2006/ole">
            <p:oleObj spid="_x0000_s1043" name="CorelDRAW" r:id="rId20" imgW="239400" imgH="253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3574504"/>
            <a:ext cx="8964488" cy="338288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latin typeface="Times New Roman" pitchFamily="18" charset="0"/>
              </a:rPr>
              <a:t>Первый</a:t>
            </a:r>
            <a:r>
              <a:rPr lang="ru-RU" sz="2800" dirty="0">
                <a:latin typeface="Times New Roman" pitchFamily="18" charset="0"/>
              </a:rPr>
              <a:t> — преобразование существующих видов (</a:t>
            </a:r>
            <a:r>
              <a:rPr lang="ru-RU" sz="2800" i="1" dirty="0" err="1">
                <a:latin typeface="Times New Roman" pitchFamily="18" charset="0"/>
              </a:rPr>
              <a:t>филетическое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</a:rPr>
              <a:t>видообразование</a:t>
            </a:r>
            <a:r>
              <a:rPr lang="ru-RU" sz="2800" dirty="0">
                <a:latin typeface="Times New Roman" pitchFamily="18" charset="0"/>
              </a:rPr>
              <a:t>). </a:t>
            </a:r>
          </a:p>
          <a:p>
            <a:r>
              <a:rPr lang="ru-RU" sz="2800" b="1" dirty="0">
                <a:latin typeface="Times New Roman" pitchFamily="18" charset="0"/>
              </a:rPr>
              <a:t>Второй путь</a:t>
            </a:r>
            <a:r>
              <a:rPr lang="ru-RU" sz="2800" dirty="0">
                <a:latin typeface="Times New Roman" pitchFamily="18" charset="0"/>
              </a:rPr>
              <a:t> связан со слиянием двух существующих видов А и В и образованием нового вида С (</a:t>
            </a:r>
            <a:r>
              <a:rPr lang="ru-RU" sz="2800" i="1" dirty="0" err="1">
                <a:latin typeface="Times New Roman" pitchFamily="18" charset="0"/>
              </a:rPr>
              <a:t>гибридогенное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</a:rPr>
              <a:t>происхождение</a:t>
            </a:r>
            <a:r>
              <a:rPr lang="ru-RU" sz="2800" dirty="0">
                <a:latin typeface="Times New Roman" pitchFamily="18" charset="0"/>
              </a:rPr>
              <a:t>)</a:t>
            </a:r>
          </a:p>
          <a:p>
            <a:r>
              <a:rPr lang="ru-RU" sz="2800" b="1" dirty="0">
                <a:latin typeface="Times New Roman" pitchFamily="18" charset="0"/>
              </a:rPr>
              <a:t>Третий путь</a:t>
            </a:r>
            <a:r>
              <a:rPr lang="ru-RU" sz="2800" dirty="0">
                <a:latin typeface="Times New Roman" pitchFamily="18" charset="0"/>
              </a:rPr>
              <a:t> обусловлен </a:t>
            </a:r>
            <a:r>
              <a:rPr lang="ru-RU" sz="2800" i="1" dirty="0">
                <a:latin typeface="Times New Roman" pitchFamily="18" charset="0"/>
              </a:rPr>
              <a:t>дивергенцией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</a:rPr>
              <a:t>(разделением)</a:t>
            </a:r>
            <a:r>
              <a:rPr lang="ru-RU" sz="2800" dirty="0">
                <a:latin typeface="Times New Roman" pitchFamily="18" charset="0"/>
              </a:rPr>
              <a:t> одного предкового вида на несколько независимо эволюционирующих видов. Именно по этому пути </a:t>
            </a:r>
            <a:r>
              <a:rPr lang="ru-RU" sz="2800" dirty="0" smtClean="0">
                <a:latin typeface="Times New Roman" pitchFamily="18" charset="0"/>
              </a:rPr>
              <a:t>и шла </a:t>
            </a:r>
            <a:r>
              <a:rPr lang="ru-RU" sz="2800" dirty="0">
                <a:latin typeface="Times New Roman" pitchFamily="18" charset="0"/>
              </a:rPr>
              <a:t>в основном эволюция.  </a:t>
            </a:r>
          </a:p>
          <a:p>
            <a:endParaRPr lang="ru-RU" sz="2800" dirty="0">
              <a:latin typeface="Times New Roman" pitchFamily="18" charset="0"/>
            </a:endParaRPr>
          </a:p>
          <a:p>
            <a:endParaRPr lang="ru-RU" sz="2800" dirty="0">
              <a:latin typeface="Times New Roman" pitchFamily="18" charset="0"/>
            </a:endParaRPr>
          </a:p>
        </p:txBody>
      </p:sp>
      <p:pic>
        <p:nvPicPr>
          <p:cNvPr id="5" name="Picture 4" descr="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4032448" cy="2396219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285852" y="2571744"/>
            <a:ext cx="619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Пути видообразования. Слева направо – </a:t>
            </a:r>
            <a:r>
              <a:rPr lang="ru-RU" sz="1600" b="1" i="1" dirty="0" err="1">
                <a:latin typeface="Times New Roman" pitchFamily="18" charset="0"/>
              </a:rPr>
              <a:t>филетическое</a:t>
            </a:r>
            <a:r>
              <a:rPr lang="ru-RU" sz="1600" b="1" i="1" dirty="0">
                <a:latin typeface="Times New Roman" pitchFamily="18" charset="0"/>
              </a:rPr>
              <a:t> видообразование; </a:t>
            </a:r>
            <a:r>
              <a:rPr lang="ru-RU" sz="1600" b="1" i="1" dirty="0" err="1">
                <a:latin typeface="Times New Roman" pitchFamily="18" charset="0"/>
              </a:rPr>
              <a:t>гибридогенное</a:t>
            </a:r>
            <a:r>
              <a:rPr lang="ru-RU" sz="1600" b="1" i="1" dirty="0">
                <a:latin typeface="Times New Roman" pitchFamily="18" charset="0"/>
              </a:rPr>
              <a:t> происхождение вида С, дивергентное видообразование </a:t>
            </a:r>
            <a:r>
              <a:rPr lang="ru-RU" sz="1600" b="1" i="1" dirty="0" smtClean="0">
                <a:latin typeface="Times New Roman" pitchFamily="18" charset="0"/>
              </a:rPr>
              <a:t>.</a:t>
            </a:r>
            <a:endParaRPr lang="ru-RU" sz="1600" b="1" i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1541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видообразования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653136"/>
            <a:ext cx="8964488" cy="42484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Различие между ними состоит в том, какой именно способ изоляции послужил исходной причиной для первоначального расхождения популяции. Сущность процесса видообразования в обоих случаях одинакова.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573016"/>
            <a:ext cx="32403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географическое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3573016"/>
            <a:ext cx="30243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628800"/>
            <a:ext cx="439248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видообразования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7" idx="2"/>
            <a:endCxn id="5" idx="0"/>
          </p:cNvCxnSpPr>
          <p:nvPr/>
        </p:nvCxnSpPr>
        <p:spPr>
          <a:xfrm flipH="1">
            <a:off x="2159732" y="2924944"/>
            <a:ext cx="19442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  <a:endCxn id="6" idx="0"/>
          </p:cNvCxnSpPr>
          <p:nvPr/>
        </p:nvCxnSpPr>
        <p:spPr>
          <a:xfrm>
            <a:off x="4103948" y="2924944"/>
            <a:ext cx="23402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одержимое 2"/>
          <p:cNvSpPr txBox="1">
            <a:spLocks/>
          </p:cNvSpPr>
          <p:nvPr/>
        </p:nvSpPr>
        <p:spPr>
          <a:xfrm>
            <a:off x="107504" y="620688"/>
            <a:ext cx="9036496" cy="4248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зависимости от изолирующего механизма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можно выделить два основных пути видообразования.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видообразования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238068" cy="53285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401" y="1052736"/>
            <a:ext cx="6911975" cy="547211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видообразования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116</TotalTime>
  <Words>597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Начальная</vt:lpstr>
      <vt:lpstr>CorelDRAW</vt:lpstr>
      <vt:lpstr>Понятие "видообразование". Формы и механизмы видообразования</vt:lpstr>
      <vt:lpstr>Слайд 2</vt:lpstr>
      <vt:lpstr>Слайд 3</vt:lpstr>
      <vt:lpstr>Условия осуществления видообразования  </vt:lpstr>
      <vt:lpstr>Пути видообразования:</vt:lpstr>
      <vt:lpstr>Слайд 6</vt:lpstr>
      <vt:lpstr>Типы видообразования</vt:lpstr>
      <vt:lpstr>Типы видообразования</vt:lpstr>
      <vt:lpstr>Типы видообразования</vt:lpstr>
      <vt:lpstr>Аллопатрическое (географическое) видообразование</vt:lpstr>
      <vt:lpstr>Слайд 11</vt:lpstr>
      <vt:lpstr>Слайд 12</vt:lpstr>
      <vt:lpstr>Симпатрическое (экологическое) видообразование</vt:lpstr>
      <vt:lpstr>Слайд 14</vt:lpstr>
      <vt:lpstr>Слайд 15</vt:lpstr>
      <vt:lpstr>Закрепление</vt:lpstr>
      <vt:lpstr>Слайд 17</vt:lpstr>
      <vt:lpstr>Слайд 18</vt:lpstr>
      <vt:lpstr>Слайд 19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Видообразование ка крезультат эволюции</dc:title>
  <dc:creator>Kristi</dc:creator>
  <cp:lastModifiedBy>Лана</cp:lastModifiedBy>
  <cp:revision>26</cp:revision>
  <dcterms:created xsi:type="dcterms:W3CDTF">2014-12-22T09:23:28Z</dcterms:created>
  <dcterms:modified xsi:type="dcterms:W3CDTF">2020-04-02T07:17:08Z</dcterms:modified>
</cp:coreProperties>
</file>