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1" r:id="rId2"/>
    <p:sldId id="269" r:id="rId3"/>
    <p:sldId id="257" r:id="rId4"/>
    <p:sldId id="258" r:id="rId5"/>
    <p:sldId id="259" r:id="rId6"/>
    <p:sldId id="260" r:id="rId7"/>
    <p:sldId id="261" r:id="rId8"/>
    <p:sldId id="264" r:id="rId9"/>
    <p:sldId id="265" r:id="rId10"/>
    <p:sldId id="262" r:id="rId11"/>
    <p:sldId id="263" r:id="rId12"/>
    <p:sldId id="272" r:id="rId13"/>
    <p:sldId id="267" r:id="rId14"/>
    <p:sldId id="268"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01.04.2020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01.04.2020</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01.04.2020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01.04.2020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01.04.2020</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01.04.2020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01.04.2020</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01.04.2020</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01.04.2020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_cnl1TnAo50"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857232"/>
            <a:ext cx="6572296" cy="421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Ыбырай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Алтынсарин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атындағы 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білім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мектеп</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тірек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мектебі</a:t>
            </a:r>
            <a:r>
              <a:rPr lang="ru-RU" dirty="0" smtClean="0">
                <a:latin typeface="Times New Roman" pitchFamily="18" charset="0"/>
                <a:cs typeface="Times New Roman" pitchFamily="18" charset="0"/>
              </a:rPr>
              <a:t> (ресурс </a:t>
            </a:r>
            <a:r>
              <a:rPr lang="ru-RU" dirty="0" err="1" smtClean="0">
                <a:latin typeface="Times New Roman" pitchFamily="18" charset="0"/>
                <a:cs typeface="Times New Roman" pitchFamily="18" charset="0"/>
              </a:rPr>
              <a:t>орталығы</a:t>
            </a:r>
            <a:r>
              <a:rPr lang="ru-RU" dirty="0" smtClean="0">
                <a:latin typeface="Times New Roman" pitchFamily="18" charset="0"/>
                <a:cs typeface="Times New Roman" pitchFamily="18" charset="0"/>
              </a:rPr>
              <a:t>) КММ</a:t>
            </a:r>
            <a:endParaRPr lang="ru-RU" dirty="0" smtClean="0">
              <a:latin typeface="Times New Roman" pitchFamily="18" charset="0"/>
              <a:cs typeface="Times New Roman" pitchFamily="18" charset="0"/>
            </a:endParaRPr>
          </a:p>
          <a:p>
            <a:pPr algn="ctr"/>
            <a:endParaRPr lang="kk-KZ" dirty="0" smtClean="0">
              <a:latin typeface="Times New Roman" pitchFamily="18" charset="0"/>
              <a:cs typeface="Times New Roman" pitchFamily="18" charset="0"/>
            </a:endParaRPr>
          </a:p>
          <a:p>
            <a:pPr algn="ctr"/>
            <a:endParaRPr lang="kk-KZ" dirty="0" smtClean="0">
              <a:latin typeface="Times New Roman" pitchFamily="18" charset="0"/>
              <a:cs typeface="Times New Roman" pitchFamily="18" charset="0"/>
            </a:endParaRPr>
          </a:p>
          <a:p>
            <a:pPr algn="ctr"/>
            <a:endParaRPr lang="kk-KZ"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Сабақ </a:t>
            </a:r>
            <a:r>
              <a:rPr lang="kk-KZ" dirty="0" smtClean="0">
                <a:latin typeface="Times New Roman" pitchFamily="18" charset="0"/>
                <a:cs typeface="Times New Roman" pitchFamily="18" charset="0"/>
              </a:rPr>
              <a:t>тақырыбы:Биотикалық </a:t>
            </a:r>
            <a:r>
              <a:rPr lang="kk-KZ" dirty="0" smtClean="0">
                <a:latin typeface="Times New Roman" pitchFamily="18" charset="0"/>
                <a:cs typeface="Times New Roman" pitchFamily="18" charset="0"/>
              </a:rPr>
              <a:t>факторлардың ортасы.Қоректік тор.Экологиялық пирамида.</a:t>
            </a:r>
          </a:p>
          <a:p>
            <a:pPr algn="ctr"/>
            <a:endParaRPr lang="kk-KZ" dirty="0" smtClean="0">
              <a:latin typeface="Times New Roman" pitchFamily="18" charset="0"/>
              <a:cs typeface="Times New Roman" pitchFamily="18" charset="0"/>
            </a:endParaRPr>
          </a:p>
          <a:p>
            <a:pPr algn="ctr"/>
            <a:endParaRPr lang="kk-KZ"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Биология пәнінің мұғалімі: Махметова </a:t>
            </a:r>
            <a:r>
              <a:rPr lang="kk-KZ" i="1" dirty="0" smtClean="0">
                <a:latin typeface="Times New Roman" pitchFamily="18" charset="0"/>
                <a:cs typeface="Times New Roman" pitchFamily="18" charset="0"/>
              </a:rPr>
              <a:t>Ш.М</a:t>
            </a:r>
            <a:endParaRPr lang="ru-RU"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1619672" y="404664"/>
            <a:ext cx="5544616"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Экологиялық диктант</a:t>
            </a:r>
            <a:endParaRPr lang="ru-RU" dirty="0">
              <a:solidFill>
                <a:schemeClr val="bg1"/>
              </a:solidFill>
              <a:latin typeface="Times New Roman" pitchFamily="18" charset="0"/>
              <a:cs typeface="Times New Roman" pitchFamily="18" charset="0"/>
            </a:endParaRPr>
          </a:p>
        </p:txBody>
      </p:sp>
      <p:sp>
        <p:nvSpPr>
          <p:cNvPr id="3" name="Прямоугольник 2"/>
          <p:cNvSpPr/>
          <p:nvPr/>
        </p:nvSpPr>
        <p:spPr>
          <a:xfrm>
            <a:off x="1187624" y="1340768"/>
            <a:ext cx="2880320" cy="468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200" dirty="0" smtClean="0">
                <a:solidFill>
                  <a:schemeClr val="bg1"/>
                </a:solidFill>
                <a:latin typeface="Times New Roman" pitchFamily="18" charset="0"/>
                <a:cs typeface="Times New Roman" pitchFamily="18" charset="0"/>
              </a:rPr>
              <a:t>1.Екі ірі жүйені зерттеу -------ғылымның зерттеу нысаны болып табылады.</a:t>
            </a:r>
          </a:p>
          <a:p>
            <a:r>
              <a:rPr lang="kk-KZ" sz="1200" dirty="0" smtClean="0">
                <a:solidFill>
                  <a:schemeClr val="bg1"/>
                </a:solidFill>
                <a:latin typeface="Times New Roman" pitchFamily="18" charset="0"/>
                <a:cs typeface="Times New Roman" pitchFamily="18" charset="0"/>
              </a:rPr>
              <a:t>2.Табиғи орта құруыштарының организм тіршілігіне тигізетін әсерлерін ------деп атайды.</a:t>
            </a:r>
          </a:p>
          <a:p>
            <a:r>
              <a:rPr lang="kk-KZ" sz="1200" dirty="0" smtClean="0">
                <a:solidFill>
                  <a:schemeClr val="bg1"/>
                </a:solidFill>
                <a:latin typeface="Times New Roman" pitchFamily="18" charset="0"/>
                <a:cs typeface="Times New Roman" pitchFamily="18" charset="0"/>
              </a:rPr>
              <a:t>3.Экологиялық факторлар сипатына қарай----,-----  және -----деп жіктеледі.Солардың ішінде ------ фактор үлкен рөл атқарады.</a:t>
            </a:r>
          </a:p>
          <a:p>
            <a:r>
              <a:rPr lang="kk-KZ" sz="1200" dirty="0" smtClean="0">
                <a:solidFill>
                  <a:schemeClr val="bg1"/>
                </a:solidFill>
                <a:latin typeface="Times New Roman" pitchFamily="18" charset="0"/>
                <a:cs typeface="Times New Roman" pitchFamily="18" charset="0"/>
              </a:rPr>
              <a:t>4.Экологиялық факторлар тірі  ------- әр түрлі жағдайда әсер етеді.Факторлардың әсері түрліше ----- болады.</a:t>
            </a:r>
          </a:p>
          <a:p>
            <a:r>
              <a:rPr lang="kk-KZ" sz="1200" dirty="0" smtClean="0">
                <a:solidFill>
                  <a:schemeClr val="bg1"/>
                </a:solidFill>
                <a:latin typeface="Times New Roman" pitchFamily="18" charset="0"/>
                <a:cs typeface="Times New Roman" pitchFamily="18" charset="0"/>
              </a:rPr>
              <a:t>5.Организмдердің факторлардың әсеріне бейімделудің ----- болады.Оны -----факторлар дейді.</a:t>
            </a:r>
          </a:p>
          <a:p>
            <a:r>
              <a:rPr lang="kk-KZ" sz="1200" dirty="0" smtClean="0">
                <a:solidFill>
                  <a:schemeClr val="bg1"/>
                </a:solidFill>
                <a:latin typeface="Times New Roman" pitchFamily="18" charset="0"/>
                <a:cs typeface="Times New Roman" pitchFamily="18" charset="0"/>
              </a:rPr>
              <a:t>6.Организмдерге әсер етуші факторлар уақыт пен кеңістікке байланысты  -----отырады.</a:t>
            </a:r>
          </a:p>
          <a:p>
            <a:r>
              <a:rPr lang="kk-KZ" sz="1200" dirty="0" smtClean="0">
                <a:solidFill>
                  <a:schemeClr val="bg1"/>
                </a:solidFill>
                <a:latin typeface="Times New Roman" pitchFamily="18" charset="0"/>
                <a:cs typeface="Times New Roman" pitchFamily="18" charset="0"/>
              </a:rPr>
              <a:t>7.Әрбір жеке организмдерге тән қолайлы -------  және ----- факторлар болады.Ең қолайлы әсерді  --------  деп атайды.</a:t>
            </a:r>
            <a:endParaRPr lang="ru-RU" sz="1200" dirty="0">
              <a:solidFill>
                <a:schemeClr val="bg1"/>
              </a:solidFill>
              <a:latin typeface="Times New Roman" pitchFamily="18" charset="0"/>
              <a:cs typeface="Times New Roman" pitchFamily="18" charset="0"/>
            </a:endParaRPr>
          </a:p>
        </p:txBody>
      </p:sp>
      <p:sp>
        <p:nvSpPr>
          <p:cNvPr id="5" name="Скругленный прямоугольник 4"/>
          <p:cNvSpPr/>
          <p:nvPr/>
        </p:nvSpPr>
        <p:spPr>
          <a:xfrm>
            <a:off x="1403648" y="908720"/>
            <a:ext cx="252028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Сөйлемдер</a:t>
            </a:r>
            <a:endParaRPr lang="ru-RU" dirty="0">
              <a:solidFill>
                <a:schemeClr val="bg1"/>
              </a:solidFill>
              <a:latin typeface="Times New Roman" pitchFamily="18" charset="0"/>
              <a:cs typeface="Times New Roman" pitchFamily="18" charset="0"/>
            </a:endParaRPr>
          </a:p>
        </p:txBody>
      </p:sp>
      <p:sp>
        <p:nvSpPr>
          <p:cNvPr id="6" name="Скругленный прямоугольник 5"/>
          <p:cNvSpPr/>
          <p:nvPr/>
        </p:nvSpPr>
        <p:spPr>
          <a:xfrm>
            <a:off x="5004048" y="908720"/>
            <a:ext cx="2952328"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Қажетті материалдар</a:t>
            </a:r>
            <a:endParaRPr lang="ru-RU" dirty="0">
              <a:solidFill>
                <a:schemeClr val="bg1"/>
              </a:solidFill>
              <a:latin typeface="Times New Roman" pitchFamily="18" charset="0"/>
              <a:cs typeface="Times New Roman" pitchFamily="18" charset="0"/>
            </a:endParaRPr>
          </a:p>
        </p:txBody>
      </p:sp>
      <p:sp>
        <p:nvSpPr>
          <p:cNvPr id="7" name="Прямоугольник 6"/>
          <p:cNvSpPr/>
          <p:nvPr/>
        </p:nvSpPr>
        <p:spPr>
          <a:xfrm>
            <a:off x="4786314" y="1357298"/>
            <a:ext cx="2880320" cy="468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400" dirty="0" smtClean="0">
                <a:solidFill>
                  <a:schemeClr val="bg1"/>
                </a:solidFill>
                <a:latin typeface="Times New Roman" pitchFamily="18" charset="0"/>
                <a:cs typeface="Times New Roman" pitchFamily="18" charset="0"/>
              </a:rPr>
              <a:t>1.Организмдерге,деңгейде:</a:t>
            </a:r>
          </a:p>
          <a:p>
            <a:endParaRPr lang="kk-KZ" sz="1400" dirty="0" smtClean="0">
              <a:solidFill>
                <a:schemeClr val="bg1"/>
              </a:solidFill>
              <a:latin typeface="Times New Roman" pitchFamily="18" charset="0"/>
              <a:cs typeface="Times New Roman" pitchFamily="18" charset="0"/>
            </a:endParaRPr>
          </a:p>
          <a:p>
            <a:r>
              <a:rPr lang="kk-KZ" sz="1400" dirty="0" smtClean="0">
                <a:solidFill>
                  <a:schemeClr val="bg1"/>
                </a:solidFill>
                <a:latin typeface="Times New Roman" pitchFamily="18" charset="0"/>
                <a:cs typeface="Times New Roman" pitchFamily="18" charset="0"/>
              </a:rPr>
              <a:t>2.Шегі,шектеуші.</a:t>
            </a:r>
          </a:p>
          <a:p>
            <a:endParaRPr lang="kk-KZ" sz="1400" dirty="0" smtClean="0">
              <a:solidFill>
                <a:schemeClr val="bg1"/>
              </a:solidFill>
              <a:latin typeface="Times New Roman" pitchFamily="18" charset="0"/>
              <a:cs typeface="Times New Roman" pitchFamily="18" charset="0"/>
            </a:endParaRPr>
          </a:p>
          <a:p>
            <a:r>
              <a:rPr lang="kk-KZ" sz="1400" dirty="0" smtClean="0">
                <a:solidFill>
                  <a:schemeClr val="bg1"/>
                </a:solidFill>
                <a:latin typeface="Times New Roman" pitchFamily="18" charset="0"/>
                <a:cs typeface="Times New Roman" pitchFamily="18" charset="0"/>
              </a:rPr>
              <a:t>3.Экология.</a:t>
            </a:r>
          </a:p>
          <a:p>
            <a:endParaRPr lang="kk-KZ" sz="1400" dirty="0" smtClean="0">
              <a:solidFill>
                <a:schemeClr val="bg1"/>
              </a:solidFill>
              <a:latin typeface="Times New Roman" pitchFamily="18" charset="0"/>
              <a:cs typeface="Times New Roman" pitchFamily="18" charset="0"/>
            </a:endParaRPr>
          </a:p>
          <a:p>
            <a:r>
              <a:rPr lang="kk-KZ" sz="1400" dirty="0" smtClean="0">
                <a:solidFill>
                  <a:schemeClr val="bg1"/>
                </a:solidFill>
                <a:latin typeface="Times New Roman" pitchFamily="18" charset="0"/>
                <a:cs typeface="Times New Roman" pitchFamily="18" charset="0"/>
              </a:rPr>
              <a:t>4.Өзгеріп.</a:t>
            </a:r>
          </a:p>
          <a:p>
            <a:endParaRPr lang="kk-KZ" sz="1400" dirty="0" smtClean="0">
              <a:solidFill>
                <a:schemeClr val="bg1"/>
              </a:solidFill>
              <a:latin typeface="Times New Roman" pitchFamily="18" charset="0"/>
              <a:cs typeface="Times New Roman" pitchFamily="18" charset="0"/>
            </a:endParaRPr>
          </a:p>
          <a:p>
            <a:r>
              <a:rPr lang="kk-KZ" sz="1400" dirty="0" smtClean="0">
                <a:solidFill>
                  <a:schemeClr val="bg1"/>
                </a:solidFill>
                <a:latin typeface="Times New Roman" pitchFamily="18" charset="0"/>
                <a:cs typeface="Times New Roman" pitchFamily="18" charset="0"/>
              </a:rPr>
              <a:t>5.Абиотикалық,биотикалық.</a:t>
            </a:r>
          </a:p>
          <a:p>
            <a:endParaRPr lang="kk-KZ" sz="1400" dirty="0" smtClean="0">
              <a:solidFill>
                <a:schemeClr val="bg1"/>
              </a:solidFill>
              <a:latin typeface="Times New Roman" pitchFamily="18" charset="0"/>
              <a:cs typeface="Times New Roman" pitchFamily="18" charset="0"/>
            </a:endParaRPr>
          </a:p>
          <a:p>
            <a:r>
              <a:rPr lang="kk-KZ" sz="1400" dirty="0" smtClean="0">
                <a:solidFill>
                  <a:schemeClr val="bg1"/>
                </a:solidFill>
                <a:latin typeface="Times New Roman" pitchFamily="18" charset="0"/>
                <a:cs typeface="Times New Roman" pitchFamily="18" charset="0"/>
              </a:rPr>
              <a:t>6.Экологиялық факторлар.</a:t>
            </a:r>
          </a:p>
          <a:p>
            <a:endParaRPr lang="kk-KZ" sz="1400" dirty="0" smtClean="0">
              <a:solidFill>
                <a:schemeClr val="bg1"/>
              </a:solidFill>
              <a:latin typeface="Times New Roman" pitchFamily="18" charset="0"/>
              <a:cs typeface="Times New Roman" pitchFamily="18" charset="0"/>
            </a:endParaRPr>
          </a:p>
          <a:p>
            <a:r>
              <a:rPr lang="kk-KZ" sz="1400" dirty="0" smtClean="0">
                <a:solidFill>
                  <a:schemeClr val="bg1"/>
                </a:solidFill>
                <a:latin typeface="Times New Roman" pitchFamily="18" charset="0"/>
                <a:cs typeface="Times New Roman" pitchFamily="18" charset="0"/>
              </a:rPr>
              <a:t>7.Абиотикалық,биотикалық,антропогендік.</a:t>
            </a:r>
          </a:p>
        </p:txBody>
      </p:sp>
    </p:spTree>
    <p:extLst>
      <p:ext uri="{BB962C8B-B14F-4D97-AF65-F5344CB8AC3E}">
        <p14:creationId xmlns:p14="http://schemas.microsoft.com/office/powerpoint/2010/main" xmlns="" val="2610843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57422" y="1268761"/>
            <a:ext cx="5072098" cy="1944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1259632" y="476672"/>
            <a:ext cx="616988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Суретке қарап әңгіме құрастырыңдар.</a:t>
            </a:r>
            <a:endParaRPr lang="ru-RU" dirty="0">
              <a:latin typeface="Times New Roman" pitchFamily="18" charset="0"/>
              <a:cs typeface="Times New Roman" pitchFamily="18" charset="0"/>
            </a:endParaRPr>
          </a:p>
        </p:txBody>
      </p:sp>
      <p:sp>
        <p:nvSpPr>
          <p:cNvPr id="3" name="Прямоугольник 2"/>
          <p:cNvSpPr/>
          <p:nvPr/>
        </p:nvSpPr>
        <p:spPr>
          <a:xfrm>
            <a:off x="1259632" y="3429000"/>
            <a:ext cx="5904656"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err="1">
                <a:latin typeface="Times New Roman" pitchFamily="18" charset="0"/>
                <a:cs typeface="Times New Roman" pitchFamily="18" charset="0"/>
              </a:rPr>
              <a:t>Төмендегі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берілген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Эвристикалық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сұрақтардың»жауаптарын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дәптерлеріңе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белгілеңдер</a:t>
            </a:r>
            <a:r>
              <a:rPr lang="ru-RU" sz="1400" dirty="0">
                <a:latin typeface="Times New Roman" pitchFamily="18" charset="0"/>
                <a:cs typeface="Times New Roman" pitchFamily="18" charset="0"/>
              </a:rPr>
              <a:t>.</a:t>
            </a:r>
          </a:p>
          <a:p>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1.Экология – биология </a:t>
            </a:r>
            <a:r>
              <a:rPr lang="ru-RU" sz="1400" dirty="0" err="1">
                <a:latin typeface="Times New Roman" pitchFamily="18" charset="0"/>
                <a:cs typeface="Times New Roman" pitchFamily="18" charset="0"/>
              </a:rPr>
              <a:t>ғылымдарының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саласы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саналады.Неге?Жауаптарыңды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фактілермен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дәлелдеңдер</a:t>
            </a:r>
            <a:r>
              <a:rPr lang="ru-RU" sz="1400" dirty="0"/>
              <a:t>.</a:t>
            </a:r>
          </a:p>
        </p:txBody>
      </p:sp>
      <p:sp>
        <p:nvSpPr>
          <p:cNvPr id="7" name="Прямоугольник 6"/>
          <p:cNvSpPr/>
          <p:nvPr/>
        </p:nvSpPr>
        <p:spPr>
          <a:xfrm>
            <a:off x="1331640" y="5072074"/>
            <a:ext cx="5832648" cy="1359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bg1"/>
                </a:solidFill>
                <a:latin typeface="Times New Roman" pitchFamily="18" charset="0"/>
                <a:cs typeface="Times New Roman" pitchFamily="18" charset="0"/>
              </a:rPr>
              <a:t>2.Экология (</a:t>
            </a:r>
            <a:r>
              <a:rPr lang="ru-RU" sz="1400" dirty="0" err="1">
                <a:solidFill>
                  <a:schemeClr val="bg1"/>
                </a:solidFill>
                <a:latin typeface="Times New Roman" pitchFamily="18" charset="0"/>
                <a:cs typeface="Times New Roman" pitchFamily="18" charset="0"/>
              </a:rPr>
              <a:t>география,химия,биология</a:t>
            </a:r>
            <a:r>
              <a:rPr lang="ru-RU" sz="1400" dirty="0">
                <a:solidFill>
                  <a:schemeClr val="bg1"/>
                </a:solidFill>
                <a:latin typeface="Times New Roman" pitchFamily="18" charset="0"/>
                <a:cs typeface="Times New Roman" pitchFamily="18" charset="0"/>
              </a:rPr>
              <a:t>)</a:t>
            </a:r>
            <a:r>
              <a:rPr lang="ru-RU" sz="1400" dirty="0" err="1">
                <a:solidFill>
                  <a:schemeClr val="bg1"/>
                </a:solidFill>
                <a:latin typeface="Times New Roman" pitchFamily="18" charset="0"/>
                <a:cs typeface="Times New Roman" pitchFamily="18" charset="0"/>
              </a:rPr>
              <a:t>ғылымдарымен</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тығыз</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байланысты</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дамиды</a:t>
            </a:r>
            <a:r>
              <a:rPr lang="ru-RU" sz="1400" dirty="0">
                <a:solidFill>
                  <a:schemeClr val="bg1"/>
                </a:solidFill>
                <a:latin typeface="Times New Roman" pitchFamily="18" charset="0"/>
                <a:cs typeface="Times New Roman" pitchFamily="18" charset="0"/>
              </a:rPr>
              <a:t>.</a:t>
            </a:r>
          </a:p>
          <a:p>
            <a:endParaRPr lang="ru-RU" sz="1400" dirty="0">
              <a:solidFill>
                <a:schemeClr val="bg1"/>
              </a:solidFill>
              <a:latin typeface="Times New Roman" pitchFamily="18" charset="0"/>
              <a:cs typeface="Times New Roman" pitchFamily="18" charset="0"/>
            </a:endParaRPr>
          </a:p>
          <a:p>
            <a:r>
              <a:rPr lang="ru-RU" sz="1400" dirty="0" err="1">
                <a:solidFill>
                  <a:schemeClr val="bg1"/>
                </a:solidFill>
                <a:latin typeface="Times New Roman" pitchFamily="18" charset="0"/>
                <a:cs typeface="Times New Roman" pitchFamily="18" charset="0"/>
              </a:rPr>
              <a:t>Мысал</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келтіріп</a:t>
            </a: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дәлелдеңдер</a:t>
            </a:r>
            <a:r>
              <a:rPr lang="ru-RU" sz="14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905483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1142984"/>
            <a:ext cx="6143668"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Үйге тапсырма </a:t>
            </a:r>
          </a:p>
          <a:p>
            <a:pPr algn="ctr"/>
            <a:r>
              <a:rPr lang="kk-KZ" dirty="0" smtClean="0">
                <a:latin typeface="Times New Roman"/>
                <a:cs typeface="Times New Roman"/>
              </a:rPr>
              <a:t>§ 54 Антропогендік факторлар.Адамның табиғаттағы рөлі.</a:t>
            </a:r>
          </a:p>
          <a:p>
            <a:pPr algn="ctr"/>
            <a:r>
              <a:rPr lang="kk-KZ" dirty="0" smtClean="0">
                <a:latin typeface="Times New Roman"/>
                <a:cs typeface="Times New Roman"/>
              </a:rPr>
              <a:t>280 беттегі кестестені дәптерге сызып алу.</a:t>
            </a:r>
          </a:p>
          <a:p>
            <a:pPr algn="ctr"/>
            <a:r>
              <a:rPr lang="kk-KZ" dirty="0" smtClean="0">
                <a:latin typeface="Times New Roman"/>
                <a:cs typeface="Times New Roman"/>
              </a:rPr>
              <a:t>Соңғы 50 жылда табиғатқа адамның тигізген қолайсыз салдарын тізбелеп беріңдер.</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4414" y="500042"/>
            <a:ext cx="6120680"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descr="C:\Users\gidroponika\Desktop\png-transparent-computer-icons-youtube-camera-logo-text-trademark-color-thumbnail.png">
            <a:hlinkClick r:id="rId3"/>
          </p:cNvPr>
          <p:cNvPicPr>
            <a:picLocks noChangeAspect="1" noChangeArrowheads="1"/>
          </p:cNvPicPr>
          <p:nvPr/>
        </p:nvPicPr>
        <p:blipFill>
          <a:blip r:embed="rId4" cstate="print"/>
          <a:srcRect/>
          <a:stretch>
            <a:fillRect/>
          </a:stretch>
        </p:blipFill>
        <p:spPr bwMode="auto">
          <a:xfrm>
            <a:off x="3214678" y="3286124"/>
            <a:ext cx="2500318" cy="2500318"/>
          </a:xfrm>
          <a:prstGeom prst="rect">
            <a:avLst/>
          </a:prstGeom>
          <a:noFill/>
        </p:spPr>
      </p:pic>
      <p:sp>
        <p:nvSpPr>
          <p:cNvPr id="4" name="Стрелка вправо 3"/>
          <p:cNvSpPr/>
          <p:nvPr/>
        </p:nvSpPr>
        <p:spPr>
          <a:xfrm>
            <a:off x="6858016" y="5786454"/>
            <a:ext cx="928694" cy="711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hlinkClick r:id="rId5" action="ppaction://hlinksldjump"/>
          </p:cNvPr>
          <p:cNvSpPr txBox="1"/>
          <p:nvPr/>
        </p:nvSpPr>
        <p:spPr>
          <a:xfrm>
            <a:off x="6929454" y="5975496"/>
            <a:ext cx="928694" cy="369332"/>
          </a:xfrm>
          <a:prstGeom prst="rect">
            <a:avLst/>
          </a:prstGeom>
          <a:noFill/>
        </p:spPr>
        <p:txBody>
          <a:bodyPr wrap="square" rtlCol="0">
            <a:spAutoFit/>
          </a:bodyPr>
          <a:lstStyle/>
          <a:p>
            <a:r>
              <a:rPr lang="ru-RU" b="1" dirty="0" err="1" smtClean="0">
                <a:solidFill>
                  <a:schemeClr val="bg1"/>
                </a:solidFill>
                <a:latin typeface="Times New Roman" pitchFamily="18" charset="0"/>
                <a:cs typeface="Times New Roman" pitchFamily="18" charset="0"/>
              </a:rPr>
              <a:t>қайту</a:t>
            </a:r>
            <a:endParaRPr lang="ru-RU"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1428728" y="1785926"/>
            <a:ext cx="6477870" cy="2944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schemeClr val="bg1"/>
                </a:solidFill>
                <a:latin typeface="Times New Roman" pitchFamily="18" charset="0"/>
                <a:cs typeface="Times New Roman" pitchFamily="18" charset="0"/>
              </a:rPr>
              <a:t>Үш организмнен тұратын қоректік тізбек құрастырыңдар.</a:t>
            </a:r>
          </a:p>
          <a:p>
            <a:r>
              <a:rPr lang="kk-KZ" dirty="0" smtClean="0">
                <a:solidFill>
                  <a:schemeClr val="bg1"/>
                </a:solidFill>
                <a:latin typeface="Times New Roman" pitchFamily="18" charset="0"/>
                <a:cs typeface="Times New Roman" pitchFamily="18" charset="0"/>
              </a:rPr>
              <a:t>Бұл тізбектен продуцент -1реттік консумент -2 реттік </a:t>
            </a:r>
          </a:p>
          <a:p>
            <a:r>
              <a:rPr lang="kk-KZ" dirty="0">
                <a:solidFill>
                  <a:schemeClr val="bg1"/>
                </a:solidFill>
                <a:latin typeface="Times New Roman" pitchFamily="18" charset="0"/>
                <a:cs typeface="Times New Roman" pitchFamily="18" charset="0"/>
              </a:rPr>
              <a:t>к</a:t>
            </a:r>
            <a:r>
              <a:rPr lang="kk-KZ" dirty="0" smtClean="0">
                <a:solidFill>
                  <a:schemeClr val="bg1"/>
                </a:solidFill>
                <a:latin typeface="Times New Roman" pitchFamily="18" charset="0"/>
                <a:cs typeface="Times New Roman" pitchFamily="18" charset="0"/>
              </a:rPr>
              <a:t>онсумент  болатын организмдерді атаңыз.</a:t>
            </a:r>
            <a:endParaRPr lang="ru-RU" dirty="0">
              <a:solidFill>
                <a:schemeClr val="bg1"/>
              </a:solidFill>
              <a:latin typeface="Times New Roman" pitchFamily="18" charset="0"/>
              <a:cs typeface="Times New Roman" pitchFamily="18" charset="0"/>
            </a:endParaRPr>
          </a:p>
        </p:txBody>
      </p:sp>
      <p:sp>
        <p:nvSpPr>
          <p:cNvPr id="3" name="Стрелка вправо 2"/>
          <p:cNvSpPr/>
          <p:nvPr/>
        </p:nvSpPr>
        <p:spPr>
          <a:xfrm>
            <a:off x="6357950" y="5715016"/>
            <a:ext cx="207170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hlinkClick r:id="rId2" action="ppaction://hlinksldjump"/>
          </p:cNvPr>
          <p:cNvSpPr txBox="1"/>
          <p:nvPr/>
        </p:nvSpPr>
        <p:spPr>
          <a:xfrm>
            <a:off x="6429388" y="5929330"/>
            <a:ext cx="2214578" cy="369332"/>
          </a:xfrm>
          <a:prstGeom prst="rect">
            <a:avLst/>
          </a:prstGeom>
          <a:noFill/>
        </p:spPr>
        <p:txBody>
          <a:bodyPr wrap="square" rtlCol="0">
            <a:spAutoFit/>
          </a:bodyPr>
          <a:lstStyle/>
          <a:p>
            <a:r>
              <a:rPr lang="ru-RU" b="1" dirty="0" err="1" smtClean="0">
                <a:solidFill>
                  <a:schemeClr val="bg1"/>
                </a:solidFill>
                <a:latin typeface="Times New Roman" pitchFamily="18" charset="0"/>
                <a:cs typeface="Times New Roman" pitchFamily="18" charset="0"/>
              </a:rPr>
              <a:t>қайту</a:t>
            </a:r>
            <a:endParaRPr lang="ru-RU"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556792"/>
            <a:ext cx="8352928"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1115616" y="404664"/>
            <a:ext cx="71287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smtClean="0">
                <a:solidFill>
                  <a:schemeClr val="bg1"/>
                </a:solidFill>
                <a:latin typeface="Times New Roman" pitchFamily="18" charset="0"/>
                <a:cs typeface="Times New Roman" pitchFamily="18" charset="0"/>
              </a:rPr>
              <a:t>Назарларыңызға рахмет!</a:t>
            </a:r>
            <a:endParaRPr lang="ru-RU" sz="4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41956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48" y="1700808"/>
            <a:ext cx="7143800" cy="4728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714348" y="428604"/>
            <a:ext cx="7215238" cy="1077218"/>
          </a:xfrm>
          <a:prstGeom prst="rect">
            <a:avLst/>
          </a:prstGeom>
        </p:spPr>
        <p:txBody>
          <a:bodyPr wrap="square">
            <a:spAutoFit/>
          </a:bodyPr>
          <a:lstStyle/>
          <a:p>
            <a:r>
              <a:rPr lang="ru-RU" sz="3200" dirty="0" err="1" smtClean="0">
                <a:solidFill>
                  <a:schemeClr val="accent1">
                    <a:lumMod val="75000"/>
                  </a:schemeClr>
                </a:solidFill>
                <a:latin typeface="Times New Roman" pitchFamily="18" charset="0"/>
                <a:cs typeface="Times New Roman" pitchFamily="18" charset="0"/>
              </a:rPr>
              <a:t>Антропогенд</a:t>
            </a:r>
            <a:r>
              <a:rPr lang="kk-KZ" sz="3200" dirty="0" smtClean="0">
                <a:solidFill>
                  <a:schemeClr val="accent1">
                    <a:lumMod val="75000"/>
                  </a:schemeClr>
                </a:solidFill>
                <a:latin typeface="Times New Roman" pitchFamily="18" charset="0"/>
                <a:cs typeface="Times New Roman" pitchFamily="18" charset="0"/>
              </a:rPr>
              <a:t>і факторлар.Адамның табиғаттағы рөлі</a:t>
            </a:r>
            <a:endParaRPr lang="ru-RU" sz="3200"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836712"/>
            <a:ext cx="501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Мақсаты:</a:t>
            </a:r>
            <a:endParaRPr lang="ru-RU" dirty="0">
              <a:solidFill>
                <a:schemeClr val="bg1"/>
              </a:solidFill>
              <a:latin typeface="Times New Roman" pitchFamily="18" charset="0"/>
              <a:cs typeface="Times New Roman" pitchFamily="18" charset="0"/>
            </a:endParaRPr>
          </a:p>
        </p:txBody>
      </p:sp>
      <p:sp>
        <p:nvSpPr>
          <p:cNvPr id="3" name="Прямоугольник 2"/>
          <p:cNvSpPr/>
          <p:nvPr/>
        </p:nvSpPr>
        <p:spPr>
          <a:xfrm>
            <a:off x="1142976" y="2492896"/>
            <a:ext cx="6885408"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latin typeface="Times New Roman" pitchFamily="18" charset="0"/>
                <a:cs typeface="Times New Roman" pitchFamily="18" charset="0"/>
              </a:rPr>
              <a:t>●Антропогендік  факторлардың қоршаған ортаға әсерімен танысу және зиянды әсерлердің  алдын-алу.</a:t>
            </a:r>
          </a:p>
          <a:p>
            <a:endParaRPr lang="kk-KZ" dirty="0">
              <a:latin typeface="Times New Roman" pitchFamily="18" charset="0"/>
              <a:cs typeface="Times New Roman" pitchFamily="18" charset="0"/>
            </a:endParaRPr>
          </a:p>
          <a:p>
            <a:r>
              <a:rPr lang="kk-KZ" dirty="0" smtClean="0">
                <a:latin typeface="Times New Roman" pitchFamily="18" charset="0"/>
                <a:cs typeface="Times New Roman" pitchFamily="18" charset="0"/>
              </a:rPr>
              <a:t>● Адамның табиғаттағы рөлі  туралы жалпы түсінік беру.</a:t>
            </a:r>
          </a:p>
          <a:p>
            <a:r>
              <a:rPr lang="kk-KZ" dirty="0" smtClean="0">
                <a:latin typeface="Times New Roman" pitchFamily="18" charset="0"/>
                <a:cs typeface="Times New Roman" pitchFamily="18" charset="0"/>
              </a:rPr>
              <a:t>●Оқушыларда экологиялық білім,тәрбие қалыптастыру.</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556749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428604"/>
            <a:ext cx="5616624" cy="468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Үй тапсырмасын бекіту</a:t>
            </a:r>
            <a:endParaRPr lang="ru-RU" dirty="0">
              <a:solidFill>
                <a:schemeClr val="bg1"/>
              </a:solidFill>
              <a:latin typeface="Times New Roman" pitchFamily="18" charset="0"/>
              <a:cs typeface="Times New Roman" pitchFamily="18" charset="0"/>
            </a:endParaRPr>
          </a:p>
        </p:txBody>
      </p:sp>
      <p:sp>
        <p:nvSpPr>
          <p:cNvPr id="3" name="Стрелка вниз 2"/>
          <p:cNvSpPr/>
          <p:nvPr/>
        </p:nvSpPr>
        <p:spPr>
          <a:xfrm rot="5400000">
            <a:off x="5973592" y="1813094"/>
            <a:ext cx="576065" cy="1378986"/>
          </a:xfrm>
          <a:prstGeom prst="downArrow">
            <a:avLst>
              <a:gd name="adj1" fmla="val 50000"/>
              <a:gd name="adj2" fmla="val 53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5572132" y="2357430"/>
            <a:ext cx="1643074" cy="307777"/>
          </a:xfrm>
          <a:prstGeom prst="rect">
            <a:avLst/>
          </a:prstGeom>
          <a:noFill/>
        </p:spPr>
        <p:txBody>
          <a:bodyPr wrap="square" rtlCol="0">
            <a:spAutoFit/>
          </a:bodyPr>
          <a:lstStyle/>
          <a:p>
            <a:r>
              <a:rPr lang="kk-KZ" sz="1400" b="1" dirty="0" smtClean="0">
                <a:solidFill>
                  <a:schemeClr val="bg1"/>
                </a:solidFill>
                <a:latin typeface="Times New Roman" pitchFamily="18" charset="0"/>
                <a:cs typeface="Times New Roman" pitchFamily="18" charset="0"/>
              </a:rPr>
              <a:t>   1 тапсырма</a:t>
            </a:r>
            <a:endParaRPr lang="ru-RU" sz="1400" b="1" dirty="0">
              <a:solidFill>
                <a:schemeClr val="bg1"/>
              </a:solidFill>
              <a:latin typeface="Times New Roman" pitchFamily="18" charset="0"/>
              <a:cs typeface="Times New Roman" pitchFamily="18" charset="0"/>
            </a:endParaRPr>
          </a:p>
        </p:txBody>
      </p:sp>
      <p:sp>
        <p:nvSpPr>
          <p:cNvPr id="8" name="Стрелка вниз 7"/>
          <p:cNvSpPr/>
          <p:nvPr/>
        </p:nvSpPr>
        <p:spPr>
          <a:xfrm rot="5400000">
            <a:off x="6045030" y="4313423"/>
            <a:ext cx="576065" cy="1378986"/>
          </a:xfrm>
          <a:prstGeom prst="downArrow">
            <a:avLst>
              <a:gd name="adj1" fmla="val 50000"/>
              <a:gd name="adj2" fmla="val 53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hlinkClick r:id="rId2" action="ppaction://hlinksldjump"/>
          </p:cNvPr>
          <p:cNvSpPr txBox="1"/>
          <p:nvPr/>
        </p:nvSpPr>
        <p:spPr>
          <a:xfrm>
            <a:off x="5643570" y="4857759"/>
            <a:ext cx="1643074" cy="307777"/>
          </a:xfrm>
          <a:prstGeom prst="rect">
            <a:avLst/>
          </a:prstGeom>
          <a:noFill/>
        </p:spPr>
        <p:txBody>
          <a:bodyPr wrap="square" rtlCol="0">
            <a:spAutoFit/>
          </a:bodyPr>
          <a:lstStyle/>
          <a:p>
            <a:r>
              <a:rPr lang="kk-KZ" sz="1400" b="1" dirty="0" smtClean="0">
                <a:solidFill>
                  <a:schemeClr val="bg1"/>
                </a:solidFill>
                <a:latin typeface="Times New Roman" pitchFamily="18" charset="0"/>
                <a:cs typeface="Times New Roman" pitchFamily="18" charset="0"/>
              </a:rPr>
              <a:t>  2  тапсырма</a:t>
            </a:r>
            <a:endParaRPr lang="ru-RU" sz="1400" b="1" dirty="0">
              <a:solidFill>
                <a:schemeClr val="bg1"/>
              </a:solidFill>
              <a:latin typeface="Times New Roman" pitchFamily="18" charset="0"/>
              <a:cs typeface="Times New Roman" pitchFamily="18" charset="0"/>
            </a:endParaRPr>
          </a:p>
        </p:txBody>
      </p:sp>
      <p:pic>
        <p:nvPicPr>
          <p:cNvPr id="4" name="Picture 2" descr="C:\Users\gidroponika\Desktop\kisspng-computer-icons-pointer-point-and-click-cursor-hands-click-png-icon-5ab033e3ac9a60.171920271521497059707.jpg"/>
          <p:cNvPicPr>
            <a:picLocks noChangeAspect="1" noChangeArrowheads="1"/>
          </p:cNvPicPr>
          <p:nvPr/>
        </p:nvPicPr>
        <p:blipFill>
          <a:blip r:embed="rId3"/>
          <a:srcRect/>
          <a:stretch>
            <a:fillRect/>
          </a:stretch>
        </p:blipFill>
        <p:spPr bwMode="auto">
          <a:xfrm>
            <a:off x="6143636" y="2714621"/>
            <a:ext cx="571504" cy="571503"/>
          </a:xfrm>
          <a:prstGeom prst="rect">
            <a:avLst/>
          </a:prstGeom>
          <a:noFill/>
        </p:spPr>
      </p:pic>
      <p:pic>
        <p:nvPicPr>
          <p:cNvPr id="11" name="Picture 2" descr="C:\Users\gidroponika\Desktop\kisspng-computer-icons-pointer-point-and-click-cursor-hands-click-png-icon-5ab033e3ac9a60.171920271521497059707.jpg"/>
          <p:cNvPicPr>
            <a:picLocks noChangeAspect="1" noChangeArrowheads="1"/>
          </p:cNvPicPr>
          <p:nvPr/>
        </p:nvPicPr>
        <p:blipFill>
          <a:blip r:embed="rId3"/>
          <a:srcRect/>
          <a:stretch>
            <a:fillRect/>
          </a:stretch>
        </p:blipFill>
        <p:spPr bwMode="auto">
          <a:xfrm>
            <a:off x="6286512" y="5214951"/>
            <a:ext cx="571504" cy="714379"/>
          </a:xfrm>
          <a:prstGeom prst="rect">
            <a:avLst/>
          </a:prstGeom>
          <a:noFill/>
        </p:spPr>
      </p:pic>
      <p:pic>
        <p:nvPicPr>
          <p:cNvPr id="13" name="Picture 4" descr="Экология ғылымының қоғамдағы рөлі - Студент"/>
          <p:cNvPicPr>
            <a:picLocks noChangeAspect="1" noChangeArrowheads="1"/>
          </p:cNvPicPr>
          <p:nvPr/>
        </p:nvPicPr>
        <p:blipFill>
          <a:blip r:embed="rId4"/>
          <a:srcRect/>
          <a:stretch>
            <a:fillRect/>
          </a:stretch>
        </p:blipFill>
        <p:spPr bwMode="auto">
          <a:xfrm>
            <a:off x="1214414" y="1285860"/>
            <a:ext cx="3857652" cy="5286412"/>
          </a:xfrm>
          <a:prstGeom prst="rect">
            <a:avLst/>
          </a:prstGeom>
          <a:noFill/>
        </p:spPr>
      </p:pic>
    </p:spTree>
    <p:extLst>
      <p:ext uri="{BB962C8B-B14F-4D97-AF65-F5344CB8AC3E}">
        <p14:creationId xmlns:p14="http://schemas.microsoft.com/office/powerpoint/2010/main" xmlns="" val="2452882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404664"/>
            <a:ext cx="66247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Times New Roman" pitchFamily="18" charset="0"/>
                <a:cs typeface="Times New Roman" pitchFamily="18" charset="0"/>
              </a:rPr>
              <a:t>Антропогендік  факторлар.Адамның табиғаттағы рөлі.</a:t>
            </a:r>
            <a:endParaRPr lang="ru-RU" dirty="0">
              <a:solidFill>
                <a:schemeClr val="bg1"/>
              </a:solidFill>
              <a:latin typeface="Times New Roman" pitchFamily="18" charset="0"/>
              <a:cs typeface="Times New Roman" pitchFamily="18" charset="0"/>
            </a:endParaRPr>
          </a:p>
        </p:txBody>
      </p:sp>
      <p:sp>
        <p:nvSpPr>
          <p:cNvPr id="3" name="Прямоугольник 2"/>
          <p:cNvSpPr/>
          <p:nvPr/>
        </p:nvSpPr>
        <p:spPr>
          <a:xfrm>
            <a:off x="1115616" y="1772816"/>
            <a:ext cx="6624736"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b="1" dirty="0" smtClean="0">
                <a:solidFill>
                  <a:schemeClr val="bg1"/>
                </a:solidFill>
                <a:latin typeface="Times New Roman" pitchFamily="18" charset="0"/>
                <a:cs typeface="Times New Roman" pitchFamily="18" charset="0"/>
              </a:rPr>
              <a:t>Антропогендік фактор-адамның қызметі әрекетінен жаңа түрде туындайтын факторлар.Адамның шаруашылық іс-әрекеті салдарының қоршаған ортаның кейбір жерлерінің өзгергені соншалық.Табиғи құрауыштарының байланысы басқа болып ,бұрынғы кешендермен салыстырғанда жаңа кешендер қалыптасады.Антропогендік факторларға өнеркәсіп индустриясының барлық салалары,көлік,ауыл,орман шаруашылығы,энергетика,атом қаруын сынау,мұнай,газ және тау кен өндірісі салалары жатады.Антропогендік қысымдар табиғат ресурстарының барлық түріне тікелей және жанама әсер ете отырып,кейбір жағдайда экологиялық апаттар әкелуде.</a:t>
            </a:r>
            <a:endParaRPr lang="ru-RU"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3327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836712"/>
            <a:ext cx="7100862" cy="4878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Антропогенді</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әсерлердің</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экологиялық</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мониторингінің</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негізгі</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міндеттері</a:t>
            </a:r>
            <a:r>
              <a:rPr lang="ru-RU" b="1" dirty="0" smtClean="0">
                <a:solidFill>
                  <a:schemeClr val="bg1"/>
                </a:solidFill>
                <a:latin typeface="Times New Roman" pitchFamily="18" charset="0"/>
                <a:cs typeface="Times New Roman" pitchFamily="18" charset="0"/>
              </a:rPr>
              <a:t>:</a:t>
            </a:r>
          </a:p>
          <a:p>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антропогендік</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әсер</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тигізетін</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көздерді</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бақылау</a:t>
            </a:r>
            <a:r>
              <a:rPr lang="ru-RU" b="1" dirty="0" smtClean="0">
                <a:solidFill>
                  <a:schemeClr val="bg1"/>
                </a:solidFill>
                <a:latin typeface="Times New Roman" pitchFamily="18" charset="0"/>
                <a:cs typeface="Times New Roman" pitchFamily="18" charset="0"/>
              </a:rPr>
              <a:t>;</a:t>
            </a:r>
          </a:p>
          <a:p>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антропогендік</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әсер</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факторларын</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бақылау</a:t>
            </a:r>
            <a:r>
              <a:rPr lang="ru-RU" b="1" dirty="0" smtClean="0">
                <a:solidFill>
                  <a:schemeClr val="bg1"/>
                </a:solidFill>
                <a:latin typeface="Times New Roman" pitchFamily="18" charset="0"/>
                <a:cs typeface="Times New Roman" pitchFamily="18" charset="0"/>
              </a:rPr>
              <a:t>;</a:t>
            </a:r>
          </a:p>
          <a:p>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антропогендік</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факторлардың</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әсерінен</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табиғи</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ортада</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жүретін</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процестерді</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және</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оның</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жағдайының</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өзгеруін</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бақылау</a:t>
            </a:r>
            <a:r>
              <a:rPr lang="ru-RU" b="1" dirty="0" smtClean="0">
                <a:solidFill>
                  <a:schemeClr val="bg1"/>
                </a:solidFill>
                <a:latin typeface="Times New Roman" pitchFamily="18" charset="0"/>
                <a:cs typeface="Times New Roman" pitchFamily="18" charset="0"/>
              </a:rPr>
              <a:t>;</a:t>
            </a:r>
          </a:p>
          <a:p>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табиғи</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ортаның</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физикалық</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жағдайын</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бағалау</a:t>
            </a:r>
            <a:r>
              <a:rPr lang="ru-RU" b="1" dirty="0" smtClean="0">
                <a:solidFill>
                  <a:schemeClr val="bg1"/>
                </a:solidFill>
                <a:latin typeface="Times New Roman" pitchFamily="18" charset="0"/>
                <a:cs typeface="Times New Roman" pitchFamily="18" charset="0"/>
              </a:rPr>
              <a:t>;</a:t>
            </a:r>
          </a:p>
          <a:p>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антропогендік</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факторлар</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әсерінен</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табиғи</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ортада</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болатын</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өзгерістерді</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болжау</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және</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болжамдалған</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табиғи</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ортаның</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жағдайын</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бағалау</a:t>
            </a:r>
            <a:r>
              <a:rPr lang="ru-RU" b="1" dirty="0" smtClean="0">
                <a:solidFill>
                  <a:schemeClr val="bg1"/>
                </a:solidFill>
                <a:latin typeface="Times New Roman" pitchFamily="18" charset="0"/>
                <a:cs typeface="Times New Roman" pitchFamily="18" charset="0"/>
              </a:rPr>
              <a:t>.</a:t>
            </a:r>
            <a:endParaRPr lang="ru-RU"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10486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2976" y="357166"/>
            <a:ext cx="6786610" cy="5572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8407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472" y="642918"/>
            <a:ext cx="7358114" cy="595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225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5786" y="500042"/>
            <a:ext cx="7072362" cy="5786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0962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345</TotalTime>
  <Words>388</Words>
  <Application>Microsoft Office PowerPoint</Application>
  <PresentationFormat>Экран (4:3)</PresentationFormat>
  <Paragraphs>65</Paragraphs>
  <Slides>15</Slides>
  <Notes>0</Notes>
  <HiddenSlides>2</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Эркер</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Антропогенді факторлар.Адамның табиғаттағы рөлі</dc:title>
  <dc:creator>Админ</dc:creator>
  <cp:lastModifiedBy>gidroponika</cp:lastModifiedBy>
  <cp:revision>30</cp:revision>
  <dcterms:created xsi:type="dcterms:W3CDTF">2020-04-01T06:06:36Z</dcterms:created>
  <dcterms:modified xsi:type="dcterms:W3CDTF">2020-04-01T13:13:48Z</dcterms:modified>
</cp:coreProperties>
</file>