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6" r:id="rId2"/>
    <p:sldId id="275" r:id="rId3"/>
    <p:sldId id="257" r:id="rId4"/>
    <p:sldId id="261" r:id="rId5"/>
    <p:sldId id="263" r:id="rId6"/>
    <p:sldId id="262" r:id="rId7"/>
    <p:sldId id="266" r:id="rId8"/>
    <p:sldId id="267" r:id="rId9"/>
    <p:sldId id="268" r:id="rId10"/>
    <p:sldId id="269" r:id="rId11"/>
    <p:sldId id="270" r:id="rId12"/>
    <p:sldId id="271" r:id="rId13"/>
    <p:sldId id="277" r:id="rId14"/>
    <p:sldId id="272" r:id="rId15"/>
    <p:sldId id="26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90FDAE2-74DB-4FEA-9334-5C3681D7DF68}" type="datetimeFigureOut">
              <a:rPr lang="ru-RU" smtClean="0"/>
              <a:pPr/>
              <a:t>01.04.2020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0DC43F3-7F7C-4075-9708-C235151526DF}"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DC43F3-7F7C-4075-9708-C235151526DF}"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7" name="Slide Number Placeholder 6"/>
          <p:cNvSpPr>
            <a:spLocks noGrp="1"/>
          </p:cNvSpPr>
          <p:nvPr>
            <p:ph type="sldNum" sz="quarter" idx="12"/>
          </p:nvPr>
        </p:nvSpPr>
        <p:spPr/>
        <p:txBody>
          <a:bodyPr/>
          <a:lstStyle/>
          <a:p>
            <a:fld id="{20DC43F3-7F7C-4075-9708-C235151526DF}"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0FDAE2-74DB-4FEA-9334-5C3681D7DF68}" type="datetimeFigureOut">
              <a:rPr lang="ru-RU" smtClean="0"/>
              <a:pPr/>
              <a:t>01.04.2020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20DC43F3-7F7C-4075-9708-C235151526D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90FDAE2-74DB-4FEA-9334-5C3681D7DF68}" type="datetimeFigureOut">
              <a:rPr lang="ru-RU" smtClean="0"/>
              <a:pPr/>
              <a:t>01.04.2020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0DC43F3-7F7C-4075-9708-C235151526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cvDpW5U2ejc?t=7"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1142984"/>
            <a:ext cx="6643734" cy="4000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Ыбырай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Алтынсарин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атындағы жалпы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білім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беретін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мектеп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тірек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мектебі</a:t>
            </a:r>
            <a:r>
              <a:rPr lang="ru-RU" b="1" dirty="0" smtClean="0">
                <a:latin typeface="Times New Roman" pitchFamily="18" charset="0"/>
                <a:cs typeface="Times New Roman" pitchFamily="18" charset="0"/>
              </a:rPr>
              <a:t> (ресурс </a:t>
            </a:r>
            <a:r>
              <a:rPr lang="ru-RU" b="1" dirty="0" err="1" smtClean="0">
                <a:latin typeface="Times New Roman" pitchFamily="18" charset="0"/>
                <a:cs typeface="Times New Roman" pitchFamily="18" charset="0"/>
              </a:rPr>
              <a:t>орталығы</a:t>
            </a:r>
            <a:r>
              <a:rPr lang="ru-RU" b="1" dirty="0" smtClean="0">
                <a:latin typeface="Times New Roman" pitchFamily="18" charset="0"/>
                <a:cs typeface="Times New Roman" pitchFamily="18" charset="0"/>
              </a:rPr>
              <a:t>)КММ</a:t>
            </a:r>
          </a:p>
          <a:p>
            <a:pPr algn="ctr"/>
            <a:endParaRPr lang="kk-KZ" b="1" dirty="0" smtClean="0">
              <a:latin typeface="Times New Roman" pitchFamily="18" charset="0"/>
              <a:cs typeface="Times New Roman" pitchFamily="18" charset="0"/>
            </a:endParaRPr>
          </a:p>
          <a:p>
            <a:pPr algn="ctr"/>
            <a:endParaRPr lang="kk-KZ" b="1" dirty="0" smtClean="0">
              <a:latin typeface="Times New Roman" pitchFamily="18" charset="0"/>
              <a:cs typeface="Times New Roman" pitchFamily="18" charset="0"/>
            </a:endParaRPr>
          </a:p>
          <a:p>
            <a:pPr algn="ctr"/>
            <a:r>
              <a:rPr lang="kk-KZ" b="1" dirty="0" smtClean="0">
                <a:latin typeface="Times New Roman" pitchFamily="18" charset="0"/>
                <a:cs typeface="Times New Roman" pitchFamily="18" charset="0"/>
              </a:rPr>
              <a:t>Сабақ </a:t>
            </a:r>
            <a:r>
              <a:rPr lang="kk-KZ" b="1" dirty="0" smtClean="0">
                <a:latin typeface="Times New Roman" pitchFamily="18" charset="0"/>
                <a:cs typeface="Times New Roman" pitchFamily="18" charset="0"/>
              </a:rPr>
              <a:t>тақырыбы: Биотикалық факторлардың ортасы.Қоректік тор.Экологиялық пирамида</a:t>
            </a:r>
          </a:p>
          <a:p>
            <a:pPr algn="ctr"/>
            <a:endParaRPr lang="kk-KZ" b="1" dirty="0" smtClean="0">
              <a:latin typeface="Times New Roman" pitchFamily="18" charset="0"/>
              <a:cs typeface="Times New Roman" pitchFamily="18" charset="0"/>
            </a:endParaRPr>
          </a:p>
          <a:p>
            <a:pPr algn="ctr"/>
            <a:endParaRPr lang="kk-KZ" b="1" dirty="0" smtClean="0">
              <a:latin typeface="Times New Roman" pitchFamily="18" charset="0"/>
              <a:cs typeface="Times New Roman" pitchFamily="18" charset="0"/>
            </a:endParaRPr>
          </a:p>
          <a:p>
            <a:pPr algn="ctr"/>
            <a:r>
              <a:rPr lang="kk-KZ" b="1" dirty="0" smtClean="0">
                <a:latin typeface="Times New Roman" pitchFamily="18" charset="0"/>
                <a:cs typeface="Times New Roman" pitchFamily="18" charset="0"/>
              </a:rPr>
              <a:t>Биология пәнінің мұғалімі: </a:t>
            </a:r>
            <a:r>
              <a:rPr lang="kk-KZ" b="1" dirty="0" smtClean="0">
                <a:latin typeface="Times New Roman" pitchFamily="18" charset="0"/>
                <a:cs typeface="Times New Roman" pitchFamily="18" charset="0"/>
              </a:rPr>
              <a:t>Махметова </a:t>
            </a:r>
            <a:r>
              <a:rPr lang="kk-KZ" b="1" i="1" dirty="0" smtClean="0">
                <a:latin typeface="Times New Roman" pitchFamily="18" charset="0"/>
                <a:cs typeface="Times New Roman" pitchFamily="18" charset="0"/>
              </a:rPr>
              <a:t>Ш.М</a:t>
            </a:r>
            <a:endParaRPr lang="ru-RU" b="1"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1331640" y="476672"/>
            <a:ext cx="3002632" cy="7920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1 тапсырма</a:t>
            </a:r>
            <a:endParaRPr lang="ru-RU" dirty="0">
              <a:solidFill>
                <a:schemeClr val="bg1"/>
              </a:solidFill>
              <a:latin typeface="Times New Roman" pitchFamily="18" charset="0"/>
              <a:cs typeface="Times New Roman" pitchFamily="18" charset="0"/>
            </a:endParaRPr>
          </a:p>
        </p:txBody>
      </p:sp>
      <p:sp>
        <p:nvSpPr>
          <p:cNvPr id="3" name="Прямоугольник 2"/>
          <p:cNvSpPr/>
          <p:nvPr/>
        </p:nvSpPr>
        <p:spPr>
          <a:xfrm>
            <a:off x="1050682" y="1556792"/>
            <a:ext cx="7200800" cy="63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bg1"/>
                </a:solidFill>
                <a:latin typeface="Times New Roman" pitchFamily="18" charset="0"/>
                <a:cs typeface="Times New Roman" pitchFamily="18" charset="0"/>
              </a:rPr>
              <a:t>Биотикалық</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қарым-қатынастардың</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түрлері</a:t>
            </a:r>
            <a:r>
              <a:rPr lang="ru-RU" dirty="0" smtClean="0">
                <a:solidFill>
                  <a:schemeClr val="bg1"/>
                </a:solidFill>
                <a:latin typeface="Times New Roman" pitchFamily="18" charset="0"/>
                <a:cs typeface="Times New Roman" pitchFamily="18" charset="0"/>
              </a:rPr>
              <a:t> мен </a:t>
            </a:r>
            <a:r>
              <a:rPr lang="ru-RU" dirty="0" err="1" smtClean="0">
                <a:solidFill>
                  <a:schemeClr val="bg1"/>
                </a:solidFill>
                <a:latin typeface="Times New Roman" pitchFamily="18" charset="0"/>
                <a:cs typeface="Times New Roman" pitchFamily="18" charset="0"/>
              </a:rPr>
              <a:t>оларға</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анықтама</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беріңіздер</a:t>
            </a:r>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cxnSp>
        <p:nvCxnSpPr>
          <p:cNvPr id="6" name="Прямая соединительная линия 5"/>
          <p:cNvCxnSpPr/>
          <p:nvPr/>
        </p:nvCxnSpPr>
        <p:spPr>
          <a:xfrm>
            <a:off x="1050682" y="2780928"/>
            <a:ext cx="6977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050682" y="3068960"/>
            <a:ext cx="6977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050682" y="3408218"/>
            <a:ext cx="6977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050682" y="3717032"/>
            <a:ext cx="6977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1050682" y="4077072"/>
            <a:ext cx="6977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187624" y="4401108"/>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050682" y="2780928"/>
            <a:ext cx="0" cy="162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8028384" y="2780928"/>
            <a:ext cx="0" cy="162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539533" y="2780928"/>
            <a:ext cx="0" cy="1620180"/>
          </a:xfrm>
          <a:prstGeom prst="line">
            <a:avLst/>
          </a:prstGeom>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1050682" y="2564904"/>
            <a:ext cx="348885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Қарым-қатынастар түрлері</a:t>
            </a:r>
            <a:endParaRPr lang="ru-RU" dirty="0">
              <a:solidFill>
                <a:schemeClr val="bg1"/>
              </a:solidFill>
              <a:latin typeface="Times New Roman" pitchFamily="18" charset="0"/>
              <a:cs typeface="Times New Roman" pitchFamily="18" charset="0"/>
            </a:endParaRPr>
          </a:p>
        </p:txBody>
      </p:sp>
      <p:sp>
        <p:nvSpPr>
          <p:cNvPr id="45" name="Прямоугольник 44"/>
          <p:cNvSpPr/>
          <p:nvPr/>
        </p:nvSpPr>
        <p:spPr>
          <a:xfrm>
            <a:off x="4539533" y="2564904"/>
            <a:ext cx="348885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Анықтамалар</a:t>
            </a:r>
            <a:endParaRPr lang="ru-RU" dirty="0">
              <a:solidFill>
                <a:schemeClr val="bg1"/>
              </a:solidFill>
              <a:latin typeface="Times New Roman" pitchFamily="18" charset="0"/>
              <a:cs typeface="Times New Roman" pitchFamily="18" charset="0"/>
            </a:endParaRPr>
          </a:p>
        </p:txBody>
      </p:sp>
      <p:cxnSp>
        <p:nvCxnSpPr>
          <p:cNvPr id="47" name="Прямая соединительная линия 46"/>
          <p:cNvCxnSpPr/>
          <p:nvPr/>
        </p:nvCxnSpPr>
        <p:spPr>
          <a:xfrm>
            <a:off x="1050682" y="4653136"/>
            <a:ext cx="6977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050682" y="4401108"/>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H="1">
            <a:off x="1050682" y="4401108"/>
            <a:ext cx="2809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8028384" y="4401108"/>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4539533" y="4401108"/>
            <a:ext cx="0" cy="2520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6273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ьная выноска 2">
            <a:hlinkClick r:id="rId2" action="ppaction://hlinksldjump"/>
          </p:cNvPr>
          <p:cNvSpPr/>
          <p:nvPr/>
        </p:nvSpPr>
        <p:spPr>
          <a:xfrm>
            <a:off x="5286380" y="1357298"/>
            <a:ext cx="2952328" cy="5760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2 тапсырма</a:t>
            </a:r>
            <a:endParaRPr lang="ru-RU" dirty="0">
              <a:solidFill>
                <a:schemeClr val="bg1"/>
              </a:solidFill>
              <a:latin typeface="Times New Roman" pitchFamily="18" charset="0"/>
              <a:cs typeface="Times New Roman" pitchFamily="18" charset="0"/>
            </a:endParaRPr>
          </a:p>
        </p:txBody>
      </p:sp>
      <p:pic>
        <p:nvPicPr>
          <p:cNvPr id="4" name="Picture 2" descr="C:\Users\gidroponika\Desktop\kisspng-computer-icons-pointer-point-and-click-cursor-hands-click-png-icon-5ab033e3ac9a60.171920271521497059707.jpg"/>
          <p:cNvPicPr>
            <a:picLocks noChangeAspect="1" noChangeArrowheads="1"/>
          </p:cNvPicPr>
          <p:nvPr/>
        </p:nvPicPr>
        <p:blipFill>
          <a:blip r:embed="rId3"/>
          <a:srcRect/>
          <a:stretch>
            <a:fillRect/>
          </a:stretch>
        </p:blipFill>
        <p:spPr bwMode="auto">
          <a:xfrm>
            <a:off x="6786578" y="2000240"/>
            <a:ext cx="952498" cy="1172305"/>
          </a:xfrm>
          <a:prstGeom prst="rect">
            <a:avLst/>
          </a:prstGeom>
          <a:noFill/>
        </p:spPr>
      </p:pic>
      <p:pic>
        <p:nvPicPr>
          <p:cNvPr id="5122" name="Picture 2" descr="ROZETKA | Фото Фотообои Арт-Обои Лесная поляна №12197 Гладь ..."/>
          <p:cNvPicPr>
            <a:picLocks noChangeAspect="1" noChangeArrowheads="1"/>
          </p:cNvPicPr>
          <p:nvPr/>
        </p:nvPicPr>
        <p:blipFill>
          <a:blip r:embed="rId4"/>
          <a:srcRect/>
          <a:stretch>
            <a:fillRect/>
          </a:stretch>
        </p:blipFill>
        <p:spPr bwMode="auto">
          <a:xfrm>
            <a:off x="500034" y="500042"/>
            <a:ext cx="4357717" cy="5857916"/>
          </a:xfrm>
          <a:prstGeom prst="rect">
            <a:avLst/>
          </a:prstGeom>
          <a:noFill/>
        </p:spPr>
      </p:pic>
    </p:spTree>
    <p:extLst>
      <p:ext uri="{BB962C8B-B14F-4D97-AF65-F5344CB8AC3E}">
        <p14:creationId xmlns:p14="http://schemas.microsoft.com/office/powerpoint/2010/main" xmlns="" val="18601387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2780928"/>
            <a:ext cx="6264696"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403648" y="764704"/>
            <a:ext cx="6408712"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Экологиялық пирамида қоректену тізбегіндегі энергия шығынының мөлшерлік кескінін және тұтынушылар арасындағы энергетикалық өзара қатынасты көрсетеді.Пирамидаміз -бұл ағзалардың бастапқысынан соңғысына дейінгі шынайы немесе үлгіленген мөлшерін көрсететін трофикалық деңгейлер.</a:t>
            </a:r>
            <a:endParaRPr lang="ru-RU" dirty="0">
              <a:solidFill>
                <a:schemeClr val="bg1"/>
              </a:solidFill>
              <a:latin typeface="Times New Roman" pitchFamily="18" charset="0"/>
              <a:cs typeface="Times New Roman" pitchFamily="18" charset="0"/>
            </a:endParaRPr>
          </a:p>
        </p:txBody>
      </p:sp>
      <p:cxnSp>
        <p:nvCxnSpPr>
          <p:cNvPr id="4" name="Прямая соединительная линия 3"/>
          <p:cNvCxnSpPr/>
          <p:nvPr/>
        </p:nvCxnSpPr>
        <p:spPr>
          <a:xfrm>
            <a:off x="1547664" y="2924944"/>
            <a:ext cx="0" cy="331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7812360" y="2924944"/>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1547664" y="2924944"/>
            <a:ext cx="6048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1547664" y="6165304"/>
            <a:ext cx="626469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7812360" y="5949280"/>
            <a:ext cx="0" cy="216024"/>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gidroponika\Desktop\png-transparent-computer-icons-youtube-camera-logo-text-trademark-color-thumbnail.png">
            <a:hlinkClick r:id="rId3"/>
          </p:cNvPr>
          <p:cNvPicPr>
            <a:picLocks noChangeAspect="1" noChangeArrowheads="1"/>
          </p:cNvPicPr>
          <p:nvPr/>
        </p:nvPicPr>
        <p:blipFill>
          <a:blip r:embed="rId4" cstate="print"/>
          <a:srcRect/>
          <a:stretch>
            <a:fillRect/>
          </a:stretch>
        </p:blipFill>
        <p:spPr bwMode="auto">
          <a:xfrm>
            <a:off x="6643702" y="2928934"/>
            <a:ext cx="1142996" cy="1142996"/>
          </a:xfrm>
          <a:prstGeom prst="rect">
            <a:avLst/>
          </a:prstGeom>
          <a:noFill/>
        </p:spPr>
      </p:pic>
    </p:spTree>
    <p:extLst>
      <p:ext uri="{BB962C8B-B14F-4D97-AF65-F5344CB8AC3E}">
        <p14:creationId xmlns:p14="http://schemas.microsoft.com/office/powerpoint/2010/main" xmlns="" val="250934547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1643050"/>
            <a:ext cx="5286412"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Үйге тапсырма </a:t>
            </a:r>
          </a:p>
          <a:p>
            <a:pPr algn="ctr"/>
            <a:r>
              <a:rPr lang="kk-KZ"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52 Биотикалық факторлардың ортасы.Қоректік тор.Экологиялық пирамида.</a:t>
            </a:r>
          </a:p>
          <a:p>
            <a:pPr algn="ctr"/>
            <a:endParaRPr lang="kk-KZ"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Мына экожүйелерге:1)шөл, 2)дала, 3)орман, 4)тоған,көл немесе өзендерге өздерің қоректік торап құрыңдар.</a:t>
            </a:r>
            <a:endParaRPr lang="kk-KZ"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1403648" y="1124744"/>
            <a:ext cx="6624736" cy="487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bg1"/>
                </a:solidFill>
                <a:latin typeface="Times New Roman" pitchFamily="18" charset="0"/>
                <a:cs typeface="Times New Roman" pitchFamily="18" charset="0"/>
              </a:rPr>
              <a:t>Екі</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ағзаның</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арасындағы</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қарым-қатынастардың</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түрлерін</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теориялық</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түрде</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былай</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көрсетуге</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болады</a:t>
            </a:r>
            <a:r>
              <a:rPr lang="ru-RU" sz="1600" dirty="0" smtClean="0">
                <a:solidFill>
                  <a:schemeClr val="bg1"/>
                </a:solidFill>
                <a:latin typeface="Times New Roman" pitchFamily="18" charset="0"/>
                <a:cs typeface="Times New Roman" pitchFamily="18" charset="0"/>
              </a:rPr>
              <a:t>: (+), (-), (0)-</a:t>
            </a:r>
            <a:r>
              <a:rPr lang="ru-RU" sz="1600" dirty="0" err="1" smtClean="0">
                <a:solidFill>
                  <a:schemeClr val="bg1"/>
                </a:solidFill>
                <a:latin typeface="Times New Roman" pitchFamily="18" charset="0"/>
                <a:cs typeface="Times New Roman" pitchFamily="18" charset="0"/>
              </a:rPr>
              <a:t>мұндағы</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ағзалар</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үшін</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жағдайдың</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жақсаруы</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оның</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нашарлауы</a:t>
            </a:r>
            <a:r>
              <a:rPr lang="ru-RU" sz="1600" dirty="0" smtClean="0">
                <a:solidFill>
                  <a:schemeClr val="bg1"/>
                </a:solidFill>
                <a:latin typeface="Times New Roman" pitchFamily="18" charset="0"/>
                <a:cs typeface="Times New Roman" pitchFamily="18" charset="0"/>
              </a:rPr>
              <a:t>, (0)-</a:t>
            </a:r>
            <a:r>
              <a:rPr lang="ru-RU" sz="1600" dirty="0" err="1" smtClean="0">
                <a:solidFill>
                  <a:schemeClr val="bg1"/>
                </a:solidFill>
                <a:latin typeface="Times New Roman" pitchFamily="18" charset="0"/>
                <a:cs typeface="Times New Roman" pitchFamily="18" charset="0"/>
              </a:rPr>
              <a:t>араларында</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айтарлықтай</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өзгерістердің</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болмауы</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Төменде</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берілген</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биотикалық</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қарым-қатынастардың</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тұсына</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мысалдар</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келтіре</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отырып</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белгілерді</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қойыңыздар</a:t>
            </a:r>
            <a:r>
              <a:rPr lang="ru-RU" sz="1600" dirty="0" smtClean="0">
                <a:solidFill>
                  <a:schemeClr val="bg1"/>
                </a:solidFill>
                <a:latin typeface="Times New Roman" pitchFamily="18" charset="0"/>
                <a:cs typeface="Times New Roman" pitchFamily="18" charset="0"/>
              </a:rPr>
              <a:t>.</a:t>
            </a:r>
          </a:p>
          <a:p>
            <a:pPr algn="ctr"/>
            <a:endParaRPr lang="ru-RU" sz="1600" dirty="0" smtClean="0">
              <a:solidFill>
                <a:schemeClr val="bg1"/>
              </a:solidFill>
              <a:latin typeface="Times New Roman" pitchFamily="18" charset="0"/>
              <a:cs typeface="Times New Roman" pitchFamily="18" charset="0"/>
            </a:endParaRPr>
          </a:p>
          <a:p>
            <a:r>
              <a:rPr lang="ru-RU" sz="1600" dirty="0" err="1" smtClean="0">
                <a:solidFill>
                  <a:schemeClr val="bg1"/>
                </a:solidFill>
                <a:latin typeface="Times New Roman" pitchFamily="18" charset="0"/>
                <a:cs typeface="Times New Roman" pitchFamily="18" charset="0"/>
              </a:rPr>
              <a:t>Жыртқыштық__________________________________________________</a:t>
            </a:r>
            <a:endParaRPr lang="ru-RU" sz="1600" dirty="0" smtClean="0">
              <a:solidFill>
                <a:schemeClr val="bg1"/>
              </a:solidFill>
              <a:latin typeface="Times New Roman" pitchFamily="18" charset="0"/>
              <a:cs typeface="Times New Roman" pitchFamily="18" charset="0"/>
            </a:endParaRPr>
          </a:p>
          <a:p>
            <a:endParaRPr lang="ru-RU" sz="1600" dirty="0" smtClean="0">
              <a:solidFill>
                <a:schemeClr val="bg1"/>
              </a:solidFill>
              <a:latin typeface="Times New Roman" pitchFamily="18" charset="0"/>
              <a:cs typeface="Times New Roman" pitchFamily="18" charset="0"/>
            </a:endParaRPr>
          </a:p>
          <a:p>
            <a:r>
              <a:rPr lang="ru-RU" sz="1600" dirty="0" smtClean="0">
                <a:solidFill>
                  <a:schemeClr val="bg1"/>
                </a:solidFill>
                <a:latin typeface="Times New Roman" pitchFamily="18" charset="0"/>
                <a:cs typeface="Times New Roman" pitchFamily="18" charset="0"/>
              </a:rPr>
              <a:t>Симбиоз (</a:t>
            </a:r>
            <a:r>
              <a:rPr lang="ru-RU" sz="1600" dirty="0" err="1" smtClean="0">
                <a:solidFill>
                  <a:schemeClr val="bg1"/>
                </a:solidFill>
                <a:latin typeface="Times New Roman" pitchFamily="18" charset="0"/>
                <a:cs typeface="Times New Roman" pitchFamily="18" charset="0"/>
              </a:rPr>
              <a:t>селбесу</a:t>
            </a:r>
            <a:r>
              <a:rPr lang="ru-RU" sz="1600" dirty="0" smtClean="0">
                <a:solidFill>
                  <a:schemeClr val="bg1"/>
                </a:solidFill>
                <a:latin typeface="Times New Roman" pitchFamily="18" charset="0"/>
                <a:cs typeface="Times New Roman" pitchFamily="18" charset="0"/>
              </a:rPr>
              <a:t>)___________________________________________    </a:t>
            </a:r>
          </a:p>
          <a:p>
            <a:endParaRPr lang="ru-RU" sz="1600" dirty="0" smtClean="0">
              <a:solidFill>
                <a:schemeClr val="bg1"/>
              </a:solidFill>
              <a:latin typeface="Times New Roman" pitchFamily="18" charset="0"/>
              <a:cs typeface="Times New Roman" pitchFamily="18" charset="0"/>
            </a:endParaRPr>
          </a:p>
          <a:p>
            <a:r>
              <a:rPr lang="ru-RU" sz="1600" dirty="0" err="1" smtClean="0">
                <a:solidFill>
                  <a:schemeClr val="bg1"/>
                </a:solidFill>
                <a:latin typeface="Times New Roman" pitchFamily="18" charset="0"/>
                <a:cs typeface="Times New Roman" pitchFamily="18" charset="0"/>
              </a:rPr>
              <a:t>Аменсализм</a:t>
            </a:r>
            <a:r>
              <a:rPr lang="ru-RU" sz="1600" dirty="0" smtClean="0">
                <a:solidFill>
                  <a:schemeClr val="bg1"/>
                </a:solidFill>
                <a:latin typeface="Times New Roman" pitchFamily="18" charset="0"/>
                <a:cs typeface="Times New Roman" pitchFamily="18" charset="0"/>
              </a:rPr>
              <a:t>____________________________________________________</a:t>
            </a:r>
          </a:p>
          <a:p>
            <a:endParaRPr lang="ru-RU" sz="1600" dirty="0" smtClean="0">
              <a:solidFill>
                <a:schemeClr val="bg1"/>
              </a:solidFill>
              <a:latin typeface="Times New Roman" pitchFamily="18" charset="0"/>
              <a:cs typeface="Times New Roman" pitchFamily="18" charset="0"/>
            </a:endParaRPr>
          </a:p>
          <a:p>
            <a:r>
              <a:rPr lang="ru-RU" sz="1600" dirty="0" smtClean="0">
                <a:solidFill>
                  <a:schemeClr val="bg1"/>
                </a:solidFill>
                <a:latin typeface="Times New Roman" pitchFamily="18" charset="0"/>
                <a:cs typeface="Times New Roman" pitchFamily="18" charset="0"/>
              </a:rPr>
              <a:t>Бәсекелестік____________________________________________________</a:t>
            </a:r>
          </a:p>
          <a:p>
            <a:endParaRPr lang="ru-RU" sz="1600" dirty="0" smtClean="0">
              <a:solidFill>
                <a:schemeClr val="bg1"/>
              </a:solidFill>
              <a:latin typeface="Times New Roman" pitchFamily="18" charset="0"/>
              <a:cs typeface="Times New Roman" pitchFamily="18" charset="0"/>
            </a:endParaRPr>
          </a:p>
          <a:p>
            <a:r>
              <a:rPr lang="ru-RU" sz="1600" dirty="0" smtClean="0">
                <a:solidFill>
                  <a:schemeClr val="bg1"/>
                </a:solidFill>
                <a:latin typeface="Times New Roman" pitchFamily="18" charset="0"/>
                <a:cs typeface="Times New Roman" pitchFamily="18" charset="0"/>
              </a:rPr>
              <a:t>Комменсализм __________________________________________________</a:t>
            </a:r>
          </a:p>
        </p:txBody>
      </p:sp>
      <p:sp>
        <p:nvSpPr>
          <p:cNvPr id="5" name="Стрелка вправо 4"/>
          <p:cNvSpPr/>
          <p:nvPr/>
        </p:nvSpPr>
        <p:spPr>
          <a:xfrm>
            <a:off x="7143768" y="6072206"/>
            <a:ext cx="147847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358083" y="6143643"/>
            <a:ext cx="1285883" cy="369332"/>
          </a:xfrm>
          <a:prstGeom prst="rect">
            <a:avLst/>
          </a:prstGeom>
        </p:spPr>
        <p:txBody>
          <a:bodyPr wrap="square">
            <a:spAutoFit/>
          </a:bodyPr>
          <a:lstStyle/>
          <a:p>
            <a:pPr lvl="0"/>
            <a:r>
              <a:rPr lang="ru-RU" b="1" dirty="0" err="1" smtClean="0">
                <a:solidFill>
                  <a:prstClr val="black"/>
                </a:solidFill>
              </a:rPr>
              <a:t>қайту</a:t>
            </a:r>
            <a:endParaRPr lang="ru-RU" b="1" dirty="0">
              <a:solidFill>
                <a:prstClr val="black"/>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764704"/>
            <a:ext cx="7344816"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025169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714356"/>
            <a:ext cx="7068134" cy="1071570"/>
          </a:xfrm>
        </p:spPr>
        <p:txBody>
          <a:bodyPr>
            <a:normAutofit fontScale="90000"/>
          </a:bodyPr>
          <a:lstStyle/>
          <a:p>
            <a:r>
              <a:rPr lang="ru-RU" sz="2000" b="1" dirty="0" err="1" smtClean="0">
                <a:solidFill>
                  <a:schemeClr val="accent1">
                    <a:lumMod val="50000"/>
                  </a:schemeClr>
                </a:solidFill>
                <a:latin typeface="Times New Roman" pitchFamily="18" charset="0"/>
                <a:cs typeface="Times New Roman" pitchFamily="18" charset="0"/>
              </a:rPr>
              <a:t>Тақырыбы: Биотикалы</a:t>
            </a:r>
            <a:r>
              <a:rPr lang="kk-KZ" sz="2000" b="1" dirty="0" smtClean="0">
                <a:solidFill>
                  <a:schemeClr val="accent1">
                    <a:lumMod val="50000"/>
                  </a:schemeClr>
                </a:solidFill>
                <a:latin typeface="Times New Roman" pitchFamily="18" charset="0"/>
                <a:cs typeface="Times New Roman" pitchFamily="18" charset="0"/>
              </a:rPr>
              <a:t>қ факторлардың ортасы</a:t>
            </a:r>
            <a:r>
              <a:rPr lang="kk-KZ" sz="2000" b="1" dirty="0" smtClean="0">
                <a:solidFill>
                  <a:schemeClr val="accent1">
                    <a:lumMod val="50000"/>
                  </a:schemeClr>
                </a:solidFill>
                <a:latin typeface="Times New Roman" pitchFamily="18" charset="0"/>
                <a:cs typeface="Times New Roman" pitchFamily="18" charset="0"/>
              </a:rPr>
              <a:t>.</a:t>
            </a:r>
            <a:br>
              <a:rPr lang="kk-KZ" sz="2000" b="1" dirty="0" smtClean="0">
                <a:solidFill>
                  <a:schemeClr val="accent1">
                    <a:lumMod val="50000"/>
                  </a:schemeClr>
                </a:solidFill>
                <a:latin typeface="Times New Roman" pitchFamily="18" charset="0"/>
                <a:cs typeface="Times New Roman" pitchFamily="18" charset="0"/>
              </a:rPr>
            </a:br>
            <a:r>
              <a:rPr lang="kk-KZ" sz="2000" b="1" dirty="0" smtClean="0">
                <a:solidFill>
                  <a:schemeClr val="accent1">
                    <a:lumMod val="50000"/>
                  </a:schemeClr>
                </a:solidFill>
                <a:latin typeface="Times New Roman" pitchFamily="18" charset="0"/>
                <a:cs typeface="Times New Roman" pitchFamily="18" charset="0"/>
              </a:rPr>
              <a:t>Қоректік </a:t>
            </a:r>
            <a:r>
              <a:rPr lang="kk-KZ" sz="2000" b="1" dirty="0" smtClean="0">
                <a:solidFill>
                  <a:schemeClr val="accent1">
                    <a:lumMod val="50000"/>
                  </a:schemeClr>
                </a:solidFill>
                <a:latin typeface="Times New Roman" pitchFamily="18" charset="0"/>
                <a:cs typeface="Times New Roman" pitchFamily="18" charset="0"/>
              </a:rPr>
              <a:t>тор.Экологиялық пирамида.</a:t>
            </a:r>
            <a:r>
              <a:rPr lang="ru-RU" b="1" dirty="0" smtClean="0">
                <a:solidFill>
                  <a:schemeClr val="tx1"/>
                </a:solidFill>
                <a:latin typeface="Times New Roman" pitchFamily="18" charset="0"/>
                <a:cs typeface="Times New Roman" pitchFamily="18" charset="0"/>
              </a:rPr>
              <a:t/>
            </a:r>
            <a:br>
              <a:rPr lang="ru-RU" b="1" dirty="0" smtClean="0">
                <a:solidFill>
                  <a:schemeClr val="tx1"/>
                </a:solidFill>
                <a:latin typeface="Times New Roman" pitchFamily="18" charset="0"/>
                <a:cs typeface="Times New Roman" pitchFamily="18" charset="0"/>
              </a:rPr>
            </a:br>
            <a:endParaRPr lang="ru-RU"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00100" y="1500174"/>
            <a:ext cx="7358114" cy="4342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817160"/>
          </a:xfrm>
        </p:spPr>
        <p:txBody>
          <a:bodyPr/>
          <a:lstStyle/>
          <a:p>
            <a:r>
              <a:rPr lang="kk-KZ" b="1" dirty="0" smtClean="0">
                <a:latin typeface="Times New Roman" pitchFamily="18" charset="0"/>
                <a:cs typeface="Times New Roman" pitchFamily="18" charset="0"/>
              </a:rPr>
              <a:t>Мақсаты</a:t>
            </a:r>
            <a:r>
              <a:rPr lang="kk-KZ" b="1" dirty="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4" name="Прямоугольник 3"/>
          <p:cNvSpPr/>
          <p:nvPr/>
        </p:nvSpPr>
        <p:spPr>
          <a:xfrm>
            <a:off x="1571604" y="2428868"/>
            <a:ext cx="6264696"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Биотикалық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факторлардың</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ағзаға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қалай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әсер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ететінін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нақты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дәлелдер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арқылы</a:t>
            </a:r>
            <a:r>
              <a:rPr lang="ru-RU" b="1" dirty="0" smtClean="0">
                <a:latin typeface="Times New Roman" pitchFamily="18" charset="0"/>
                <a:cs typeface="Times New Roman" pitchFamily="18" charset="0"/>
              </a:rPr>
              <a:t> </a:t>
            </a:r>
          </a:p>
          <a:p>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түсіндіру</a:t>
            </a:r>
            <a:r>
              <a:rPr lang="ru-RU" b="1" dirty="0" smtClean="0">
                <a:latin typeface="Times New Roman" pitchFamily="18" charset="0"/>
                <a:cs typeface="Times New Roman" pitchFamily="18" charset="0"/>
              </a:rPr>
              <a:t>.</a:t>
            </a:r>
          </a:p>
          <a:p>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Қоршаған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ортаны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сақтауда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экологиялық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факторлар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туралы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білімдерін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тереңдете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отырып,ойлау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қабілетін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дамыту</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687419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628800"/>
            <a:ext cx="71287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Организмдердің   негізгі   тіршілік   орталары</a:t>
            </a:r>
            <a:endParaRPr lang="ru-RU" dirty="0">
              <a:solidFill>
                <a:schemeClr val="bg1"/>
              </a:solidFill>
              <a:latin typeface="Times New Roman" pitchFamily="18" charset="0"/>
              <a:cs typeface="Times New Roman" pitchFamily="18" charset="0"/>
            </a:endParaRPr>
          </a:p>
        </p:txBody>
      </p:sp>
      <p:sp>
        <p:nvSpPr>
          <p:cNvPr id="4" name="Прямоугольник 3"/>
          <p:cNvSpPr/>
          <p:nvPr/>
        </p:nvSpPr>
        <p:spPr>
          <a:xfrm>
            <a:off x="1685078" y="836503"/>
            <a:ext cx="59046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Үй тапсырмасын бекіту</a:t>
            </a:r>
            <a:endParaRPr lang="ru-RU" dirty="0">
              <a:solidFill>
                <a:schemeClr val="bg1"/>
              </a:solidFill>
              <a:latin typeface="Times New Roman" pitchFamily="18" charset="0"/>
              <a:cs typeface="Times New Roman" pitchFamily="18" charset="0"/>
            </a:endParaRPr>
          </a:p>
        </p:txBody>
      </p:sp>
      <p:sp>
        <p:nvSpPr>
          <p:cNvPr id="5" name="Прямоугольник 4"/>
          <p:cNvSpPr/>
          <p:nvPr/>
        </p:nvSpPr>
        <p:spPr>
          <a:xfrm>
            <a:off x="3214678" y="2143116"/>
            <a:ext cx="32186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Негізгі тіршілік орталары</a:t>
            </a:r>
            <a:endParaRPr lang="ru-RU" dirty="0">
              <a:solidFill>
                <a:schemeClr val="bg1"/>
              </a:solidFill>
              <a:latin typeface="Times New Roman" pitchFamily="18" charset="0"/>
              <a:cs typeface="Times New Roman" pitchFamily="18" charset="0"/>
            </a:endParaRPr>
          </a:p>
        </p:txBody>
      </p:sp>
      <p:cxnSp>
        <p:nvCxnSpPr>
          <p:cNvPr id="13" name="Прямая со стрелкой 12"/>
          <p:cNvCxnSpPr/>
          <p:nvPr/>
        </p:nvCxnSpPr>
        <p:spPr>
          <a:xfrm flipH="1">
            <a:off x="2529136" y="270892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923928" y="278092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200329" y="2780928"/>
            <a:ext cx="14597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350496" y="2708920"/>
            <a:ext cx="648072" cy="666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971600" y="3573015"/>
            <a:ext cx="1441884" cy="914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Су</a:t>
            </a:r>
            <a:endParaRPr lang="ru-RU" dirty="0">
              <a:solidFill>
                <a:schemeClr val="bg1"/>
              </a:solidFill>
              <a:latin typeface="Times New Roman" pitchFamily="18" charset="0"/>
              <a:cs typeface="Times New Roman" pitchFamily="18" charset="0"/>
            </a:endParaRPr>
          </a:p>
        </p:txBody>
      </p:sp>
      <p:sp>
        <p:nvSpPr>
          <p:cNvPr id="24" name="Овал 23"/>
          <p:cNvSpPr/>
          <p:nvPr/>
        </p:nvSpPr>
        <p:spPr>
          <a:xfrm>
            <a:off x="2889176" y="3573016"/>
            <a:ext cx="155681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Құрлық</a:t>
            </a:r>
            <a:endParaRPr lang="ru-RU" dirty="0">
              <a:solidFill>
                <a:schemeClr val="bg1"/>
              </a:solidFill>
              <a:latin typeface="Times New Roman" pitchFamily="18" charset="0"/>
              <a:cs typeface="Times New Roman" pitchFamily="18" charset="0"/>
            </a:endParaRPr>
          </a:p>
        </p:txBody>
      </p:sp>
      <p:sp>
        <p:nvSpPr>
          <p:cNvPr id="25" name="Овал 24"/>
          <p:cNvSpPr/>
          <p:nvPr/>
        </p:nvSpPr>
        <p:spPr>
          <a:xfrm>
            <a:off x="4834641" y="3573014"/>
            <a:ext cx="177897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Топырақ</a:t>
            </a:r>
            <a:endParaRPr lang="ru-RU" dirty="0">
              <a:solidFill>
                <a:schemeClr val="bg1"/>
              </a:solidFill>
              <a:latin typeface="Times New Roman" pitchFamily="18" charset="0"/>
              <a:cs typeface="Times New Roman" pitchFamily="18" charset="0"/>
            </a:endParaRPr>
          </a:p>
        </p:txBody>
      </p:sp>
      <p:sp>
        <p:nvSpPr>
          <p:cNvPr id="26" name="Овал 25"/>
          <p:cNvSpPr/>
          <p:nvPr/>
        </p:nvSpPr>
        <p:spPr>
          <a:xfrm>
            <a:off x="6998568" y="3573016"/>
            <a:ext cx="160588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Ағзалық орта</a:t>
            </a:r>
            <a:endParaRPr lang="ru-RU" dirty="0">
              <a:solidFill>
                <a:schemeClr val="bg1"/>
              </a:solidFill>
              <a:latin typeface="Times New Roman" pitchFamily="18" charset="0"/>
              <a:cs typeface="Times New Roman" pitchFamily="18" charset="0"/>
            </a:endParaRPr>
          </a:p>
        </p:txBody>
      </p:sp>
      <p:cxnSp>
        <p:nvCxnSpPr>
          <p:cNvPr id="28" name="Прямая со стрелкой 27"/>
          <p:cNvCxnSpPr/>
          <p:nvPr/>
        </p:nvCxnSpPr>
        <p:spPr>
          <a:xfrm flipH="1">
            <a:off x="1691680" y="4775448"/>
            <a:ext cx="241176" cy="453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3779912" y="465313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796136" y="4775448"/>
            <a:ext cx="72008" cy="556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801508" y="4653136"/>
            <a:ext cx="113438" cy="67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611560" y="5445224"/>
            <a:ext cx="1917576" cy="67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Гидробионтар</a:t>
            </a:r>
            <a:endParaRPr lang="ru-RU" dirty="0">
              <a:solidFill>
                <a:schemeClr val="bg1"/>
              </a:solidFill>
              <a:latin typeface="Times New Roman" pitchFamily="18" charset="0"/>
              <a:cs typeface="Times New Roman" pitchFamily="18" charset="0"/>
            </a:endParaRPr>
          </a:p>
        </p:txBody>
      </p:sp>
      <p:sp>
        <p:nvSpPr>
          <p:cNvPr id="43" name="Прямоугольник 42"/>
          <p:cNvSpPr/>
          <p:nvPr/>
        </p:nvSpPr>
        <p:spPr>
          <a:xfrm>
            <a:off x="2627784" y="5445224"/>
            <a:ext cx="1908212" cy="67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Аэробионттар</a:t>
            </a:r>
            <a:endParaRPr lang="ru-RU" dirty="0">
              <a:solidFill>
                <a:schemeClr val="bg1"/>
              </a:solidFill>
              <a:latin typeface="Times New Roman" pitchFamily="18" charset="0"/>
              <a:cs typeface="Times New Roman" pitchFamily="18" charset="0"/>
            </a:endParaRPr>
          </a:p>
        </p:txBody>
      </p:sp>
      <p:sp>
        <p:nvSpPr>
          <p:cNvPr id="44" name="Прямоугольник 43"/>
          <p:cNvSpPr/>
          <p:nvPr/>
        </p:nvSpPr>
        <p:spPr>
          <a:xfrm>
            <a:off x="4644008" y="5445224"/>
            <a:ext cx="2160240" cy="67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Эдафобионттар</a:t>
            </a:r>
            <a:endParaRPr lang="ru-RU" dirty="0">
              <a:solidFill>
                <a:schemeClr val="bg1"/>
              </a:solidFill>
              <a:latin typeface="Times New Roman" pitchFamily="18" charset="0"/>
              <a:cs typeface="Times New Roman" pitchFamily="18" charset="0"/>
            </a:endParaRPr>
          </a:p>
        </p:txBody>
      </p:sp>
      <p:sp>
        <p:nvSpPr>
          <p:cNvPr id="45" name="Прямоугольник 44"/>
          <p:cNvSpPr/>
          <p:nvPr/>
        </p:nvSpPr>
        <p:spPr>
          <a:xfrm>
            <a:off x="6998568" y="5445224"/>
            <a:ext cx="1605880" cy="67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Паразиттер</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489899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3588" y="517525"/>
            <a:ext cx="7615237" cy="582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80828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48680"/>
            <a:ext cx="7282448" cy="1094370"/>
          </a:xfrm>
        </p:spPr>
        <p:txBody>
          <a:bodyPr>
            <a:noAutofit/>
          </a:bodyPr>
          <a:lstStyle/>
          <a:p>
            <a:r>
              <a:rPr lang="kk-KZ" sz="2800" dirty="0" smtClean="0">
                <a:solidFill>
                  <a:schemeClr val="accent1">
                    <a:lumMod val="75000"/>
                  </a:schemeClr>
                </a:solidFill>
                <a:latin typeface="Times New Roman" pitchFamily="18" charset="0"/>
                <a:cs typeface="Times New Roman" pitchFamily="18" charset="0"/>
              </a:rPr>
              <a:t>Биотикалық факторлардың ортасы.Қоректік тор.Экологиялық пирамида.</a:t>
            </a:r>
            <a:endParaRPr lang="ru-RU" sz="2800" dirty="0">
              <a:solidFill>
                <a:schemeClr val="accent1">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2204864"/>
            <a:ext cx="7848872"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297727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412776"/>
            <a:ext cx="7056784"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Кез келген экожүйедегі маңыздылары алғашқы ағзатекті синтездейтін ағзалар-продуценттер болып табылады.Оларға барлық  жасыл өсімдіктер және көкжасыл балдырлар (цианбактериялар)жатады. Бұл ағзалар бейағзалық шикі заттан-көмірқышқыл газы мен судан ағзалық заттарды (нәруыз,май және көмірсуларды)синтездейді. Бұл реакциялар хлорофилл және басқа жарық сезгіш пигменттер сіңірген күн жарығы энергиясы есебінен жүреді. Продуценттер қоректік тізбектегі алғашқы трофикалық деңгейде болады.</a:t>
            </a:r>
            <a:endParaRPr lang="ru-RU" dirty="0">
              <a:solidFill>
                <a:schemeClr val="bg1"/>
              </a:solidFill>
              <a:latin typeface="Times New Roman" pitchFamily="18" charset="0"/>
              <a:cs typeface="Times New Roman" pitchFamily="18" charset="0"/>
            </a:endParaRPr>
          </a:p>
        </p:txBody>
      </p:sp>
      <p:sp>
        <p:nvSpPr>
          <p:cNvPr id="5" name="Овал 4"/>
          <p:cNvSpPr/>
          <p:nvPr/>
        </p:nvSpPr>
        <p:spPr>
          <a:xfrm>
            <a:off x="1115616" y="570709"/>
            <a:ext cx="331236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Продуценттер</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3854594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853983" y="764704"/>
            <a:ext cx="30243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Редуценттер</a:t>
            </a:r>
            <a:endParaRPr lang="ru-RU" dirty="0">
              <a:solidFill>
                <a:schemeClr val="bg1"/>
              </a:solidFill>
              <a:latin typeface="Times New Roman" pitchFamily="18" charset="0"/>
              <a:cs typeface="Times New Roman" pitchFamily="18" charset="0"/>
            </a:endParaRPr>
          </a:p>
        </p:txBody>
      </p:sp>
      <p:sp>
        <p:nvSpPr>
          <p:cNvPr id="3" name="Прямоугольник 2"/>
          <p:cNvSpPr/>
          <p:nvPr/>
        </p:nvSpPr>
        <p:spPr>
          <a:xfrm>
            <a:off x="1115616" y="2204864"/>
            <a:ext cx="6912768"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Редуценттер паразиттерден айырмашылығы өлі қалдықтармен немесе тірі тіршілік иелерінің бөлінділерімен қоректенеді.Олар трофикалық деңгейдің ең соңында болады,минералдандыруды,яғни өлі табиғатқа химиялық элементтерді қайтаруды іске асырады.</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9746343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043608" y="548680"/>
            <a:ext cx="288032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Консументтер</a:t>
            </a:r>
            <a:endParaRPr lang="ru-RU" dirty="0">
              <a:solidFill>
                <a:schemeClr val="bg1"/>
              </a:solidFill>
              <a:latin typeface="Times New Roman" pitchFamily="18" charset="0"/>
              <a:cs typeface="Times New Roman" pitchFamily="18" charset="0"/>
            </a:endParaRPr>
          </a:p>
        </p:txBody>
      </p:sp>
      <p:sp>
        <p:nvSpPr>
          <p:cNvPr id="3" name="Прямоугольник 2"/>
          <p:cNvSpPr/>
          <p:nvPr/>
        </p:nvSpPr>
        <p:spPr>
          <a:xfrm>
            <a:off x="1331640" y="1844824"/>
            <a:ext cx="6696744"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Консументтер-продуценттердің есебінен қоректенеді.Алайда консументтердің әртүрлі қатарларға жатуы мүмкін. Мәселен,бірінші қатардағы консументтер продуценттерді тікелей тұтынатын шөпқоректі жануарлар болады.Екінші қатардағы консументтер шөпқоректілерді жейтін жыртқыштар болуы мүмкін.Үшінші қатардағы консументтер жыртқыштардың жыртқышы бола алады. Консументтердің осы және келесі трофикалық деңгейлері әр алуан паразит өсімдіктер мен жануарлар да бола алады.</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8139148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507</TotalTime>
  <Words>351</Words>
  <Application>Microsoft Office PowerPoint</Application>
  <PresentationFormat>Экран (4:3)</PresentationFormat>
  <Paragraphs>52</Paragraphs>
  <Slides>15</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Остин</vt:lpstr>
      <vt:lpstr>Слайд 1</vt:lpstr>
      <vt:lpstr>Тақырыбы: Биотикалық факторлардың ортасы. Қоректік тор.Экологиялық пирамида. </vt:lpstr>
      <vt:lpstr>Мақсаты:</vt:lpstr>
      <vt:lpstr>Слайд 4</vt:lpstr>
      <vt:lpstr>Слайд 5</vt:lpstr>
      <vt:lpstr>Биотикалық факторлардың ортасы.Қоректік тор.Экологиялық пирамида.</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gidroponika</cp:lastModifiedBy>
  <cp:revision>30</cp:revision>
  <dcterms:created xsi:type="dcterms:W3CDTF">2020-03-31T14:41:15Z</dcterms:created>
  <dcterms:modified xsi:type="dcterms:W3CDTF">2020-04-01T13:11:07Z</dcterms:modified>
</cp:coreProperties>
</file>