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70" r:id="rId14"/>
  </p:sldIdLst>
  <p:sldSz cx="9144000" cy="6858000" type="screen4x3"/>
  <p:notesSz cx="6858000" cy="9144000"/>
  <p:embeddedFontLst>
    <p:embeddedFont>
      <p:font typeface="Century Schoolbook" pitchFamily="18"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54112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2" name="Google Shape;142;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9" name="Google Shape;209;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5" name="Google Shape;215;p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0" name="Google Shape;150;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9" name="Google Shape;159;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7" name="Google Shape;167;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4" name="Google Shape;174;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1" name="Google Shape;181;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9" name="Google Shape;189;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5" name="Google Shape;195;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2" name="Google Shape;202;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6" name="Google Shape;46;p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7" name="Google Shape;47;p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
        <p:nvSpPr>
          <p:cNvPr id="48" name="Google Shape;48;p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30"/>
        <p:cNvGrpSpPr/>
        <p:nvPr/>
      </p:nvGrpSpPr>
      <p:grpSpPr>
        <a:xfrm>
          <a:off x="0" y="0"/>
          <a:ext cx="0" cy="0"/>
          <a:chOff x="0" y="0"/>
          <a:chExt cx="0" cy="0"/>
        </a:xfrm>
      </p:grpSpPr>
      <p:sp>
        <p:nvSpPr>
          <p:cNvPr id="131" name="Google Shape;131;p12"/>
          <p:cNvSpPr txBox="1">
            <a:spLocks noGrp="1"/>
          </p:cNvSpPr>
          <p:nvPr>
            <p:ph type="title"/>
          </p:nvPr>
        </p:nvSpPr>
        <p:spPr>
          <a:xfrm rot="5400000">
            <a:off x="4541837" y="2362202"/>
            <a:ext cx="5851525" cy="1676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3" name="Google Shape;133;p12"/>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4" name="Google Shape;134;p12"/>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5" name="Google Shape;135;p1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2286000" y="2895600"/>
            <a:ext cx="6172200" cy="205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000"/>
              <a:buFont typeface="Century Schoolbook"/>
              <a:buNone/>
              <a:defRPr sz="3000" b="1" i="0" u="none" strike="noStrike" cap="small">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4"/>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260"/>
              <a:buFont typeface="Noto Sans Symbols"/>
              <a:buNone/>
              <a:defRPr sz="1800" b="1" i="0" u="none" strike="noStrike" cap="none">
                <a:solidFill>
                  <a:schemeClr val="lt2"/>
                </a:solidFill>
                <a:latin typeface="Century Schoolbook"/>
                <a:ea typeface="Century Schoolbook"/>
                <a:cs typeface="Century Schoolbook"/>
                <a:sym typeface="Century Schoolbook"/>
              </a:defRPr>
            </a:lvl1pPr>
            <a:lvl2pPr marL="914400" marR="0" lvl="1" indent="-228600" algn="l" rtl="0">
              <a:spcBef>
                <a:spcPts val="360"/>
              </a:spcBef>
              <a:spcAft>
                <a:spcPts val="0"/>
              </a:spcAft>
              <a:buClr>
                <a:schemeClr val="accent1"/>
              </a:buClr>
              <a:buSzPts val="1440"/>
              <a:buFont typeface="Noto Sans Symbols"/>
              <a:buNone/>
              <a:defRPr sz="1800" b="0" i="0" u="none" strike="noStrike" cap="none">
                <a:solidFill>
                  <a:schemeClr val="lt1"/>
                </a:solidFill>
                <a:latin typeface="Century Schoolbook"/>
                <a:ea typeface="Century Schoolbook"/>
                <a:cs typeface="Century Schoolbook"/>
                <a:sym typeface="Century Schoolbook"/>
              </a:defRPr>
            </a:lvl2pPr>
            <a:lvl3pPr marL="1371600" marR="0" lvl="2" indent="-228600" algn="l" rtl="0">
              <a:spcBef>
                <a:spcPts val="320"/>
              </a:spcBef>
              <a:spcAft>
                <a:spcPts val="0"/>
              </a:spcAft>
              <a:buClr>
                <a:srgbClr val="DE7530"/>
              </a:buClr>
              <a:buSzPts val="960"/>
              <a:buFont typeface="Noto Sans Symbols"/>
              <a:buNone/>
              <a:defRPr sz="1600" b="0" i="0" u="none" strike="noStrike" cap="none">
                <a:solidFill>
                  <a:schemeClr val="lt1"/>
                </a:solidFill>
                <a:latin typeface="Century Schoolbook"/>
                <a:ea typeface="Century Schoolbook"/>
                <a:cs typeface="Century Schoolbook"/>
                <a:sym typeface="Century Schoolbook"/>
              </a:defRPr>
            </a:lvl3pPr>
            <a:lvl4pPr marL="1828800" marR="0" lvl="3" indent="-228600" algn="l" rtl="0">
              <a:spcBef>
                <a:spcPts val="280"/>
              </a:spcBef>
              <a:spcAft>
                <a:spcPts val="0"/>
              </a:spcAft>
              <a:buClr>
                <a:srgbClr val="FEC2AC"/>
              </a:buClr>
              <a:buSzPts val="840"/>
              <a:buFont typeface="Noto Sans Symbols"/>
              <a:buNone/>
              <a:defRPr sz="1400" b="0" i="0" u="none" strike="noStrike" cap="none">
                <a:solidFill>
                  <a:schemeClr val="lt1"/>
                </a:solidFill>
                <a:latin typeface="Century Schoolbook"/>
                <a:ea typeface="Century Schoolbook"/>
                <a:cs typeface="Century Schoolbook"/>
                <a:sym typeface="Century Schoolbook"/>
              </a:defRPr>
            </a:lvl4pPr>
            <a:lvl5pPr marL="2286000" marR="0" lvl="4" indent="-228600" algn="l" rtl="0">
              <a:spcBef>
                <a:spcPts val="280"/>
              </a:spcBef>
              <a:spcAft>
                <a:spcPts val="0"/>
              </a:spcAft>
              <a:buClr>
                <a:srgbClr val="BBC9E9"/>
              </a:buClr>
              <a:buSzPts val="952"/>
              <a:buFont typeface="Noto Sans Symbols"/>
              <a:buNone/>
              <a:defRPr sz="1400" b="0" i="0" u="none" strike="noStrike" cap="none">
                <a:solidFill>
                  <a:schemeClr val="lt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lt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lt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lt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52" name="Google Shape;52;p4"/>
          <p:cNvSpPr txBox="1">
            <a:spLocks noGrp="1"/>
          </p:cNvSpPr>
          <p:nvPr>
            <p:ph type="dt" idx="10"/>
          </p:nvPr>
        </p:nvSpPr>
        <p:spPr>
          <a:xfrm rot="5400000">
            <a:off x="7763256" y="1170432"/>
            <a:ext cx="2286000" cy="3810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53" name="Google Shape;53;p4"/>
          <p:cNvSpPr txBox="1">
            <a:spLocks noGrp="1"/>
          </p:cNvSpPr>
          <p:nvPr>
            <p:ph type="ftr" idx="11"/>
          </p:nvPr>
        </p:nvSpPr>
        <p:spPr>
          <a:xfrm rot="5400000">
            <a:off x="7077456" y="4178808"/>
            <a:ext cx="3657600" cy="38404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54" name="Google Shape;54;p4"/>
          <p:cNvSpPr/>
          <p:nvPr/>
        </p:nvSpPr>
        <p:spPr>
          <a:xfrm>
            <a:off x="381000" y="0"/>
            <a:ext cx="6096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5" name="Google Shape;55;p4"/>
          <p:cNvSpPr/>
          <p:nvPr/>
        </p:nvSpPr>
        <p:spPr>
          <a:xfrm>
            <a:off x="276336" y="0"/>
            <a:ext cx="104664"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6" name="Google Shape;56;p4"/>
          <p:cNvSpPr/>
          <p:nvPr/>
        </p:nvSpPr>
        <p:spPr>
          <a:xfrm>
            <a:off x="990600" y="0"/>
            <a:ext cx="181872"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7" name="Google Shape;57;p4"/>
          <p:cNvSpPr/>
          <p:nvPr/>
        </p:nvSpPr>
        <p:spPr>
          <a:xfrm>
            <a:off x="1141320" y="0"/>
            <a:ext cx="230280"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58" name="Google Shape;58;p4"/>
          <p:cNvCxnSpPr/>
          <p:nvPr/>
        </p:nvCxnSpPr>
        <p:spPr>
          <a:xfrm>
            <a:off x="106344"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59" name="Google Shape;59;p4"/>
          <p:cNvCxnSpPr/>
          <p:nvPr/>
        </p:nvCxnSpPr>
        <p:spPr>
          <a:xfrm>
            <a:off x="9144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60" name="Google Shape;60;p4"/>
          <p:cNvCxnSpPr/>
          <p:nvPr/>
        </p:nvCxnSpPr>
        <p:spPr>
          <a:xfrm>
            <a:off x="854112"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61" name="Google Shape;61;p4"/>
          <p:cNvCxnSpPr/>
          <p:nvPr/>
        </p:nvCxnSpPr>
        <p:spPr>
          <a:xfrm>
            <a:off x="1726640"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62" name="Google Shape;62;p4"/>
          <p:cNvCxnSpPr/>
          <p:nvPr/>
        </p:nvCxnSpPr>
        <p:spPr>
          <a:xfrm>
            <a:off x="1066800" y="0"/>
            <a:ext cx="0" cy="6858000"/>
          </a:xfrm>
          <a:prstGeom prst="straightConnector1">
            <a:avLst/>
          </a:prstGeom>
          <a:noFill/>
          <a:ln w="9525" cap="flat" cmpd="sng">
            <a:solidFill>
              <a:srgbClr val="FEC2AC"/>
            </a:solidFill>
            <a:prstDash val="solid"/>
            <a:round/>
            <a:headEnd type="none" w="sm" len="sm"/>
            <a:tailEnd type="none" w="sm" len="sm"/>
          </a:ln>
        </p:spPr>
      </p:cxnSp>
      <p:sp>
        <p:nvSpPr>
          <p:cNvPr id="63" name="Google Shape;63;p4"/>
          <p:cNvSpPr/>
          <p:nvPr/>
        </p:nvSpPr>
        <p:spPr>
          <a:xfrm>
            <a:off x="1219200" y="0"/>
            <a:ext cx="762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4" name="Google Shape;64;p4"/>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5" name="Google Shape;65;p4"/>
          <p:cNvSpPr/>
          <p:nvPr/>
        </p:nvSpPr>
        <p:spPr>
          <a:xfrm>
            <a:off x="1324704"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6" name="Google Shape;66;p4"/>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7" name="Google Shape;67;p4"/>
          <p:cNvSpPr/>
          <p:nvPr/>
        </p:nvSpPr>
        <p:spPr>
          <a:xfrm>
            <a:off x="1664208" y="5791200"/>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8" name="Google Shape;68;p4"/>
          <p:cNvSpPr/>
          <p:nvPr/>
        </p:nvSpPr>
        <p:spPr>
          <a:xfrm>
            <a:off x="1879040" y="4479888"/>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69" name="Google Shape;69;p4"/>
          <p:cNvCxnSpPr/>
          <p:nvPr/>
        </p:nvCxnSpPr>
        <p:spPr>
          <a:xfrm>
            <a:off x="9097944"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70" name="Google Shape;70;p4"/>
          <p:cNvSpPr txBox="1">
            <a:spLocks noGrp="1"/>
          </p:cNvSpPr>
          <p:nvPr>
            <p:ph type="sldNum" idx="12"/>
          </p:nvPr>
        </p:nvSpPr>
        <p:spPr>
          <a:xfrm>
            <a:off x="1340616" y="4928702"/>
            <a:ext cx="609600" cy="51752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5"/>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4" name="Google Shape;74;p5"/>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5" name="Google Shape;75;p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
        <p:nvSpPr>
          <p:cNvPr id="76" name="Google Shape;76;p5"/>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77" name="Google Shape;77;p5"/>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457200" y="273050"/>
            <a:ext cx="75438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6"/>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1" name="Google Shape;81;p6"/>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2" name="Google Shape;82;p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
        <p:nvSpPr>
          <p:cNvPr id="83" name="Google Shape;83;p6"/>
          <p:cNvSpPr txBox="1">
            <a:spLocks noGrp="1"/>
          </p:cNvSpPr>
          <p:nvPr>
            <p:ph type="body" idx="1"/>
          </p:nvPr>
        </p:nvSpPr>
        <p:spPr>
          <a:xfrm>
            <a:off x="457200" y="2362200"/>
            <a:ext cx="3657600" cy="3886200"/>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4" name="Google Shape;84;p6"/>
          <p:cNvSpPr txBox="1">
            <a:spLocks noGrp="1"/>
          </p:cNvSpPr>
          <p:nvPr>
            <p:ph type="body" idx="2"/>
          </p:nvPr>
        </p:nvSpPr>
        <p:spPr>
          <a:xfrm>
            <a:off x="4371975" y="2362200"/>
            <a:ext cx="3657600" cy="3886200"/>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5" name="Google Shape;85;p6"/>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lstStyle>
            <a:lvl1pPr marL="457200" marR="0" lvl="0" indent="-228600" algn="l" rtl="0">
              <a:spcBef>
                <a:spcPts val="600"/>
              </a:spcBef>
              <a:spcAft>
                <a:spcPts val="0"/>
              </a:spcAft>
              <a:buClr>
                <a:schemeClr val="accent1"/>
              </a:buClr>
              <a:buSzPts val="1400"/>
              <a:buFont typeface="Noto Sans Symbols"/>
              <a:buNone/>
              <a:defRPr sz="2000" b="1" i="0" u="none" strike="noStrike" cap="none">
                <a:solidFill>
                  <a:srgbClr val="FFFFFF"/>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6" name="Google Shape;86;p6"/>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lstStyle>
            <a:lvl1pPr marL="457200" marR="0" lvl="0" indent="-228600" algn="l" rtl="0">
              <a:spcBef>
                <a:spcPts val="600"/>
              </a:spcBef>
              <a:spcAft>
                <a:spcPts val="0"/>
              </a:spcAft>
              <a:buClr>
                <a:schemeClr val="accent1"/>
              </a:buClr>
              <a:buSzPts val="1400"/>
              <a:buFont typeface="Noto Sans Symbols"/>
              <a:buNone/>
              <a:defRPr sz="2000" b="1" i="0" u="none" strike="noStrike" cap="none">
                <a:solidFill>
                  <a:srgbClr val="FFFFFF"/>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7"/>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0" name="Google Shape;90;p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
        <p:nvSpPr>
          <p:cNvPr id="91" name="Google Shape;91;p7"/>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92"/>
        <p:cNvGrpSpPr/>
        <p:nvPr/>
      </p:nvGrpSpPr>
      <p:grpSpPr>
        <a:xfrm>
          <a:off x="0" y="0"/>
          <a:ext cx="0" cy="0"/>
          <a:chOff x="0" y="0"/>
          <a:chExt cx="0" cy="0"/>
        </a:xfrm>
      </p:grpSpPr>
      <p:sp>
        <p:nvSpPr>
          <p:cNvPr id="93" name="Google Shape;93;p8"/>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4" name="Google Shape;94;p8"/>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5" name="Google Shape;95;p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bg>
      <p:bgPr>
        <a:solidFill>
          <a:schemeClr val="lt1"/>
        </a:solidFill>
        <a:effectLst/>
      </p:bgPr>
    </p:bg>
    <p:spTree>
      <p:nvGrpSpPr>
        <p:cNvPr id="1" name="Shape 96"/>
        <p:cNvGrpSpPr/>
        <p:nvPr/>
      </p:nvGrpSpPr>
      <p:grpSpPr>
        <a:xfrm>
          <a:off x="0" y="0"/>
          <a:ext cx="0" cy="0"/>
          <a:chOff x="0" y="0"/>
          <a:chExt cx="0" cy="0"/>
        </a:xfrm>
      </p:grpSpPr>
      <p:cxnSp>
        <p:nvCxnSpPr>
          <p:cNvPr id="97" name="Google Shape;97;p9"/>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98" name="Google Shape;98;p9"/>
          <p:cNvSpPr txBox="1">
            <a:spLocks noGrp="1"/>
          </p:cNvSpPr>
          <p:nvPr>
            <p:ph type="title"/>
          </p:nvPr>
        </p:nvSpPr>
        <p:spPr>
          <a:xfrm rot="5400000">
            <a:off x="3371850" y="3200400"/>
            <a:ext cx="630936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000"/>
              <a:buFont typeface="Century Schoolbook"/>
              <a:buNone/>
              <a:defRPr sz="2000" b="1"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9"/>
          <p:cNvSpPr txBox="1">
            <a:spLocks noGrp="1"/>
          </p:cNvSpPr>
          <p:nvPr>
            <p:ph type="body" idx="1"/>
          </p:nvPr>
        </p:nvSpPr>
        <p:spPr>
          <a:xfrm>
            <a:off x="6812280" y="274320"/>
            <a:ext cx="1527048" cy="498348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accent1"/>
              </a:buClr>
              <a:buSzPts val="840"/>
              <a:buFont typeface="Noto Sans Symbols"/>
              <a:buNone/>
              <a:defRPr sz="1200" b="0" i="0" u="none" strike="noStrike" cap="none">
                <a:solidFill>
                  <a:schemeClr val="dk1"/>
                </a:solidFill>
                <a:latin typeface="Century Schoolbook"/>
                <a:ea typeface="Century Schoolbook"/>
                <a:cs typeface="Century Schoolbook"/>
                <a:sym typeface="Century Schoolbook"/>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chemeClr val="dk1"/>
                </a:solidFill>
                <a:latin typeface="Century Schoolbook"/>
                <a:ea typeface="Century Schoolbook"/>
                <a:cs typeface="Century Schoolbook"/>
                <a:sym typeface="Century Schoolbook"/>
              </a:defRPr>
            </a:lvl2pPr>
            <a:lvl3pPr marL="1371600" marR="0" lvl="2" indent="-228600" algn="l" rtl="0">
              <a:spcBef>
                <a:spcPts val="200"/>
              </a:spcBef>
              <a:spcAft>
                <a:spcPts val="0"/>
              </a:spcAft>
              <a:buClr>
                <a:srgbClr val="DE7530"/>
              </a:buClr>
              <a:buSzPts val="600"/>
              <a:buFont typeface="Noto Sans Symbols"/>
              <a:buNone/>
              <a:defRPr sz="1000" b="0" i="0" u="none" strike="noStrike" cap="none">
                <a:solidFill>
                  <a:schemeClr val="dk1"/>
                </a:solidFill>
                <a:latin typeface="Century Schoolbook"/>
                <a:ea typeface="Century Schoolbook"/>
                <a:cs typeface="Century Schoolbook"/>
                <a:sym typeface="Century Schoolbook"/>
              </a:defRPr>
            </a:lvl3pPr>
            <a:lvl4pPr marL="1828800" marR="0" lvl="3" indent="-228600" algn="l" rtl="0">
              <a:spcBef>
                <a:spcPts val="180"/>
              </a:spcBef>
              <a:spcAft>
                <a:spcPts val="0"/>
              </a:spcAft>
              <a:buClr>
                <a:srgbClr val="FEC2AC"/>
              </a:buClr>
              <a:buSzPts val="540"/>
              <a:buFont typeface="Noto Sans Symbols"/>
              <a:buNone/>
              <a:defRPr sz="900" b="0" i="0" u="none" strike="noStrike" cap="none">
                <a:solidFill>
                  <a:schemeClr val="dk1"/>
                </a:solidFill>
                <a:latin typeface="Century Schoolbook"/>
                <a:ea typeface="Century Schoolbook"/>
                <a:cs typeface="Century Schoolbook"/>
                <a:sym typeface="Century Schoolbook"/>
              </a:defRPr>
            </a:lvl4pPr>
            <a:lvl5pPr marL="2286000" marR="0" lvl="4" indent="-228600" algn="l" rtl="0">
              <a:spcBef>
                <a:spcPts val="180"/>
              </a:spcBef>
              <a:spcAft>
                <a:spcPts val="0"/>
              </a:spcAft>
              <a:buClr>
                <a:srgbClr val="BBC9E9"/>
              </a:buClr>
              <a:buSzPts val="612"/>
              <a:buFont typeface="Noto Sans Symbols"/>
              <a:buNone/>
              <a:defRPr sz="9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cxnSp>
        <p:nvCxnSpPr>
          <p:cNvPr id="100" name="Google Shape;100;p9"/>
          <p:cNvCxnSpPr/>
          <p:nvPr/>
        </p:nvCxnSpPr>
        <p:spPr>
          <a:xfrm>
            <a:off x="62484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101" name="Google Shape;101;p9"/>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cxnSp>
        <p:nvCxnSpPr>
          <p:cNvPr id="102" name="Google Shape;102;p9"/>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03" name="Google Shape;103;p9"/>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104" name="Google Shape;104;p9"/>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05" name="Google Shape;105;p9"/>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06" name="Google Shape;106;p9"/>
          <p:cNvSpPr txBox="1">
            <a:spLocks noGrp="1"/>
          </p:cNvSpPr>
          <p:nvPr>
            <p:ph type="body" idx="2"/>
          </p:nvPr>
        </p:nvSpPr>
        <p:spPr>
          <a:xfrm>
            <a:off x="304800" y="274320"/>
            <a:ext cx="5638800" cy="6327648"/>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7" name="Google Shape;107;p9"/>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8" name="Google Shape;108;p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
        <p:nvSpPr>
          <p:cNvPr id="109" name="Google Shape;109;p9"/>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10"/>
        <p:cNvGrpSpPr/>
        <p:nvPr/>
      </p:nvGrpSpPr>
      <p:grpSpPr>
        <a:xfrm>
          <a:off x="0" y="0"/>
          <a:ext cx="0" cy="0"/>
          <a:chOff x="0" y="0"/>
          <a:chExt cx="0" cy="0"/>
        </a:xfrm>
      </p:grpSpPr>
      <p:cxnSp>
        <p:nvCxnSpPr>
          <p:cNvPr id="111" name="Google Shape;111;p10"/>
          <p:cNvCxnSpPr/>
          <p:nvPr/>
        </p:nvCxnSpPr>
        <p:spPr>
          <a:xfrm>
            <a:off x="8763000" y="0"/>
            <a:ext cx="0" cy="6858000"/>
          </a:xfrm>
          <a:prstGeom prst="straightConnector1">
            <a:avLst/>
          </a:prstGeom>
          <a:noFill/>
          <a:ln w="38100" cap="flat" cmpd="sng">
            <a:solidFill>
              <a:srgbClr val="FEC2AC"/>
            </a:solidFill>
            <a:prstDash val="solid"/>
            <a:round/>
            <a:headEnd type="none" w="sm" len="sm"/>
            <a:tailEnd type="none" w="sm" len="sm"/>
          </a:ln>
        </p:spPr>
      </p:cxnSp>
      <p:sp>
        <p:nvSpPr>
          <p:cNvPr id="112" name="Google Shape;112;p10"/>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13" name="Google Shape;113;p10"/>
          <p:cNvSpPr txBox="1">
            <a:spLocks noGrp="1"/>
          </p:cNvSpPr>
          <p:nvPr>
            <p:ph type="title"/>
          </p:nvPr>
        </p:nvSpPr>
        <p:spPr>
          <a:xfrm rot="5400000">
            <a:off x="3350133" y="3200400"/>
            <a:ext cx="630936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000"/>
              <a:buFont typeface="Century Schoolbook"/>
              <a:buNone/>
              <a:defRPr sz="2000" b="1"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10"/>
          <p:cNvSpPr>
            <a:spLocks noGrp="1"/>
          </p:cNvSpPr>
          <p:nvPr>
            <p:ph type="pic" idx="2"/>
          </p:nvPr>
        </p:nvSpPr>
        <p:spPr>
          <a:xfrm>
            <a:off x="0" y="0"/>
            <a:ext cx="6172200" cy="6858000"/>
          </a:xfrm>
          <a:prstGeom prst="rect">
            <a:avLst/>
          </a:prstGeom>
          <a:solidFill>
            <a:schemeClr val="lt2"/>
          </a:solidFill>
          <a:ln>
            <a:noFill/>
          </a:ln>
        </p:spPr>
        <p:txBody>
          <a:bodyPr spcFirstLastPara="1" wrap="square" lIns="91425" tIns="45700" rIns="91425" bIns="45700" anchor="t" anchorCtr="0"/>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15" name="Google Shape;115;p10"/>
          <p:cNvSpPr txBox="1">
            <a:spLocks noGrp="1"/>
          </p:cNvSpPr>
          <p:nvPr>
            <p:ph type="body" idx="1"/>
          </p:nvPr>
        </p:nvSpPr>
        <p:spPr>
          <a:xfrm>
            <a:off x="6765798" y="264795"/>
            <a:ext cx="1524000" cy="4956048"/>
          </a:xfrm>
          <a:prstGeom prst="rect">
            <a:avLst/>
          </a:prstGeom>
          <a:noFill/>
          <a:ln>
            <a:noFill/>
          </a:ln>
        </p:spPr>
        <p:txBody>
          <a:bodyPr spcFirstLastPara="1" wrap="square" lIns="91425" tIns="45700" rIns="91425" bIns="45700" anchor="t" anchorCtr="0"/>
          <a:lstStyle>
            <a:lvl1pPr marL="457200" marR="0" lvl="0" indent="-228600" algn="l" rtl="0">
              <a:spcBef>
                <a:spcPts val="100"/>
              </a:spcBef>
              <a:spcAft>
                <a:spcPts val="0"/>
              </a:spcAft>
              <a:buClr>
                <a:schemeClr val="accent1"/>
              </a:buClr>
              <a:buSzPts val="840"/>
              <a:buFont typeface="Noto Sans Symbols"/>
              <a:buNone/>
              <a:defRPr sz="1200" b="0" i="0" u="none" strike="noStrike" cap="none">
                <a:solidFill>
                  <a:schemeClr val="dk1"/>
                </a:solidFill>
                <a:latin typeface="Century Schoolbook"/>
                <a:ea typeface="Century Schoolbook"/>
                <a:cs typeface="Century Schoolbook"/>
                <a:sym typeface="Century Schoolbook"/>
              </a:defRPr>
            </a:lvl1pPr>
            <a:lvl2pPr marL="914400" marR="0" lvl="1" indent="-289560" algn="l" rtl="0">
              <a:spcBef>
                <a:spcPts val="400"/>
              </a:spcBef>
              <a:spcAft>
                <a:spcPts val="0"/>
              </a:spcAft>
              <a:buClr>
                <a:schemeClr val="accent1"/>
              </a:buClr>
              <a:buSzPts val="960"/>
              <a:buFont typeface="Noto Sans Symbols"/>
              <a:buChar char="●"/>
              <a:defRPr sz="1200" b="0" i="0" u="none" strike="noStrike" cap="none">
                <a:solidFill>
                  <a:schemeClr val="dk1"/>
                </a:solidFill>
                <a:latin typeface="Century Schoolbook"/>
                <a:ea typeface="Century Schoolbook"/>
                <a:cs typeface="Century Schoolbook"/>
                <a:sym typeface="Century Schoolbook"/>
              </a:defRPr>
            </a:lvl2pPr>
            <a:lvl3pPr marL="1371600" marR="0" lvl="2" indent="-266700" algn="l" rtl="0">
              <a:spcBef>
                <a:spcPts val="200"/>
              </a:spcBef>
              <a:spcAft>
                <a:spcPts val="0"/>
              </a:spcAft>
              <a:buClr>
                <a:srgbClr val="DE7530"/>
              </a:buClr>
              <a:buSzPts val="600"/>
              <a:buFont typeface="Noto Sans Symbols"/>
              <a:buChar char="•"/>
              <a:defRPr sz="1000" b="0" i="0" u="none" strike="noStrike" cap="none">
                <a:solidFill>
                  <a:schemeClr val="dk1"/>
                </a:solidFill>
                <a:latin typeface="Century Schoolbook"/>
                <a:ea typeface="Century Schoolbook"/>
                <a:cs typeface="Century Schoolbook"/>
                <a:sym typeface="Century Schoolbook"/>
              </a:defRPr>
            </a:lvl3pPr>
            <a:lvl4pPr marL="1828800" marR="0" lvl="3" indent="-262889" algn="l" rtl="0">
              <a:spcBef>
                <a:spcPts val="180"/>
              </a:spcBef>
              <a:spcAft>
                <a:spcPts val="0"/>
              </a:spcAft>
              <a:buClr>
                <a:srgbClr val="FEC2AC"/>
              </a:buClr>
              <a:buSzPts val="540"/>
              <a:buFont typeface="Noto Sans Symbols"/>
              <a:buChar char="•"/>
              <a:defRPr sz="900" b="0" i="0" u="none" strike="noStrike" cap="none">
                <a:solidFill>
                  <a:schemeClr val="dk1"/>
                </a:solidFill>
                <a:latin typeface="Century Schoolbook"/>
                <a:ea typeface="Century Schoolbook"/>
                <a:cs typeface="Century Schoolbook"/>
                <a:sym typeface="Century Schoolbook"/>
              </a:defRPr>
            </a:lvl4pPr>
            <a:lvl5pPr marL="2286000" marR="0" lvl="4" indent="-267461" algn="l" rtl="0">
              <a:spcBef>
                <a:spcPts val="180"/>
              </a:spcBef>
              <a:spcAft>
                <a:spcPts val="0"/>
              </a:spcAft>
              <a:buClr>
                <a:srgbClr val="BBC9E9"/>
              </a:buClr>
              <a:buSzPts val="612"/>
              <a:buFont typeface="Noto Sans Symbols"/>
              <a:buChar char="●"/>
              <a:defRPr sz="9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cxnSp>
        <p:nvCxnSpPr>
          <p:cNvPr id="116" name="Google Shape;116;p10"/>
          <p:cNvCxnSpPr/>
          <p:nvPr/>
        </p:nvCxnSpPr>
        <p:spPr>
          <a:xfrm>
            <a:off x="8991600" y="0"/>
            <a:ext cx="0" cy="6858000"/>
          </a:xfrm>
          <a:prstGeom prst="straightConnector1">
            <a:avLst/>
          </a:prstGeom>
          <a:noFill/>
          <a:ln w="9525" cap="flat" cmpd="sng">
            <a:solidFill>
              <a:schemeClr val="dk1"/>
            </a:solidFill>
            <a:prstDash val="solid"/>
            <a:round/>
            <a:headEnd type="none" w="sm" len="sm"/>
            <a:tailEnd type="none" w="sm" len="sm"/>
          </a:ln>
        </p:spPr>
      </p:cxnSp>
      <p:sp>
        <p:nvSpPr>
          <p:cNvPr id="117" name="Google Shape;117;p10"/>
          <p:cNvSpPr/>
          <p:nvPr/>
        </p:nvSpPr>
        <p:spPr>
          <a:xfrm>
            <a:off x="8839200" y="0"/>
            <a:ext cx="3048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118" name="Google Shape;118;p10"/>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cxnSp>
        <p:nvCxnSpPr>
          <p:cNvPr id="119" name="Google Shape;119;p10"/>
          <p:cNvCxnSpPr/>
          <p:nvPr/>
        </p:nvCxnSpPr>
        <p:spPr>
          <a:xfrm>
            <a:off x="62484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120" name="Google Shape;120;p10"/>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sp>
        <p:nvSpPr>
          <p:cNvPr id="121" name="Google Shape;121;p10"/>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2" name="Google Shape;122;p1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
        <p:nvSpPr>
          <p:cNvPr id="123" name="Google Shape;123;p10"/>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1"/>
          <p:cNvSpPr txBox="1">
            <a:spLocks noGrp="1"/>
          </p:cNvSpPr>
          <p:nvPr>
            <p:ph type="body" idx="1"/>
          </p:nvPr>
        </p:nvSpPr>
        <p:spPr>
          <a:xfrm rot="5400000">
            <a:off x="1754124" y="303276"/>
            <a:ext cx="4873752" cy="7467600"/>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7" name="Google Shape;127;p1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8" name="Google Shape;128;p1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9" name="Google Shape;129;p1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11" name="Google Shape;11;p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 name="Google Shape;13;p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 name="Google Shape;14;p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5" name="Google Shape;15;p1"/>
          <p:cNvCxnSpPr/>
          <p:nvPr/>
        </p:nvCxnSpPr>
        <p:spPr>
          <a:xfrm>
            <a:off x="76200" y="0"/>
            <a:ext cx="0" cy="6858000"/>
          </a:xfrm>
          <a:prstGeom prst="straightConnector1">
            <a:avLst/>
          </a:prstGeom>
          <a:noFill/>
          <a:ln w="57150" cap="flat" cmpd="thickThin">
            <a:solidFill>
              <a:srgbClr val="FEC2AC"/>
            </a:solidFill>
            <a:prstDash val="solid"/>
            <a:round/>
            <a:headEnd type="none" w="sm" len="sm"/>
            <a:tailEnd type="none" w="sm" len="sm"/>
          </a:ln>
        </p:spPr>
      </p:cxnSp>
      <p:cxnSp>
        <p:nvCxnSpPr>
          <p:cNvPr id="16" name="Google Shape;16;p1"/>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7" name="Google Shape;17;p1"/>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8" name="Google Shape;18;p1"/>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9" name="Google Shape;19;p1"/>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0" name="Google Shape;20;p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ru-RU"/>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2400" dirty="0" smtClean="0">
                <a:solidFill>
                  <a:schemeClr val="tx1"/>
                </a:solidFill>
                <a:latin typeface="Times New Roman" pitchFamily="18" charset="0"/>
                <a:cs typeface="Times New Roman" pitchFamily="18" charset="0"/>
              </a:rPr>
              <a:t>Т/бы: “Антропогендік факторлар, олардың      биогеоценоздарға әсері”.</a:t>
            </a:r>
            <a:endParaRPr lang="ru-RU" sz="24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dirty="0" smtClean="0"/>
          </a:p>
          <a:p>
            <a:endParaRPr lang="ru-RU" dirty="0" smtClean="0"/>
          </a:p>
          <a:p>
            <a:endParaRPr lang="ru-RU" dirty="0" smtClean="0"/>
          </a:p>
          <a:p>
            <a:endParaRPr lang="ru-RU" dirty="0" smtClean="0"/>
          </a:p>
          <a:p>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Биология 11 </a:t>
            </a:r>
            <a:r>
              <a:rPr lang="ru-RU" sz="2000" dirty="0" err="1" smtClean="0">
                <a:latin typeface="Times New Roman" pitchFamily="18" charset="0"/>
                <a:cs typeface="Times New Roman" pitchFamily="18" charset="0"/>
              </a:rPr>
              <a:t>сынып</a:t>
            </a:r>
            <a:r>
              <a:rPr lang="kk-KZ" sz="2000" dirty="0" smtClean="0">
                <a:latin typeface="Times New Roman" pitchFamily="18" charset="0"/>
                <a:cs typeface="Times New Roman" pitchFamily="18" charset="0"/>
              </a:rPr>
              <a:t>.</a:t>
            </a:r>
          </a:p>
          <a:p>
            <a:r>
              <a:rPr lang="kk-KZ" sz="2000" dirty="0" smtClean="0">
                <a:latin typeface="Times New Roman" pitchFamily="18" charset="0"/>
                <a:cs typeface="Times New Roman" pitchFamily="18" charset="0"/>
              </a:rPr>
              <a:t>                       Мағжан Жұмабаев атындағы ЖОББМ</a:t>
            </a:r>
          </a:p>
          <a:p>
            <a:r>
              <a:rPr lang="kk-KZ" sz="2000" dirty="0" smtClean="0">
                <a:latin typeface="Times New Roman" pitchFamily="18" charset="0"/>
                <a:cs typeface="Times New Roman" pitchFamily="18" charset="0"/>
              </a:rPr>
              <a:t>                       Биология п/м: Макишев Аслан Сапарович</a:t>
            </a:r>
            <a:endParaRPr lang="ru-RU" sz="2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p:nvPr/>
        </p:nvSpPr>
        <p:spPr>
          <a:xfrm>
            <a:off x="251520" y="25121"/>
            <a:ext cx="8496944"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АӨФ әр-түрлі нышанмен топтастырылады. Өзінің табиғатына байланысты антропогендік өндірістік факторлар физикалық, химиялық, биологиялық, психофизиологиялық болып бөлінеді.</a:t>
            </a:r>
            <a:endParaRPr/>
          </a:p>
          <a:p>
            <a:pPr marL="0" marR="0" lvl="0" indent="0" algn="l" rtl="0">
              <a:spcBef>
                <a:spcPts val="0"/>
              </a:spcBef>
              <a:spcAft>
                <a:spcPts val="0"/>
              </a:spcAft>
              <a:buNone/>
            </a:pP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АӨФ тигізетін әсеріне байланысты мынадай түрлерге бөлуге болады:</a:t>
            </a:r>
            <a:endParaRPr/>
          </a:p>
          <a:p>
            <a:pPr marL="0" marR="0" lvl="0" indent="0" algn="l" rtl="0">
              <a:spcBef>
                <a:spcPts val="0"/>
              </a:spcBef>
              <a:spcAft>
                <a:spcPts val="0"/>
              </a:spcAft>
              <a:buNone/>
            </a:pP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зиянды - әсерлері белгілі жағдайда өндіріс қызметшілерін ауыртатын немесе олардың жұмысқа қабілеттілігін төмендететін</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антропогендік өндірістік факторлар (мысалы, шу, діріл,</a:t>
            </a:r>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электрмагниттік өрістер, зиянды заттектердің шығарындылары);</a:t>
            </a:r>
            <a:endParaRPr/>
          </a:p>
        </p:txBody>
      </p:sp>
      <p:pic>
        <p:nvPicPr>
          <p:cNvPr id="205" name="Google Shape;205;p22"/>
          <p:cNvPicPr preferRelativeResize="0"/>
          <p:nvPr/>
        </p:nvPicPr>
        <p:blipFill rotWithShape="1">
          <a:blip r:embed="rId3">
            <a:alphaModFix/>
          </a:blip>
          <a:srcRect/>
          <a:stretch/>
        </p:blipFill>
        <p:spPr>
          <a:xfrm>
            <a:off x="276316" y="4648200"/>
            <a:ext cx="2135444" cy="2135444"/>
          </a:xfrm>
          <a:prstGeom prst="rect">
            <a:avLst/>
          </a:prstGeom>
          <a:noFill/>
          <a:ln>
            <a:noFill/>
          </a:ln>
        </p:spPr>
      </p:pic>
      <p:pic>
        <p:nvPicPr>
          <p:cNvPr id="206" name="Google Shape;206;p22"/>
          <p:cNvPicPr preferRelativeResize="0"/>
          <p:nvPr/>
        </p:nvPicPr>
        <p:blipFill rotWithShape="1">
          <a:blip r:embed="rId4">
            <a:alphaModFix/>
          </a:blip>
          <a:srcRect/>
          <a:stretch/>
        </p:blipFill>
        <p:spPr>
          <a:xfrm>
            <a:off x="3059832" y="4614226"/>
            <a:ext cx="4120212" cy="21694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p:nvPr/>
        </p:nvSpPr>
        <p:spPr>
          <a:xfrm>
            <a:off x="107504" y="764704"/>
            <a:ext cx="3438128"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қауіпті - әсерлері белгілі жағдайларда өндірісте жұмыс</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істейтіндерді жарақаттандыратын немесе басқа да денсаулық-</a:t>
            </a:r>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тарының күрт төмендеуіне апаратын антропогендік өндірістік</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факторлар (электр тоғы, белгілі денгейдегі газ түріндегі хлордың</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мөлшері, шу, діріл және т. б.);</a:t>
            </a:r>
            <a:endParaRPr/>
          </a:p>
        </p:txBody>
      </p:sp>
      <p:pic>
        <p:nvPicPr>
          <p:cNvPr id="212" name="Google Shape;212;p23"/>
          <p:cNvPicPr preferRelativeResize="0"/>
          <p:nvPr/>
        </p:nvPicPr>
        <p:blipFill rotWithShape="1">
          <a:blip r:embed="rId3">
            <a:alphaModFix/>
          </a:blip>
          <a:srcRect/>
          <a:stretch/>
        </p:blipFill>
        <p:spPr>
          <a:xfrm>
            <a:off x="5148064" y="1484784"/>
            <a:ext cx="2592288" cy="32403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p:nvPr/>
        </p:nvSpPr>
        <p:spPr>
          <a:xfrm>
            <a:off x="107504" y="260648"/>
            <a:ext cx="9036496" cy="4616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ерекше қауіпті - белгілі жағдайда өнеркәсіптік апаттар</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туғызатын, яғни өнеркәсіптік кәсіпорындардың өзіне тиісті</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энергия қорының талқандататын түрі мен мөлшерінің бөлінуі,</a:t>
            </a:r>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сонымен қатар кейбір шикізат түрлері, аралық өнімдер,</a:t>
            </a:r>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кәсіпорынның негізгі өнімдері, өндіріс калдықтары, өнеркәсіп</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алаңында орнатылған технологиялық құрал-жабдықтар апаттық</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процеске тартылып халыққа, қызметкерлерге, қоршаған ортаға</a:t>
            </a:r>
            <a:endParaRPr sz="20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 және өнеркәсіп кәсіпорынының өзіне алапаттық зардап шектіретін факторларды тудыратын ( иондандыратын сәулелену,өрт, жарылыс,көп мөлшерде газ тәрізді хлордың шығуы) антропогендік өндірістік факторлар болып саналады</a:t>
            </a:r>
            <a:r>
              <a:rPr lang="ru-RU" sz="1800">
                <a:solidFill>
                  <a:schemeClr val="dk1"/>
                </a:solidFill>
                <a:latin typeface="Century Schoolbook"/>
                <a:ea typeface="Century Schoolbook"/>
                <a:cs typeface="Century Schoolbook"/>
                <a:sym typeface="Century Schoolbook"/>
              </a:rPr>
              <a:t>.</a:t>
            </a:r>
            <a:endParaRPr/>
          </a:p>
          <a:p>
            <a:pPr marL="0" marR="0" lvl="0" indent="0" algn="l" rtl="0">
              <a:spcBef>
                <a:spcPts val="0"/>
              </a:spcBef>
              <a:spcAft>
                <a:spcPts val="0"/>
              </a:spcAft>
              <a:buNone/>
            </a:pPr>
            <a:endParaRPr sz="180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1800">
                <a:solidFill>
                  <a:schemeClr val="dk1"/>
                </a:solidFill>
                <a:latin typeface="Century Schoolbook"/>
                <a:ea typeface="Century Schoolbook"/>
                <a:cs typeface="Century Schoolbook"/>
                <a:sym typeface="Century Schoolbook"/>
              </a:rPr>
              <a:t> </a:t>
            </a:r>
            <a:endParaRPr/>
          </a:p>
          <a:p>
            <a:pPr marL="0" marR="0" lvl="0" indent="0" algn="l"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pic>
        <p:nvPicPr>
          <p:cNvPr id="218" name="Google Shape;218;p24"/>
          <p:cNvPicPr preferRelativeResize="0"/>
          <p:nvPr/>
        </p:nvPicPr>
        <p:blipFill rotWithShape="1">
          <a:blip r:embed="rId3">
            <a:alphaModFix/>
          </a:blip>
          <a:srcRect/>
          <a:stretch/>
        </p:blipFill>
        <p:spPr>
          <a:xfrm>
            <a:off x="107504" y="4149080"/>
            <a:ext cx="3024336" cy="2592288"/>
          </a:xfrm>
          <a:prstGeom prst="rect">
            <a:avLst/>
          </a:prstGeom>
          <a:noFill/>
          <a:ln>
            <a:noFill/>
          </a:ln>
        </p:spPr>
      </p:pic>
      <p:pic>
        <p:nvPicPr>
          <p:cNvPr id="219" name="Google Shape;219;p24"/>
          <p:cNvPicPr preferRelativeResize="0"/>
          <p:nvPr/>
        </p:nvPicPr>
        <p:blipFill rotWithShape="1">
          <a:blip r:embed="rId4">
            <a:alphaModFix/>
          </a:blip>
          <a:srcRect/>
          <a:stretch/>
        </p:blipFill>
        <p:spPr>
          <a:xfrm>
            <a:off x="2771800" y="4058183"/>
            <a:ext cx="5112568" cy="27740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РЕФЛЕКСИЯ</a:t>
            </a:r>
            <a:endParaRPr lang="ru-RU"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pPr algn="ctr">
              <a:lnSpc>
                <a:spcPct val="120000"/>
              </a:lnSpc>
            </a:pPr>
            <a:r>
              <a:rPr lang="ru-RU" dirty="0" smtClean="0">
                <a:latin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cs typeface="Times New Roman" panose="02020603050405020304" pitchFamily="18" charset="0"/>
              </a:rPr>
              <a:t>бүгін білдім</a:t>
            </a:r>
            <a:r>
              <a:rPr lang="ru-RU" dirty="0" smtClean="0">
                <a:latin typeface="Times New Roman" panose="02020603050405020304" pitchFamily="18" charset="0"/>
                <a:cs typeface="Times New Roman" panose="02020603050405020304" pitchFamily="18" charset="0"/>
              </a:rPr>
              <a:t> … .</a:t>
            </a:r>
          </a:p>
          <a:p>
            <a:pPr algn="ctr">
              <a:lnSpc>
                <a:spcPct val="120000"/>
              </a:lnSpc>
            </a:pPr>
            <a:r>
              <a:rPr lang="ru-RU" dirty="0" err="1" smtClean="0">
                <a:latin typeface="Times New Roman" panose="02020603050405020304" pitchFamily="18" charset="0"/>
                <a:cs typeface="Times New Roman" panose="02020603050405020304" pitchFamily="18" charset="0"/>
              </a:rPr>
              <a:t>Маған сабақта қызық болды</a:t>
            </a:r>
            <a:r>
              <a:rPr lang="ru-RU" dirty="0" smtClean="0">
                <a:latin typeface="Times New Roman" panose="02020603050405020304" pitchFamily="18" charset="0"/>
                <a:cs typeface="Times New Roman" panose="02020603050405020304" pitchFamily="18" charset="0"/>
              </a:rPr>
              <a:t> …</a:t>
            </a:r>
          </a:p>
          <a:p>
            <a:pPr algn="ctr">
              <a:lnSpc>
                <a:spcPct val="120000"/>
              </a:lnSpc>
            </a:pPr>
            <a:r>
              <a:rPr lang="ru-RU" dirty="0" err="1" smtClean="0">
                <a:latin typeface="Times New Roman" panose="02020603050405020304" pitchFamily="18" charset="0"/>
                <a:cs typeface="Times New Roman" panose="02020603050405020304" pitchFamily="18" charset="0"/>
              </a:rPr>
              <a:t>Маған қиын болды</a:t>
            </a:r>
            <a:r>
              <a:rPr lang="ru-RU" dirty="0" smtClean="0">
                <a:latin typeface="Times New Roman" panose="02020603050405020304" pitchFamily="18" charset="0"/>
                <a:cs typeface="Times New Roman" panose="02020603050405020304" pitchFamily="18" charset="0"/>
              </a:rPr>
              <a:t> … .</a:t>
            </a:r>
          </a:p>
          <a:p>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4"/>
          <p:cNvSpPr/>
          <p:nvPr/>
        </p:nvSpPr>
        <p:spPr>
          <a:xfrm>
            <a:off x="179512" y="980728"/>
            <a:ext cx="4572000"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b="1" i="0" u="none" strike="noStrike" cap="none">
                <a:solidFill>
                  <a:srgbClr val="244582"/>
                </a:solidFill>
                <a:latin typeface="Century Schoolbook"/>
                <a:ea typeface="Century Schoolbook"/>
                <a:cs typeface="Century Schoolbook"/>
                <a:sym typeface="Century Schoolbook"/>
              </a:rPr>
              <a:t>Антропогендік фактор деп адамның қызмет әрекетінен жаңа түрде туындайтын фактор. Адамның шаруашылық іс-әрекеті салдарынан қоршаған ортаның кейбір жерлерінің өзгергені соншалық, табиғи құрауыштарының байланысы басқа болып, бұрынғы кешендермен салыстырғанда жаңа кешендер қалыптасады.</a:t>
            </a:r>
            <a:endParaRPr/>
          </a:p>
        </p:txBody>
      </p:sp>
      <p:pic>
        <p:nvPicPr>
          <p:cNvPr id="145" name="Google Shape;145;p14"/>
          <p:cNvPicPr preferRelativeResize="0"/>
          <p:nvPr/>
        </p:nvPicPr>
        <p:blipFill rotWithShape="1">
          <a:blip r:embed="rId3">
            <a:alphaModFix/>
          </a:blip>
          <a:srcRect/>
          <a:stretch/>
        </p:blipFill>
        <p:spPr>
          <a:xfrm>
            <a:off x="5412328" y="7462"/>
            <a:ext cx="3401720" cy="2551290"/>
          </a:xfrm>
          <a:prstGeom prst="rect">
            <a:avLst/>
          </a:prstGeom>
          <a:noFill/>
          <a:ln>
            <a:noFill/>
          </a:ln>
        </p:spPr>
      </p:pic>
      <p:pic>
        <p:nvPicPr>
          <p:cNvPr id="146" name="Google Shape;146;p14"/>
          <p:cNvPicPr preferRelativeResize="0"/>
          <p:nvPr/>
        </p:nvPicPr>
        <p:blipFill rotWithShape="1">
          <a:blip r:embed="rId4">
            <a:alphaModFix/>
          </a:blip>
          <a:srcRect/>
          <a:stretch/>
        </p:blipFill>
        <p:spPr>
          <a:xfrm>
            <a:off x="5445843" y="2342728"/>
            <a:ext cx="3401720" cy="2121039"/>
          </a:xfrm>
          <a:prstGeom prst="rect">
            <a:avLst/>
          </a:prstGeom>
          <a:noFill/>
          <a:ln>
            <a:noFill/>
          </a:ln>
        </p:spPr>
      </p:pic>
      <p:pic>
        <p:nvPicPr>
          <p:cNvPr id="147" name="Google Shape;147;p14"/>
          <p:cNvPicPr preferRelativeResize="0"/>
          <p:nvPr/>
        </p:nvPicPr>
        <p:blipFill rotWithShape="1">
          <a:blip r:embed="rId5">
            <a:alphaModFix/>
          </a:blip>
          <a:srcRect/>
          <a:stretch/>
        </p:blipFill>
        <p:spPr>
          <a:xfrm>
            <a:off x="5445843" y="4077072"/>
            <a:ext cx="3346102" cy="28070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p:nvPr/>
        </p:nvSpPr>
        <p:spPr>
          <a:xfrm>
            <a:off x="179512" y="41711"/>
            <a:ext cx="4572000" cy="68634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Дүние жүзіндегі шөлдердің шығу тегі негізінде антропогендік болып саналады. Қазіргі уақытта шөл аумағы 10 миллион шаршы километрге жетті, бұл бүкіл құрлық аумағының 7 пайызына жуық. Көптеген жер көлемінің өзгеруі шаруашылықтың, мысалы, eгіc алқаптарының тым үлкен болуы, олардың дұрыс күтілмеуі, қорғаныш орман-тоғай белделері мен ықтырма белдеулердің болмауы, құрылыс салу, пайдалы қазбалар өндіру кезінде үстіңгі қабаттың жалаңаштануы, малдың тым көп жайылуы тағы да басқа жұмыстардың дұрыс жүргізілмеуі салдарынан орын алды.</a:t>
            </a:r>
            <a:endParaRPr/>
          </a:p>
        </p:txBody>
      </p:sp>
      <p:pic>
        <p:nvPicPr>
          <p:cNvPr id="153" name="Google Shape;153;p15"/>
          <p:cNvPicPr preferRelativeResize="0"/>
          <p:nvPr/>
        </p:nvPicPr>
        <p:blipFill rotWithShape="1">
          <a:blip r:embed="rId3">
            <a:alphaModFix/>
          </a:blip>
          <a:srcRect/>
          <a:stretch/>
        </p:blipFill>
        <p:spPr>
          <a:xfrm>
            <a:off x="5004048" y="179868"/>
            <a:ext cx="2926777" cy="1944216"/>
          </a:xfrm>
          <a:prstGeom prst="rect">
            <a:avLst/>
          </a:prstGeom>
          <a:noFill/>
          <a:ln>
            <a:noFill/>
          </a:ln>
        </p:spPr>
      </p:pic>
      <p:pic>
        <p:nvPicPr>
          <p:cNvPr id="154" name="Google Shape;154;p15"/>
          <p:cNvPicPr preferRelativeResize="0"/>
          <p:nvPr/>
        </p:nvPicPr>
        <p:blipFill rotWithShape="1">
          <a:blip r:embed="rId4">
            <a:alphaModFix/>
          </a:blip>
          <a:srcRect/>
          <a:stretch/>
        </p:blipFill>
        <p:spPr>
          <a:xfrm>
            <a:off x="5868144" y="1988840"/>
            <a:ext cx="3144661" cy="2207020"/>
          </a:xfrm>
          <a:prstGeom prst="rect">
            <a:avLst/>
          </a:prstGeom>
          <a:noFill/>
          <a:ln>
            <a:noFill/>
          </a:ln>
        </p:spPr>
      </p:pic>
      <p:pic>
        <p:nvPicPr>
          <p:cNvPr id="155" name="Google Shape;155;p15"/>
          <p:cNvPicPr preferRelativeResize="0"/>
          <p:nvPr/>
        </p:nvPicPr>
        <p:blipFill rotWithShape="1">
          <a:blip r:embed="rId5">
            <a:alphaModFix/>
          </a:blip>
          <a:srcRect/>
          <a:stretch/>
        </p:blipFill>
        <p:spPr>
          <a:xfrm>
            <a:off x="5004048" y="4005064"/>
            <a:ext cx="3073524" cy="2305143"/>
          </a:xfrm>
          <a:prstGeom prst="rect">
            <a:avLst/>
          </a:prstGeom>
          <a:noFill/>
          <a:ln>
            <a:noFill/>
          </a:ln>
        </p:spPr>
      </p:pic>
      <p:pic>
        <p:nvPicPr>
          <p:cNvPr id="156" name="Google Shape;156;p15"/>
          <p:cNvPicPr preferRelativeResize="0"/>
          <p:nvPr/>
        </p:nvPicPr>
        <p:blipFill rotWithShape="1">
          <a:blip r:embed="rId6">
            <a:alphaModFix/>
          </a:blip>
          <a:srcRect/>
          <a:stretch/>
        </p:blipFill>
        <p:spPr>
          <a:xfrm>
            <a:off x="7715250" y="179869"/>
            <a:ext cx="1428750" cy="19604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p:nvPr/>
        </p:nvSpPr>
        <p:spPr>
          <a:xfrm>
            <a:off x="323528" y="260648"/>
            <a:ext cx="8568952"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Қазіргі кезде антропогендік факторлар әсерінің артуынан күрделі экологиялық проблемалар: көшетхана эффектісі, қышқыл жаңбыр, ормансыздандыру, ядролық қыс, озон кабатының жұқаруы мен тесілуі, шөлейттену, т. б. туындады. Антропогендік факторларға өнеркәсіп индустриясының барлық салалары, көлік, ауылшаруашылығы, орман шаруашылығы, энергетика, атом қаруын сынау, мұнай, газ және тау-кен өндіріс салалары, т. б. жатады.</a:t>
            </a:r>
            <a:endParaRPr/>
          </a:p>
        </p:txBody>
      </p:sp>
      <p:pic>
        <p:nvPicPr>
          <p:cNvPr id="162" name="Google Shape;162;p16"/>
          <p:cNvPicPr preferRelativeResize="0"/>
          <p:nvPr/>
        </p:nvPicPr>
        <p:blipFill rotWithShape="1">
          <a:blip r:embed="rId3">
            <a:alphaModFix/>
          </a:blip>
          <a:srcRect/>
          <a:stretch/>
        </p:blipFill>
        <p:spPr>
          <a:xfrm>
            <a:off x="0" y="4404304"/>
            <a:ext cx="2482545" cy="2420888"/>
          </a:xfrm>
          <a:prstGeom prst="rect">
            <a:avLst/>
          </a:prstGeom>
          <a:noFill/>
          <a:ln>
            <a:noFill/>
          </a:ln>
        </p:spPr>
      </p:pic>
      <p:pic>
        <p:nvPicPr>
          <p:cNvPr id="163" name="Google Shape;163;p16"/>
          <p:cNvPicPr preferRelativeResize="0"/>
          <p:nvPr/>
        </p:nvPicPr>
        <p:blipFill rotWithShape="1">
          <a:blip r:embed="rId4">
            <a:alphaModFix/>
          </a:blip>
          <a:srcRect/>
          <a:stretch/>
        </p:blipFill>
        <p:spPr>
          <a:xfrm>
            <a:off x="2249307" y="4359773"/>
            <a:ext cx="2965293" cy="2465419"/>
          </a:xfrm>
          <a:prstGeom prst="rect">
            <a:avLst/>
          </a:prstGeom>
          <a:noFill/>
          <a:ln>
            <a:noFill/>
          </a:ln>
        </p:spPr>
      </p:pic>
      <p:pic>
        <p:nvPicPr>
          <p:cNvPr id="164" name="Google Shape;164;p16"/>
          <p:cNvPicPr preferRelativeResize="0"/>
          <p:nvPr/>
        </p:nvPicPr>
        <p:blipFill rotWithShape="1">
          <a:blip r:embed="rId5">
            <a:alphaModFix/>
          </a:blip>
          <a:srcRect/>
          <a:stretch/>
        </p:blipFill>
        <p:spPr>
          <a:xfrm>
            <a:off x="5042163" y="4414045"/>
            <a:ext cx="3719129" cy="24670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p:nvPr/>
        </p:nvSpPr>
        <p:spPr>
          <a:xfrm>
            <a:off x="179512" y="116632"/>
            <a:ext cx="4572000" cy="6247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АҚШ-ның Вашингтон қаласында орналасқан бүкіл әлемдік бақылау институтының мәліметтері бойынша табиғи орта жылдан жылға нашарлауда. Институт жариялаған мәліметтерге сүйенсек жылына 16,8 млн. га тропикті ылғалды орман жойылып, жерді дұрыс пайдаланбау салдарынан 6 млн. га шөл пайда болып, қышқыл жаңбырдан 50 млн. га орман зақымдалып, планетадағы жыртылатын жердің 26 млрд, т. кұнарлы қабаты мен өсімдіктердің 25-30 мың түрінен айырылып қалатын жағдай туып отырғаны анықталған.</a:t>
            </a:r>
            <a:endParaRPr/>
          </a:p>
        </p:txBody>
      </p:sp>
      <p:pic>
        <p:nvPicPr>
          <p:cNvPr id="170" name="Google Shape;170;p17"/>
          <p:cNvPicPr preferRelativeResize="0"/>
          <p:nvPr/>
        </p:nvPicPr>
        <p:blipFill rotWithShape="1">
          <a:blip r:embed="rId3">
            <a:alphaModFix/>
          </a:blip>
          <a:srcRect/>
          <a:stretch/>
        </p:blipFill>
        <p:spPr>
          <a:xfrm>
            <a:off x="5655453" y="1001362"/>
            <a:ext cx="3405839" cy="2550185"/>
          </a:xfrm>
          <a:prstGeom prst="rect">
            <a:avLst/>
          </a:prstGeom>
          <a:noFill/>
          <a:ln>
            <a:noFill/>
          </a:ln>
        </p:spPr>
      </p:pic>
      <p:pic>
        <p:nvPicPr>
          <p:cNvPr id="171" name="Google Shape;171;p17"/>
          <p:cNvPicPr preferRelativeResize="0"/>
          <p:nvPr/>
        </p:nvPicPr>
        <p:blipFill rotWithShape="1">
          <a:blip r:embed="rId4">
            <a:alphaModFix/>
          </a:blip>
          <a:srcRect/>
          <a:stretch/>
        </p:blipFill>
        <p:spPr>
          <a:xfrm>
            <a:off x="5724128" y="3429000"/>
            <a:ext cx="3337163" cy="26697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p:nvPr/>
        </p:nvSpPr>
        <p:spPr>
          <a:xfrm>
            <a:off x="107504" y="1668170"/>
            <a:ext cx="4572000" cy="40626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400" b="1">
                <a:solidFill>
                  <a:srgbClr val="244582"/>
                </a:solidFill>
                <a:latin typeface="Century Schoolbook"/>
                <a:ea typeface="Century Schoolbook"/>
                <a:cs typeface="Century Schoolbook"/>
                <a:sym typeface="Century Schoolbook"/>
              </a:rPr>
              <a:t>• табиғи ресурстарға ықпал жасайтындар;</a:t>
            </a:r>
            <a:endParaRPr/>
          </a:p>
          <a:p>
            <a:pPr marL="0" marR="0" lvl="0" indent="0" algn="l" rtl="0">
              <a:spcBef>
                <a:spcPts val="0"/>
              </a:spcBef>
              <a:spcAft>
                <a:spcPts val="0"/>
              </a:spcAft>
              <a:buNone/>
            </a:pPr>
            <a:endParaRPr sz="24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400" b="1">
                <a:solidFill>
                  <a:srgbClr val="244582"/>
                </a:solidFill>
                <a:latin typeface="Century Schoolbook"/>
                <a:ea typeface="Century Schoolbook"/>
                <a:cs typeface="Century Schoolbook"/>
                <a:sym typeface="Century Schoolbook"/>
              </a:rPr>
              <a:t>• өндірістің өзіне әсер ететіндер (мысалы, ортаның ластануы);</a:t>
            </a:r>
            <a:endParaRPr/>
          </a:p>
          <a:p>
            <a:pPr marL="0" marR="0" lvl="0" indent="0" algn="l" rtl="0">
              <a:spcBef>
                <a:spcPts val="0"/>
              </a:spcBef>
              <a:spcAft>
                <a:spcPts val="0"/>
              </a:spcAft>
              <a:buNone/>
            </a:pPr>
            <a:endParaRPr sz="2400" b="1">
              <a:solidFill>
                <a:srgbClr val="244582"/>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400" b="1">
                <a:solidFill>
                  <a:srgbClr val="244582"/>
                </a:solidFill>
                <a:latin typeface="Century Schoolbook"/>
                <a:ea typeface="Century Schoolbook"/>
                <a:cs typeface="Century Schoolbook"/>
                <a:sym typeface="Century Schoolbook"/>
              </a:rPr>
              <a:t>• табиғат пайдаланушы ретінде адамға әсер тигізетіндер.</a:t>
            </a:r>
            <a:endParaRPr/>
          </a:p>
        </p:txBody>
      </p:sp>
      <p:sp>
        <p:nvSpPr>
          <p:cNvPr id="177" name="Google Shape;177;p18"/>
          <p:cNvSpPr/>
          <p:nvPr/>
        </p:nvSpPr>
        <p:spPr>
          <a:xfrm>
            <a:off x="107504" y="24378"/>
            <a:ext cx="8784976"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Жоғарыда карастырылған абиоталық, биоталык, және антропогендік факторлардың табиғи ресурстарды пайдалану процестеріне ықпал ететін кез келген әсерлерін табиғи пайдаланудағы фактор деп атайды. Табиғи пайдаланудағы фактор объектілер түрлеріне байланысты үш топқа бөлінеді:</a:t>
            </a:r>
            <a:endParaRPr sz="2000" b="1">
              <a:solidFill>
                <a:srgbClr val="244582"/>
              </a:solidFill>
              <a:latin typeface="Century Schoolbook"/>
              <a:ea typeface="Century Schoolbook"/>
              <a:cs typeface="Century Schoolbook"/>
              <a:sym typeface="Century Schoolbook"/>
            </a:endParaRPr>
          </a:p>
        </p:txBody>
      </p:sp>
      <p:pic>
        <p:nvPicPr>
          <p:cNvPr id="178" name="Google Shape;178;p18"/>
          <p:cNvPicPr preferRelativeResize="0"/>
          <p:nvPr/>
        </p:nvPicPr>
        <p:blipFill rotWithShape="1">
          <a:blip r:embed="rId3">
            <a:alphaModFix/>
          </a:blip>
          <a:srcRect/>
          <a:stretch/>
        </p:blipFill>
        <p:spPr>
          <a:xfrm>
            <a:off x="4211960" y="1772816"/>
            <a:ext cx="4688726" cy="4392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p:nvPr/>
        </p:nvSpPr>
        <p:spPr>
          <a:xfrm>
            <a:off x="179512" y="692696"/>
            <a:ext cx="8964488"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Сонымен экологиялық факторлардың топтастырылуын талқылауды аяқтай келе, олардың барлығының жиынтығы экожүйенің қасиеттеріне ғана емес, оның даму процесіне де басшылық жасайтындығына ерекше назар аудару қажеттігі сөзсіз. Қоршаған ортаны корғау мен табиғи ресурстарды оңтайлы пайдаланудың бірде-бір мәселелерін табиғаттың жанды және жансыз компоненттері арасындағы байланыстардың ғылыми негіздерін ескермей шешуге болмайды.</a:t>
            </a:r>
            <a:endParaRPr/>
          </a:p>
        </p:txBody>
      </p:sp>
      <p:pic>
        <p:nvPicPr>
          <p:cNvPr id="184" name="Google Shape;184;p19"/>
          <p:cNvPicPr preferRelativeResize="0"/>
          <p:nvPr/>
        </p:nvPicPr>
        <p:blipFill rotWithShape="1">
          <a:blip r:embed="rId3">
            <a:alphaModFix/>
          </a:blip>
          <a:srcRect/>
          <a:stretch/>
        </p:blipFill>
        <p:spPr>
          <a:xfrm>
            <a:off x="3203848" y="3861140"/>
            <a:ext cx="2125477" cy="2304256"/>
          </a:xfrm>
          <a:prstGeom prst="rect">
            <a:avLst/>
          </a:prstGeom>
          <a:noFill/>
          <a:ln>
            <a:noFill/>
          </a:ln>
        </p:spPr>
      </p:pic>
      <p:pic>
        <p:nvPicPr>
          <p:cNvPr id="185" name="Google Shape;185;p19"/>
          <p:cNvPicPr preferRelativeResize="0"/>
          <p:nvPr/>
        </p:nvPicPr>
        <p:blipFill rotWithShape="1">
          <a:blip r:embed="rId4">
            <a:alphaModFix/>
          </a:blip>
          <a:srcRect/>
          <a:stretch/>
        </p:blipFill>
        <p:spPr>
          <a:xfrm>
            <a:off x="539552" y="4221088"/>
            <a:ext cx="2447550" cy="1946477"/>
          </a:xfrm>
          <a:prstGeom prst="rect">
            <a:avLst/>
          </a:prstGeom>
          <a:noFill/>
          <a:ln>
            <a:noFill/>
          </a:ln>
        </p:spPr>
      </p:pic>
      <p:pic>
        <p:nvPicPr>
          <p:cNvPr id="186" name="Google Shape;186;p19"/>
          <p:cNvPicPr preferRelativeResize="0"/>
          <p:nvPr/>
        </p:nvPicPr>
        <p:blipFill rotWithShape="1">
          <a:blip r:embed="rId5">
            <a:alphaModFix/>
          </a:blip>
          <a:srcRect/>
          <a:stretch/>
        </p:blipFill>
        <p:spPr>
          <a:xfrm>
            <a:off x="5329325" y="4137510"/>
            <a:ext cx="3641170" cy="22757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p:nvPr/>
        </p:nvSpPr>
        <p:spPr>
          <a:xfrm>
            <a:off x="251520" y="836712"/>
            <a:ext cx="3347864"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Антропогендік өндірістік фактор. Жоғарыда антропогенді факторды кең аукымды мағынада карастырсақ, енді адам-өндіріс объектісі - қоршаған орта жүйесіндегі оның бір негізгі бөлігінің бірі болып саналатын антропогенді өндірістік факторға тоқталған жөн.</a:t>
            </a:r>
            <a:endParaRPr/>
          </a:p>
        </p:txBody>
      </p:sp>
      <p:pic>
        <p:nvPicPr>
          <p:cNvPr id="192" name="Google Shape;192;p20"/>
          <p:cNvPicPr preferRelativeResize="0"/>
          <p:nvPr/>
        </p:nvPicPr>
        <p:blipFill rotWithShape="1">
          <a:blip r:embed="rId3">
            <a:alphaModFix/>
          </a:blip>
          <a:srcRect/>
          <a:stretch/>
        </p:blipFill>
        <p:spPr>
          <a:xfrm>
            <a:off x="3851920" y="1490989"/>
            <a:ext cx="4762500" cy="3400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p:nvPr/>
        </p:nvSpPr>
        <p:spPr>
          <a:xfrm>
            <a:off x="179512" y="908720"/>
            <a:ext cx="4176464"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rgbClr val="244582"/>
                </a:solidFill>
                <a:latin typeface="Century Schoolbook"/>
                <a:ea typeface="Century Schoolbook"/>
                <a:cs typeface="Century Schoolbook"/>
                <a:sym typeface="Century Schoolbook"/>
              </a:rPr>
              <a:t>Антропогендік өндірістік фактор (АӨФ) деп тікелей өндіріс процесіне қатысатын қызметкердің денсаулығын өте-мөте қолайсыз зардаптарға ұшырататын және белгілі өндіріс процесінің нәтижесінде қоршаған ортаны антропогенді өзгерістерге итеруге қабілеті бар факторды айтады. Бұл жерде тағы да еңбектік, өндірістік әрекетке байланысты фактор туралы анықтамаға ерекше көңіл бөлініп отырғанын еске саламыз.</a:t>
            </a:r>
            <a:endParaRPr/>
          </a:p>
        </p:txBody>
      </p:sp>
      <p:pic>
        <p:nvPicPr>
          <p:cNvPr id="198" name="Google Shape;198;p21"/>
          <p:cNvPicPr preferRelativeResize="0"/>
          <p:nvPr/>
        </p:nvPicPr>
        <p:blipFill rotWithShape="1">
          <a:blip r:embed="rId3">
            <a:alphaModFix/>
          </a:blip>
          <a:srcRect/>
          <a:stretch/>
        </p:blipFill>
        <p:spPr>
          <a:xfrm>
            <a:off x="5220072" y="3937971"/>
            <a:ext cx="3919589" cy="2891398"/>
          </a:xfrm>
          <a:prstGeom prst="rect">
            <a:avLst/>
          </a:prstGeom>
          <a:noFill/>
          <a:ln>
            <a:noFill/>
          </a:ln>
        </p:spPr>
      </p:pic>
      <p:pic>
        <p:nvPicPr>
          <p:cNvPr id="199" name="Google Shape;199;p21"/>
          <p:cNvPicPr preferRelativeResize="0"/>
          <p:nvPr/>
        </p:nvPicPr>
        <p:blipFill rotWithShape="1">
          <a:blip r:embed="rId4">
            <a:alphaModFix/>
          </a:blip>
          <a:srcRect/>
          <a:stretch/>
        </p:blipFill>
        <p:spPr>
          <a:xfrm>
            <a:off x="5364088" y="-171400"/>
            <a:ext cx="3559549" cy="4286250"/>
          </a:xfrm>
          <a:prstGeom prst="rect">
            <a:avLst/>
          </a:prstGeom>
          <a:noFill/>
          <a:ln>
            <a:noFill/>
          </a:ln>
        </p:spPr>
      </p:pic>
    </p:spTree>
  </p:cSld>
  <p:clrMapOvr>
    <a:masterClrMapping/>
  </p:clrMapOvr>
</p:sld>
</file>

<file path=ppt/theme/theme1.xml><?xml version="1.0" encoding="utf-8"?>
<a:theme xmlns:a="http://schemas.openxmlformats.org/drawingml/2006/main" name="Эркер">
  <a:themeElements>
    <a:clrScheme name="Эркер">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687</Words>
  <Application>Microsoft Office PowerPoint</Application>
  <PresentationFormat>Экран (4:3)</PresentationFormat>
  <Paragraphs>48</Paragraphs>
  <Slides>13</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Century Schoolbook</vt:lpstr>
      <vt:lpstr>Calibri</vt:lpstr>
      <vt:lpstr>Times New Roman</vt:lpstr>
      <vt:lpstr>Noto Sans Symbols</vt:lpstr>
      <vt:lpstr>Эркер</vt:lpstr>
      <vt:lpstr>Т/бы: “Антропогендік факторлар, олардың      биогеоценоздарға әсері”.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РЕФЛЕКСИЯ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Т/бы: “Антропогендік факторлар, олардың      биогеоценоздарға әсері”.</dc:title>
  <dc:creator>Zavmetod</dc:creator>
  <cp:lastModifiedBy>Zavmetod</cp:lastModifiedBy>
  <cp:revision>3</cp:revision>
  <dcterms:modified xsi:type="dcterms:W3CDTF">2020-04-02T11:55:58Z</dcterms:modified>
</cp:coreProperties>
</file>