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2" r:id="rId4"/>
    <p:sldId id="273" r:id="rId5"/>
    <p:sldId id="281" r:id="rId6"/>
    <p:sldId id="263" r:id="rId7"/>
    <p:sldId id="264" r:id="rId8"/>
    <p:sldId id="265" r:id="rId9"/>
    <p:sldId id="285" r:id="rId10"/>
    <p:sldId id="266" r:id="rId11"/>
    <p:sldId id="286" r:id="rId12"/>
    <p:sldId id="267" r:id="rId13"/>
    <p:sldId id="268" r:id="rId14"/>
    <p:sldId id="269" r:id="rId15"/>
    <p:sldId id="270" r:id="rId16"/>
    <p:sldId id="271" r:id="rId17"/>
    <p:sldId id="272" r:id="rId18"/>
    <p:sldId id="275" r:id="rId19"/>
    <p:sldId id="277" r:id="rId20"/>
    <p:sldId id="278" r:id="rId21"/>
    <p:sldId id="279" r:id="rId22"/>
    <p:sldId id="280" r:id="rId23"/>
    <p:sldId id="287" r:id="rId24"/>
    <p:sldId id="258" r:id="rId25"/>
    <p:sldId id="259" r:id="rId26"/>
    <p:sldId id="288" r:id="rId27"/>
    <p:sldId id="289" r:id="rId28"/>
    <p:sldId id="260" r:id="rId29"/>
    <p:sldId id="261"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27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DEF2E-C275-4B38-AE9E-04C553AE174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70D3BFEF-97B8-4818-A389-4A63F63E0CD4}">
      <dgm:prSet phldrT="[Текст]" phldr="1"/>
      <dgm:spPr>
        <a:blipFill rotWithShape="0">
          <a:blip xmlns:r="http://schemas.openxmlformats.org/officeDocument/2006/relationships" r:embed="rId1"/>
          <a:stretch>
            <a:fillRect/>
          </a:stretch>
        </a:blipFill>
        <a:ln>
          <a:solidFill>
            <a:schemeClr val="tx2">
              <a:lumMod val="75000"/>
            </a:schemeClr>
          </a:solidFill>
        </a:ln>
      </dgm:spPr>
      <dgm:t>
        <a:bodyPr/>
        <a:lstStyle/>
        <a:p>
          <a:endParaRPr lang="ru-RU" dirty="0"/>
        </a:p>
      </dgm:t>
    </dgm:pt>
    <dgm:pt modelId="{28EB2FA6-F17F-460E-93CB-3FC6435BCB97}" type="parTrans" cxnId="{9AAA45C9-AB11-4768-992C-5FA4FC033690}">
      <dgm:prSet/>
      <dgm:spPr/>
      <dgm:t>
        <a:bodyPr/>
        <a:lstStyle/>
        <a:p>
          <a:endParaRPr lang="ru-RU"/>
        </a:p>
      </dgm:t>
    </dgm:pt>
    <dgm:pt modelId="{E7A05A70-5CBA-41F0-A8BA-DCEC7061E97F}" type="sibTrans" cxnId="{9AAA45C9-AB11-4768-992C-5FA4FC033690}">
      <dgm:prSet/>
      <dgm:spPr/>
      <dgm:t>
        <a:bodyPr/>
        <a:lstStyle/>
        <a:p>
          <a:endParaRPr lang="ru-RU"/>
        </a:p>
      </dgm:t>
    </dgm:pt>
    <dgm:pt modelId="{E15C86FD-0D8A-4872-9F21-4ECC0882B3D1}">
      <dgm:prSet phldrT="[Текст]" phldr="1"/>
      <dgm:spPr>
        <a:blipFill rotWithShape="0">
          <a:blip xmlns:r="http://schemas.openxmlformats.org/officeDocument/2006/relationships" r:embed="rId2"/>
          <a:stretch>
            <a:fillRect/>
          </a:stretch>
        </a:blipFill>
        <a:ln>
          <a:solidFill>
            <a:schemeClr val="tx2">
              <a:lumMod val="75000"/>
            </a:schemeClr>
          </a:solidFill>
        </a:ln>
      </dgm:spPr>
      <dgm:t>
        <a:bodyPr/>
        <a:lstStyle/>
        <a:p>
          <a:endParaRPr lang="ru-RU" dirty="0"/>
        </a:p>
      </dgm:t>
    </dgm:pt>
    <dgm:pt modelId="{8776FE05-21DA-4B66-B766-9BCC6FEB2855}" type="parTrans" cxnId="{A5EC34BF-2B73-4642-97F9-5C6F4C149CC8}">
      <dgm:prSet/>
      <dgm:spPr/>
      <dgm:t>
        <a:bodyPr/>
        <a:lstStyle/>
        <a:p>
          <a:endParaRPr lang="ru-RU"/>
        </a:p>
      </dgm:t>
    </dgm:pt>
    <dgm:pt modelId="{D7354DAB-CD08-4765-8A86-5DDA42053B72}" type="sibTrans" cxnId="{A5EC34BF-2B73-4642-97F9-5C6F4C149CC8}">
      <dgm:prSet/>
      <dgm:spPr/>
      <dgm:t>
        <a:bodyPr/>
        <a:lstStyle/>
        <a:p>
          <a:endParaRPr lang="ru-RU"/>
        </a:p>
      </dgm:t>
    </dgm:pt>
    <dgm:pt modelId="{0E44DB7B-3CCF-4D60-BA30-9A9EC4AF27EA}">
      <dgm:prSet phldrT="[Текст]" phldr="1"/>
      <dgm:spPr>
        <a:blipFill rotWithShape="0">
          <a:blip xmlns:r="http://schemas.openxmlformats.org/officeDocument/2006/relationships" r:embed="rId3"/>
          <a:stretch>
            <a:fillRect/>
          </a:stretch>
        </a:blipFill>
        <a:ln>
          <a:solidFill>
            <a:schemeClr val="tx2">
              <a:lumMod val="75000"/>
            </a:schemeClr>
          </a:solidFill>
        </a:ln>
      </dgm:spPr>
      <dgm:t>
        <a:bodyPr/>
        <a:lstStyle/>
        <a:p>
          <a:endParaRPr lang="ru-RU" dirty="0"/>
        </a:p>
      </dgm:t>
    </dgm:pt>
    <dgm:pt modelId="{90150A50-40F3-4193-8F98-B6B16222E3E6}" type="parTrans" cxnId="{8B647162-7A14-424E-8464-CBE787C0C9B7}">
      <dgm:prSet/>
      <dgm:spPr/>
      <dgm:t>
        <a:bodyPr/>
        <a:lstStyle/>
        <a:p>
          <a:endParaRPr lang="ru-RU"/>
        </a:p>
      </dgm:t>
    </dgm:pt>
    <dgm:pt modelId="{18E1F7FA-4BA8-4777-B19F-863AB21E17DB}" type="sibTrans" cxnId="{8B647162-7A14-424E-8464-CBE787C0C9B7}">
      <dgm:prSet/>
      <dgm:spPr/>
      <dgm:t>
        <a:bodyPr/>
        <a:lstStyle/>
        <a:p>
          <a:endParaRPr lang="ru-RU"/>
        </a:p>
      </dgm:t>
    </dgm:pt>
    <dgm:pt modelId="{88035435-AEF8-44D2-8A59-7595EA71F8E7}">
      <dgm:prSet/>
      <dgm:spPr>
        <a:blipFill rotWithShape="0">
          <a:blip xmlns:r="http://schemas.openxmlformats.org/officeDocument/2006/relationships" r:embed="rId4"/>
          <a:stretch>
            <a:fillRect/>
          </a:stretch>
        </a:blipFill>
        <a:ln>
          <a:solidFill>
            <a:schemeClr val="tx2">
              <a:lumMod val="75000"/>
            </a:schemeClr>
          </a:solidFill>
        </a:ln>
      </dgm:spPr>
      <dgm:t>
        <a:bodyPr/>
        <a:lstStyle/>
        <a:p>
          <a:endParaRPr lang="ru-RU"/>
        </a:p>
      </dgm:t>
    </dgm:pt>
    <dgm:pt modelId="{51BE6F40-3A93-4C19-95D7-52F57EC5FA80}" type="parTrans" cxnId="{A58D6BD3-2050-4BC7-AEF3-2D3A688C9131}">
      <dgm:prSet/>
      <dgm:spPr/>
      <dgm:t>
        <a:bodyPr/>
        <a:lstStyle/>
        <a:p>
          <a:endParaRPr lang="ru-RU"/>
        </a:p>
      </dgm:t>
    </dgm:pt>
    <dgm:pt modelId="{758918B5-E140-440A-BF76-5841257AA101}" type="sibTrans" cxnId="{A58D6BD3-2050-4BC7-AEF3-2D3A688C9131}">
      <dgm:prSet/>
      <dgm:spPr/>
      <dgm:t>
        <a:bodyPr/>
        <a:lstStyle/>
        <a:p>
          <a:endParaRPr lang="ru-RU"/>
        </a:p>
      </dgm:t>
    </dgm:pt>
    <dgm:pt modelId="{262DD5CF-3474-40C4-B7D0-704DB27764EB}" type="pres">
      <dgm:prSet presAssocID="{7FADEF2E-C275-4B38-AE9E-04C553AE1742}" presName="CompostProcess" presStyleCnt="0">
        <dgm:presLayoutVars>
          <dgm:dir/>
          <dgm:resizeHandles val="exact"/>
        </dgm:presLayoutVars>
      </dgm:prSet>
      <dgm:spPr/>
      <dgm:t>
        <a:bodyPr/>
        <a:lstStyle/>
        <a:p>
          <a:endParaRPr lang="ru-RU"/>
        </a:p>
      </dgm:t>
    </dgm:pt>
    <dgm:pt modelId="{15ACAC88-AE7B-4F66-ADBC-D20751563A5D}" type="pres">
      <dgm:prSet presAssocID="{7FADEF2E-C275-4B38-AE9E-04C553AE1742}" presName="arrow" presStyleLbl="bgShp" presStyleIdx="0" presStyleCnt="1" custScaleX="117647"/>
      <dgm:spPr>
        <a:solidFill>
          <a:schemeClr val="tx2">
            <a:lumMod val="60000"/>
            <a:lumOff val="40000"/>
          </a:schemeClr>
        </a:solidFill>
      </dgm:spPr>
    </dgm:pt>
    <dgm:pt modelId="{519CA196-6FD4-4B59-ACBF-F00EFEC7B520}" type="pres">
      <dgm:prSet presAssocID="{7FADEF2E-C275-4B38-AE9E-04C553AE1742}" presName="linearProcess" presStyleCnt="0"/>
      <dgm:spPr/>
    </dgm:pt>
    <dgm:pt modelId="{6A3E2BAB-BE39-4E6A-A03A-B491D192CAA6}" type="pres">
      <dgm:prSet presAssocID="{70D3BFEF-97B8-4818-A389-4A63F63E0CD4}" presName="textNode" presStyleLbl="node1" presStyleIdx="0" presStyleCnt="4" custScaleX="62178" custLinFactNeighborX="-68035" custLinFactNeighborY="-4687">
        <dgm:presLayoutVars>
          <dgm:bulletEnabled val="1"/>
        </dgm:presLayoutVars>
      </dgm:prSet>
      <dgm:spPr/>
      <dgm:t>
        <a:bodyPr/>
        <a:lstStyle/>
        <a:p>
          <a:endParaRPr lang="ru-RU"/>
        </a:p>
      </dgm:t>
    </dgm:pt>
    <dgm:pt modelId="{E2FDFBAC-57C8-4D07-BF4D-3F61A4600E26}" type="pres">
      <dgm:prSet presAssocID="{E7A05A70-5CBA-41F0-A8BA-DCEC7061E97F}" presName="sibTrans" presStyleCnt="0"/>
      <dgm:spPr/>
    </dgm:pt>
    <dgm:pt modelId="{623D224C-2A08-4A14-8E2C-38A7D9D5294A}" type="pres">
      <dgm:prSet presAssocID="{E15C86FD-0D8A-4872-9F21-4ECC0882B3D1}" presName="textNode" presStyleLbl="node1" presStyleIdx="1" presStyleCnt="4" custScaleX="64458" custLinFactX="-2488" custLinFactNeighborX="-100000" custLinFactNeighborY="846">
        <dgm:presLayoutVars>
          <dgm:bulletEnabled val="1"/>
        </dgm:presLayoutVars>
      </dgm:prSet>
      <dgm:spPr/>
      <dgm:t>
        <a:bodyPr/>
        <a:lstStyle/>
        <a:p>
          <a:endParaRPr lang="ru-RU"/>
        </a:p>
      </dgm:t>
    </dgm:pt>
    <dgm:pt modelId="{0B1AC214-8860-4CFA-9FB2-5646491D5C96}" type="pres">
      <dgm:prSet presAssocID="{D7354DAB-CD08-4765-8A86-5DDA42053B72}" presName="sibTrans" presStyleCnt="0"/>
      <dgm:spPr/>
    </dgm:pt>
    <dgm:pt modelId="{F789C897-97D2-4889-A0AB-9A56169ACA00}" type="pres">
      <dgm:prSet presAssocID="{88035435-AEF8-44D2-8A59-7595EA71F8E7}" presName="textNode" presStyleLbl="node1" presStyleIdx="2" presStyleCnt="4" custScaleX="60068" custLinFactX="25182" custLinFactNeighborX="100000" custLinFactNeighborY="-292">
        <dgm:presLayoutVars>
          <dgm:bulletEnabled val="1"/>
        </dgm:presLayoutVars>
      </dgm:prSet>
      <dgm:spPr/>
      <dgm:t>
        <a:bodyPr/>
        <a:lstStyle/>
        <a:p>
          <a:endParaRPr lang="ru-RU"/>
        </a:p>
      </dgm:t>
    </dgm:pt>
    <dgm:pt modelId="{B22F7253-D73E-46B5-BB29-11345227D4D8}" type="pres">
      <dgm:prSet presAssocID="{758918B5-E140-440A-BF76-5841257AA101}" presName="sibTrans" presStyleCnt="0"/>
      <dgm:spPr/>
    </dgm:pt>
    <dgm:pt modelId="{D0925AB5-6CC2-425B-8115-CE426933753E}" type="pres">
      <dgm:prSet presAssocID="{0E44DB7B-3CCF-4D60-BA30-9A9EC4AF27EA}" presName="textNode" presStyleLbl="node1" presStyleIdx="3" presStyleCnt="4" custScaleX="60134" custLinFactX="-86181" custLinFactNeighborX="-100000" custLinFactNeighborY="-4687">
        <dgm:presLayoutVars>
          <dgm:bulletEnabled val="1"/>
        </dgm:presLayoutVars>
      </dgm:prSet>
      <dgm:spPr/>
      <dgm:t>
        <a:bodyPr/>
        <a:lstStyle/>
        <a:p>
          <a:endParaRPr lang="ru-RU"/>
        </a:p>
      </dgm:t>
    </dgm:pt>
  </dgm:ptLst>
  <dgm:cxnLst>
    <dgm:cxn modelId="{E2525697-3D9A-4754-942F-CE94890902A7}" type="presOf" srcId="{70D3BFEF-97B8-4818-A389-4A63F63E0CD4}" destId="{6A3E2BAB-BE39-4E6A-A03A-B491D192CAA6}" srcOrd="0" destOrd="0" presId="urn:microsoft.com/office/officeart/2005/8/layout/hProcess9"/>
    <dgm:cxn modelId="{25F5B9A6-54D8-481A-A716-41AE6CE9780D}" type="presOf" srcId="{88035435-AEF8-44D2-8A59-7595EA71F8E7}" destId="{F789C897-97D2-4889-A0AB-9A56169ACA00}" srcOrd="0" destOrd="0" presId="urn:microsoft.com/office/officeart/2005/8/layout/hProcess9"/>
    <dgm:cxn modelId="{A5EC34BF-2B73-4642-97F9-5C6F4C149CC8}" srcId="{7FADEF2E-C275-4B38-AE9E-04C553AE1742}" destId="{E15C86FD-0D8A-4872-9F21-4ECC0882B3D1}" srcOrd="1" destOrd="0" parTransId="{8776FE05-21DA-4B66-B766-9BCC6FEB2855}" sibTransId="{D7354DAB-CD08-4765-8A86-5DDA42053B72}"/>
    <dgm:cxn modelId="{A58D6BD3-2050-4BC7-AEF3-2D3A688C9131}" srcId="{7FADEF2E-C275-4B38-AE9E-04C553AE1742}" destId="{88035435-AEF8-44D2-8A59-7595EA71F8E7}" srcOrd="2" destOrd="0" parTransId="{51BE6F40-3A93-4C19-95D7-52F57EC5FA80}" sibTransId="{758918B5-E140-440A-BF76-5841257AA101}"/>
    <dgm:cxn modelId="{8B647162-7A14-424E-8464-CBE787C0C9B7}" srcId="{7FADEF2E-C275-4B38-AE9E-04C553AE1742}" destId="{0E44DB7B-3CCF-4D60-BA30-9A9EC4AF27EA}" srcOrd="3" destOrd="0" parTransId="{90150A50-40F3-4193-8F98-B6B16222E3E6}" sibTransId="{18E1F7FA-4BA8-4777-B19F-863AB21E17DB}"/>
    <dgm:cxn modelId="{5C78416B-2C7D-4FDD-9691-0E6052D1B88D}" type="presOf" srcId="{7FADEF2E-C275-4B38-AE9E-04C553AE1742}" destId="{262DD5CF-3474-40C4-B7D0-704DB27764EB}" srcOrd="0" destOrd="0" presId="urn:microsoft.com/office/officeart/2005/8/layout/hProcess9"/>
    <dgm:cxn modelId="{1C0E795D-7946-4ADD-B4AC-AEF4D79529FE}" type="presOf" srcId="{E15C86FD-0D8A-4872-9F21-4ECC0882B3D1}" destId="{623D224C-2A08-4A14-8E2C-38A7D9D5294A}" srcOrd="0" destOrd="0" presId="urn:microsoft.com/office/officeart/2005/8/layout/hProcess9"/>
    <dgm:cxn modelId="{9AAA45C9-AB11-4768-992C-5FA4FC033690}" srcId="{7FADEF2E-C275-4B38-AE9E-04C553AE1742}" destId="{70D3BFEF-97B8-4818-A389-4A63F63E0CD4}" srcOrd="0" destOrd="0" parTransId="{28EB2FA6-F17F-460E-93CB-3FC6435BCB97}" sibTransId="{E7A05A70-5CBA-41F0-A8BA-DCEC7061E97F}"/>
    <dgm:cxn modelId="{13D3C7AC-E82E-4BC2-A8EB-C8063DF1AF9F}" type="presOf" srcId="{0E44DB7B-3CCF-4D60-BA30-9A9EC4AF27EA}" destId="{D0925AB5-6CC2-425B-8115-CE426933753E}" srcOrd="0" destOrd="0" presId="urn:microsoft.com/office/officeart/2005/8/layout/hProcess9"/>
    <dgm:cxn modelId="{6AC3B5B8-02F7-487A-B1B8-47DBCC5F17E7}" type="presParOf" srcId="{262DD5CF-3474-40C4-B7D0-704DB27764EB}" destId="{15ACAC88-AE7B-4F66-ADBC-D20751563A5D}" srcOrd="0" destOrd="0" presId="urn:microsoft.com/office/officeart/2005/8/layout/hProcess9"/>
    <dgm:cxn modelId="{0DC5939A-4896-4948-BC91-D2C7206760F7}" type="presParOf" srcId="{262DD5CF-3474-40C4-B7D0-704DB27764EB}" destId="{519CA196-6FD4-4B59-ACBF-F00EFEC7B520}" srcOrd="1" destOrd="0" presId="urn:microsoft.com/office/officeart/2005/8/layout/hProcess9"/>
    <dgm:cxn modelId="{C8C7733C-DA4D-4D7A-9DF4-5884AE907D3F}" type="presParOf" srcId="{519CA196-6FD4-4B59-ACBF-F00EFEC7B520}" destId="{6A3E2BAB-BE39-4E6A-A03A-B491D192CAA6}" srcOrd="0" destOrd="0" presId="urn:microsoft.com/office/officeart/2005/8/layout/hProcess9"/>
    <dgm:cxn modelId="{61FB5D6F-D016-4034-96AA-4FD43D235455}" type="presParOf" srcId="{519CA196-6FD4-4B59-ACBF-F00EFEC7B520}" destId="{E2FDFBAC-57C8-4D07-BF4D-3F61A4600E26}" srcOrd="1" destOrd="0" presId="urn:microsoft.com/office/officeart/2005/8/layout/hProcess9"/>
    <dgm:cxn modelId="{4A7A4A69-2F4D-414D-8103-784C238E0BE3}" type="presParOf" srcId="{519CA196-6FD4-4B59-ACBF-F00EFEC7B520}" destId="{623D224C-2A08-4A14-8E2C-38A7D9D5294A}" srcOrd="2" destOrd="0" presId="urn:microsoft.com/office/officeart/2005/8/layout/hProcess9"/>
    <dgm:cxn modelId="{F618CD22-B231-429D-9A5E-7B4C98FADF9D}" type="presParOf" srcId="{519CA196-6FD4-4B59-ACBF-F00EFEC7B520}" destId="{0B1AC214-8860-4CFA-9FB2-5646491D5C96}" srcOrd="3" destOrd="0" presId="urn:microsoft.com/office/officeart/2005/8/layout/hProcess9"/>
    <dgm:cxn modelId="{A6D59E43-BA04-4FEC-9CC0-F3BB0875F983}" type="presParOf" srcId="{519CA196-6FD4-4B59-ACBF-F00EFEC7B520}" destId="{F789C897-97D2-4889-A0AB-9A56169ACA00}" srcOrd="4" destOrd="0" presId="urn:microsoft.com/office/officeart/2005/8/layout/hProcess9"/>
    <dgm:cxn modelId="{2951891D-5E36-4D8B-B201-EABAC786D4D5}" type="presParOf" srcId="{519CA196-6FD4-4B59-ACBF-F00EFEC7B520}" destId="{B22F7253-D73E-46B5-BB29-11345227D4D8}" srcOrd="5" destOrd="0" presId="urn:microsoft.com/office/officeart/2005/8/layout/hProcess9"/>
    <dgm:cxn modelId="{3A5090D9-B66D-4E71-9D25-8E1571F1C5BF}" type="presParOf" srcId="{519CA196-6FD4-4B59-ACBF-F00EFEC7B520}" destId="{D0925AB5-6CC2-425B-8115-CE426933753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1E04FF-D1D3-470B-915B-540B3D44482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11CD741D-F7C4-4320-8E9F-B35D00E29886}">
      <dgm:prSet phldrT="[Текст]"/>
      <dgm:spPr/>
      <dgm:t>
        <a:bodyPr/>
        <a:lstStyle/>
        <a:p>
          <a:r>
            <a:rPr lang="kk-KZ" b="1" dirty="0" smtClean="0">
              <a:solidFill>
                <a:schemeClr val="tx2">
                  <a:lumMod val="75000"/>
                </a:schemeClr>
              </a:solidFill>
              <a:latin typeface="Arial" pitchFamily="34" charset="0"/>
              <a:cs typeface="Arial" pitchFamily="34" charset="0"/>
            </a:rPr>
            <a:t>Қоректік тізбектер</a:t>
          </a:r>
          <a:endParaRPr lang="ru-RU" b="1" dirty="0">
            <a:solidFill>
              <a:schemeClr val="tx2">
                <a:lumMod val="75000"/>
              </a:schemeClr>
            </a:solidFill>
            <a:latin typeface="Arial" pitchFamily="34" charset="0"/>
            <a:cs typeface="Arial" pitchFamily="34" charset="0"/>
          </a:endParaRPr>
        </a:p>
      </dgm:t>
    </dgm:pt>
    <dgm:pt modelId="{6C35B2FE-5E4B-44C2-AEED-2362565C8F52}" type="parTrans" cxnId="{4139B85F-035C-43DF-95F9-24939E827F13}">
      <dgm:prSet/>
      <dgm:spPr/>
      <dgm:t>
        <a:bodyPr/>
        <a:lstStyle/>
        <a:p>
          <a:endParaRPr lang="ru-RU"/>
        </a:p>
      </dgm:t>
    </dgm:pt>
    <dgm:pt modelId="{F9801E1E-2776-4522-ABF2-45B576131DCC}" type="sibTrans" cxnId="{4139B85F-035C-43DF-95F9-24939E827F13}">
      <dgm:prSet/>
      <dgm:spPr/>
      <dgm:t>
        <a:bodyPr/>
        <a:lstStyle/>
        <a:p>
          <a:endParaRPr lang="ru-RU"/>
        </a:p>
      </dgm:t>
    </dgm:pt>
    <dgm:pt modelId="{630E09E8-F2FA-4F70-A79F-DCEF68908973}">
      <dgm:prSet phldrT="[Текст]"/>
      <dgm:spPr/>
      <dgm:t>
        <a:bodyPr/>
        <a:lstStyle/>
        <a:p>
          <a:r>
            <a:rPr lang="kk-KZ" b="1" dirty="0" smtClean="0">
              <a:solidFill>
                <a:srgbClr val="006600"/>
              </a:solidFill>
              <a:latin typeface="Arial" pitchFamily="34" charset="0"/>
              <a:cs typeface="Arial" pitchFamily="34" charset="0"/>
            </a:rPr>
            <a:t>жайылымдық</a:t>
          </a:r>
          <a:endParaRPr lang="ru-RU" b="1" dirty="0">
            <a:solidFill>
              <a:srgbClr val="006600"/>
            </a:solidFill>
            <a:latin typeface="Arial" pitchFamily="34" charset="0"/>
            <a:cs typeface="Arial" pitchFamily="34" charset="0"/>
          </a:endParaRPr>
        </a:p>
      </dgm:t>
    </dgm:pt>
    <dgm:pt modelId="{790A78E5-31FC-455A-95E4-D3B221C465A9}" type="parTrans" cxnId="{61594157-631B-4C01-B86B-377B2D979ED7}">
      <dgm:prSet/>
      <dgm:spPr/>
      <dgm:t>
        <a:bodyPr/>
        <a:lstStyle/>
        <a:p>
          <a:endParaRPr lang="ru-RU"/>
        </a:p>
      </dgm:t>
    </dgm:pt>
    <dgm:pt modelId="{078271D2-FA1A-4C4F-9A80-FF04D466E15F}" type="sibTrans" cxnId="{61594157-631B-4C01-B86B-377B2D979ED7}">
      <dgm:prSet/>
      <dgm:spPr/>
      <dgm:t>
        <a:bodyPr/>
        <a:lstStyle/>
        <a:p>
          <a:endParaRPr lang="ru-RU"/>
        </a:p>
      </dgm:t>
    </dgm:pt>
    <dgm:pt modelId="{C4606CDA-5CD2-41AD-AC21-B40599BE955A}">
      <dgm:prSet phldrT="[Текст]" custT="1"/>
      <dgm:spPr/>
      <dgm:t>
        <a:bodyPr/>
        <a:lstStyle/>
        <a:p>
          <a:pPr algn="ctr"/>
          <a:r>
            <a:rPr lang="ru-RU" sz="2000" b="1" dirty="0" err="1" smtClean="0">
              <a:solidFill>
                <a:srgbClr val="006600"/>
              </a:solidFill>
              <a:latin typeface="Arial" pitchFamily="34" charset="0"/>
              <a:cs typeface="Arial" pitchFamily="34" charset="0"/>
            </a:rPr>
            <a:t>Фотосинтездеуші</a:t>
          </a:r>
          <a:r>
            <a:rPr lang="ru-RU" sz="2000" b="1" dirty="0" smtClean="0">
              <a:solidFill>
                <a:srgbClr val="006600"/>
              </a:solidFill>
              <a:latin typeface="Arial" pitchFamily="34" charset="0"/>
              <a:cs typeface="Arial" pitchFamily="34" charset="0"/>
            </a:rPr>
            <a:t> </a:t>
          </a:r>
          <a:r>
            <a:rPr lang="ru-RU" sz="2000" b="1" dirty="0" err="1" smtClean="0">
              <a:solidFill>
                <a:srgbClr val="006600"/>
              </a:solidFill>
              <a:latin typeface="Arial" pitchFamily="34" charset="0"/>
              <a:cs typeface="Arial" pitchFamily="34" charset="0"/>
            </a:rPr>
            <a:t>ағзалардан басталады</a:t>
          </a:r>
          <a:endParaRPr lang="ru-RU" sz="2000" b="1" dirty="0">
            <a:solidFill>
              <a:srgbClr val="006600"/>
            </a:solidFill>
            <a:latin typeface="Arial" pitchFamily="34" charset="0"/>
            <a:cs typeface="Arial" pitchFamily="34" charset="0"/>
          </a:endParaRPr>
        </a:p>
      </dgm:t>
    </dgm:pt>
    <dgm:pt modelId="{72B4E714-0D5E-4485-A983-0E56A96225CD}" type="parTrans" cxnId="{BDB3A2C0-AD4F-4BCB-9430-96857573F5C0}">
      <dgm:prSet/>
      <dgm:spPr/>
      <dgm:t>
        <a:bodyPr/>
        <a:lstStyle/>
        <a:p>
          <a:endParaRPr lang="ru-RU"/>
        </a:p>
      </dgm:t>
    </dgm:pt>
    <dgm:pt modelId="{41909519-AC15-4919-93CE-AD8AC610466D}" type="sibTrans" cxnId="{BDB3A2C0-AD4F-4BCB-9430-96857573F5C0}">
      <dgm:prSet/>
      <dgm:spPr/>
      <dgm:t>
        <a:bodyPr/>
        <a:lstStyle/>
        <a:p>
          <a:endParaRPr lang="ru-RU"/>
        </a:p>
      </dgm:t>
    </dgm:pt>
    <dgm:pt modelId="{D347000B-2709-464D-B365-BE9CE6B3541C}">
      <dgm:prSet phldrT="[Текст]"/>
      <dgm:spPr/>
      <dgm:t>
        <a:bodyPr/>
        <a:lstStyle/>
        <a:p>
          <a:r>
            <a:rPr lang="ru-RU" b="1" dirty="0" err="1" smtClean="0">
              <a:solidFill>
                <a:schemeClr val="accent2">
                  <a:lumMod val="50000"/>
                </a:schemeClr>
              </a:solidFill>
              <a:latin typeface="Arial" pitchFamily="34" charset="0"/>
              <a:cs typeface="Arial" pitchFamily="34" charset="0"/>
            </a:rPr>
            <a:t>детритті</a:t>
          </a:r>
          <a:endParaRPr lang="ru-RU" b="1" dirty="0">
            <a:solidFill>
              <a:schemeClr val="accent2">
                <a:lumMod val="50000"/>
              </a:schemeClr>
            </a:solidFill>
            <a:latin typeface="Arial" pitchFamily="34" charset="0"/>
            <a:cs typeface="Arial" pitchFamily="34" charset="0"/>
          </a:endParaRPr>
        </a:p>
      </dgm:t>
    </dgm:pt>
    <dgm:pt modelId="{6A2EE7ED-88E0-425C-AE8B-30CC6D783D1C}" type="parTrans" cxnId="{17F467C1-3F50-4D75-B027-C92D022AE9BF}">
      <dgm:prSet/>
      <dgm:spPr/>
      <dgm:t>
        <a:bodyPr/>
        <a:lstStyle/>
        <a:p>
          <a:endParaRPr lang="ru-RU"/>
        </a:p>
      </dgm:t>
    </dgm:pt>
    <dgm:pt modelId="{9913896C-37E3-4B3F-9435-8A5E7A0339DA}" type="sibTrans" cxnId="{17F467C1-3F50-4D75-B027-C92D022AE9BF}">
      <dgm:prSet/>
      <dgm:spPr/>
      <dgm:t>
        <a:bodyPr/>
        <a:lstStyle/>
        <a:p>
          <a:endParaRPr lang="ru-RU"/>
        </a:p>
      </dgm:t>
    </dgm:pt>
    <dgm:pt modelId="{84D0CE00-E842-411A-BA59-4EEB3C4DA0F2}">
      <dgm:prSet phldrT="[Текст]" custT="1"/>
      <dgm:spPr/>
      <dgm:t>
        <a:bodyPr/>
        <a:lstStyle/>
        <a:p>
          <a:pPr algn="ctr"/>
          <a:r>
            <a:rPr lang="ru-RU" sz="2000" b="1" dirty="0" err="1" smtClean="0">
              <a:solidFill>
                <a:schemeClr val="accent2">
                  <a:lumMod val="50000"/>
                </a:schemeClr>
              </a:solidFill>
              <a:latin typeface="Arial" pitchFamily="34" charset="0"/>
              <a:cs typeface="Arial" pitchFamily="34" charset="0"/>
            </a:rPr>
            <a:t>Өсімдік қалдықтарынан, өлекселерден,  жануарлар</a:t>
          </a:r>
          <a:r>
            <a:rPr lang="ru-RU" sz="2000" b="1" dirty="0" smtClean="0">
              <a:solidFill>
                <a:schemeClr val="accent2">
                  <a:lumMod val="50000"/>
                </a:schemeClr>
              </a:solidFill>
              <a:latin typeface="Arial" pitchFamily="34" charset="0"/>
              <a:cs typeface="Arial" pitchFamily="34" charset="0"/>
            </a:rPr>
            <a:t> </a:t>
          </a:r>
          <a:r>
            <a:rPr lang="ru-RU" sz="2000" b="1" dirty="0" err="1" smtClean="0">
              <a:solidFill>
                <a:schemeClr val="accent2">
                  <a:lumMod val="50000"/>
                </a:schemeClr>
              </a:solidFill>
              <a:latin typeface="Arial" pitchFamily="34" charset="0"/>
              <a:cs typeface="Arial" pitchFamily="34" charset="0"/>
            </a:rPr>
            <a:t>экскременттерінен</a:t>
          </a:r>
          <a:endParaRPr lang="ru-RU" sz="2000" b="1" dirty="0" smtClean="0">
            <a:solidFill>
              <a:schemeClr val="accent2">
                <a:lumMod val="50000"/>
              </a:schemeClr>
            </a:solidFill>
            <a:latin typeface="Arial" pitchFamily="34" charset="0"/>
            <a:cs typeface="Arial" pitchFamily="34" charset="0"/>
          </a:endParaRPr>
        </a:p>
        <a:p>
          <a:pPr algn="ctr"/>
          <a:r>
            <a:rPr lang="ru-RU" sz="2000" b="1" dirty="0" smtClean="0">
              <a:solidFill>
                <a:schemeClr val="accent2">
                  <a:lumMod val="50000"/>
                </a:schemeClr>
              </a:solidFill>
              <a:latin typeface="Arial" pitchFamily="34" charset="0"/>
              <a:cs typeface="Arial" pitchFamily="34" charset="0"/>
            </a:rPr>
            <a:t>(детрит) </a:t>
          </a:r>
          <a:r>
            <a:rPr lang="ru-RU" sz="2000" b="1" dirty="0" err="1" smtClean="0">
              <a:solidFill>
                <a:schemeClr val="accent2">
                  <a:lumMod val="50000"/>
                </a:schemeClr>
              </a:solidFill>
              <a:latin typeface="Arial" pitchFamily="34" charset="0"/>
              <a:cs typeface="Arial" pitchFamily="34" charset="0"/>
            </a:rPr>
            <a:t>басталады</a:t>
          </a:r>
          <a:endParaRPr lang="ru-RU" sz="2000" b="1" dirty="0">
            <a:solidFill>
              <a:schemeClr val="accent2">
                <a:lumMod val="50000"/>
              </a:schemeClr>
            </a:solidFill>
            <a:latin typeface="Arial" pitchFamily="34" charset="0"/>
            <a:cs typeface="Arial" pitchFamily="34" charset="0"/>
          </a:endParaRPr>
        </a:p>
      </dgm:t>
    </dgm:pt>
    <dgm:pt modelId="{0643895F-9B9F-45A2-AFAB-8C26F2A82426}" type="parTrans" cxnId="{47E20FAE-FACF-4E2E-8FBA-9A3317B6A9D3}">
      <dgm:prSet/>
      <dgm:spPr/>
      <dgm:t>
        <a:bodyPr/>
        <a:lstStyle/>
        <a:p>
          <a:endParaRPr lang="ru-RU"/>
        </a:p>
      </dgm:t>
    </dgm:pt>
    <dgm:pt modelId="{63CF4CC8-4A74-4271-A41E-210CBB4B4E65}" type="sibTrans" cxnId="{47E20FAE-FACF-4E2E-8FBA-9A3317B6A9D3}">
      <dgm:prSet/>
      <dgm:spPr/>
      <dgm:t>
        <a:bodyPr/>
        <a:lstStyle/>
        <a:p>
          <a:endParaRPr lang="ru-RU"/>
        </a:p>
      </dgm:t>
    </dgm:pt>
    <dgm:pt modelId="{AA552E7D-FDD9-4D58-917B-ADB16A30A9F5}" type="pres">
      <dgm:prSet presAssocID="{4D1E04FF-D1D3-470B-915B-540B3D444824}" presName="hierChild1" presStyleCnt="0">
        <dgm:presLayoutVars>
          <dgm:chPref val="1"/>
          <dgm:dir/>
          <dgm:animOne val="branch"/>
          <dgm:animLvl val="lvl"/>
          <dgm:resizeHandles/>
        </dgm:presLayoutVars>
      </dgm:prSet>
      <dgm:spPr/>
      <dgm:t>
        <a:bodyPr/>
        <a:lstStyle/>
        <a:p>
          <a:endParaRPr lang="ru-RU"/>
        </a:p>
      </dgm:t>
    </dgm:pt>
    <dgm:pt modelId="{F040994A-26E3-4198-B24C-F4D6F8391874}" type="pres">
      <dgm:prSet presAssocID="{11CD741D-F7C4-4320-8E9F-B35D00E29886}" presName="hierRoot1" presStyleCnt="0"/>
      <dgm:spPr/>
    </dgm:pt>
    <dgm:pt modelId="{41F11C9A-ACBE-4D0B-A6DE-76CB86B9E862}" type="pres">
      <dgm:prSet presAssocID="{11CD741D-F7C4-4320-8E9F-B35D00E29886}" presName="composite" presStyleCnt="0"/>
      <dgm:spPr/>
    </dgm:pt>
    <dgm:pt modelId="{FD83C3BA-AF18-457A-ABDB-E560DA6A2249}" type="pres">
      <dgm:prSet presAssocID="{11CD741D-F7C4-4320-8E9F-B35D00E29886}" presName="background" presStyleLbl="node0" presStyleIdx="0" presStyleCnt="1"/>
      <dgm:spPr/>
    </dgm:pt>
    <dgm:pt modelId="{D8C8B12D-2493-4610-AB49-A97EA70C2220}" type="pres">
      <dgm:prSet presAssocID="{11CD741D-F7C4-4320-8E9F-B35D00E29886}" presName="text" presStyleLbl="fgAcc0" presStyleIdx="0" presStyleCnt="1">
        <dgm:presLayoutVars>
          <dgm:chPref val="3"/>
        </dgm:presLayoutVars>
      </dgm:prSet>
      <dgm:spPr/>
      <dgm:t>
        <a:bodyPr/>
        <a:lstStyle/>
        <a:p>
          <a:endParaRPr lang="ru-RU"/>
        </a:p>
      </dgm:t>
    </dgm:pt>
    <dgm:pt modelId="{512DB159-312E-4AE4-BD0C-85F8ECE6520F}" type="pres">
      <dgm:prSet presAssocID="{11CD741D-F7C4-4320-8E9F-B35D00E29886}" presName="hierChild2" presStyleCnt="0"/>
      <dgm:spPr/>
    </dgm:pt>
    <dgm:pt modelId="{A5822204-53F7-48C2-B8F1-8420CDB47808}" type="pres">
      <dgm:prSet presAssocID="{790A78E5-31FC-455A-95E4-D3B221C465A9}" presName="Name10" presStyleLbl="parChTrans1D2" presStyleIdx="0" presStyleCnt="2"/>
      <dgm:spPr/>
      <dgm:t>
        <a:bodyPr/>
        <a:lstStyle/>
        <a:p>
          <a:endParaRPr lang="ru-RU"/>
        </a:p>
      </dgm:t>
    </dgm:pt>
    <dgm:pt modelId="{053670EF-BA12-4107-8989-8E17376AF8C2}" type="pres">
      <dgm:prSet presAssocID="{630E09E8-F2FA-4F70-A79F-DCEF68908973}" presName="hierRoot2" presStyleCnt="0"/>
      <dgm:spPr/>
    </dgm:pt>
    <dgm:pt modelId="{F8565D9E-A467-4C19-AAEF-B66A0C7A8E1B}" type="pres">
      <dgm:prSet presAssocID="{630E09E8-F2FA-4F70-A79F-DCEF68908973}" presName="composite2" presStyleCnt="0"/>
      <dgm:spPr/>
    </dgm:pt>
    <dgm:pt modelId="{C3E34357-1F24-41A5-B06E-A7D5605FE516}" type="pres">
      <dgm:prSet presAssocID="{630E09E8-F2FA-4F70-A79F-DCEF68908973}" presName="background2" presStyleLbl="node2" presStyleIdx="0" presStyleCnt="2"/>
      <dgm:spPr/>
    </dgm:pt>
    <dgm:pt modelId="{B89E565C-CE6E-4E5F-B5BB-FDE13D0AA60A}" type="pres">
      <dgm:prSet presAssocID="{630E09E8-F2FA-4F70-A79F-DCEF68908973}" presName="text2" presStyleLbl="fgAcc2" presStyleIdx="0" presStyleCnt="2" custScaleY="64327">
        <dgm:presLayoutVars>
          <dgm:chPref val="3"/>
        </dgm:presLayoutVars>
      </dgm:prSet>
      <dgm:spPr/>
      <dgm:t>
        <a:bodyPr/>
        <a:lstStyle/>
        <a:p>
          <a:endParaRPr lang="ru-RU"/>
        </a:p>
      </dgm:t>
    </dgm:pt>
    <dgm:pt modelId="{75004EAE-2BF1-43D3-B250-39614FF7745D}" type="pres">
      <dgm:prSet presAssocID="{630E09E8-F2FA-4F70-A79F-DCEF68908973}" presName="hierChild3" presStyleCnt="0"/>
      <dgm:spPr/>
    </dgm:pt>
    <dgm:pt modelId="{4D5E8B11-69B5-4ED2-B183-BDCEF51EE35E}" type="pres">
      <dgm:prSet presAssocID="{72B4E714-0D5E-4485-A983-0E56A96225CD}" presName="Name17" presStyleLbl="parChTrans1D3" presStyleIdx="0" presStyleCnt="2"/>
      <dgm:spPr/>
      <dgm:t>
        <a:bodyPr/>
        <a:lstStyle/>
        <a:p>
          <a:endParaRPr lang="ru-RU"/>
        </a:p>
      </dgm:t>
    </dgm:pt>
    <dgm:pt modelId="{372EB07C-2FDF-4789-897B-0016A62CEAEF}" type="pres">
      <dgm:prSet presAssocID="{C4606CDA-5CD2-41AD-AC21-B40599BE955A}" presName="hierRoot3" presStyleCnt="0"/>
      <dgm:spPr/>
    </dgm:pt>
    <dgm:pt modelId="{FD653F81-2B26-4362-9B5C-0BEE0BA41003}" type="pres">
      <dgm:prSet presAssocID="{C4606CDA-5CD2-41AD-AC21-B40599BE955A}" presName="composite3" presStyleCnt="0"/>
      <dgm:spPr/>
    </dgm:pt>
    <dgm:pt modelId="{096081B4-77B1-45EC-9924-C6092FC23FAE}" type="pres">
      <dgm:prSet presAssocID="{C4606CDA-5CD2-41AD-AC21-B40599BE955A}" presName="background3" presStyleLbl="node3" presStyleIdx="0" presStyleCnt="2"/>
      <dgm:spPr/>
    </dgm:pt>
    <dgm:pt modelId="{3B3B6FA8-0ED1-442D-B4B3-FB8762E30ED7}" type="pres">
      <dgm:prSet presAssocID="{C4606CDA-5CD2-41AD-AC21-B40599BE955A}" presName="text3" presStyleLbl="fgAcc3" presStyleIdx="0" presStyleCnt="2" custScaleX="162220" custScaleY="189801">
        <dgm:presLayoutVars>
          <dgm:chPref val="3"/>
        </dgm:presLayoutVars>
      </dgm:prSet>
      <dgm:spPr/>
      <dgm:t>
        <a:bodyPr/>
        <a:lstStyle/>
        <a:p>
          <a:endParaRPr lang="ru-RU"/>
        </a:p>
      </dgm:t>
    </dgm:pt>
    <dgm:pt modelId="{5D79EB34-FE8E-4AB1-80E4-8809646E8AFF}" type="pres">
      <dgm:prSet presAssocID="{C4606CDA-5CD2-41AD-AC21-B40599BE955A}" presName="hierChild4" presStyleCnt="0"/>
      <dgm:spPr/>
    </dgm:pt>
    <dgm:pt modelId="{B03E7299-8515-461D-962F-42722F26E85F}" type="pres">
      <dgm:prSet presAssocID="{6A2EE7ED-88E0-425C-AE8B-30CC6D783D1C}" presName="Name10" presStyleLbl="parChTrans1D2" presStyleIdx="1" presStyleCnt="2"/>
      <dgm:spPr/>
      <dgm:t>
        <a:bodyPr/>
        <a:lstStyle/>
        <a:p>
          <a:endParaRPr lang="ru-RU"/>
        </a:p>
      </dgm:t>
    </dgm:pt>
    <dgm:pt modelId="{6CE9239A-CC59-4B43-A7C0-AAA789C36B2A}" type="pres">
      <dgm:prSet presAssocID="{D347000B-2709-464D-B365-BE9CE6B3541C}" presName="hierRoot2" presStyleCnt="0"/>
      <dgm:spPr/>
    </dgm:pt>
    <dgm:pt modelId="{C1D5FC86-EEC4-4361-A0D9-BECD647584E0}" type="pres">
      <dgm:prSet presAssocID="{D347000B-2709-464D-B365-BE9CE6B3541C}" presName="composite2" presStyleCnt="0"/>
      <dgm:spPr/>
    </dgm:pt>
    <dgm:pt modelId="{920D4820-A976-41AA-AD2D-DCB62B5E85CF}" type="pres">
      <dgm:prSet presAssocID="{D347000B-2709-464D-B365-BE9CE6B3541C}" presName="background2" presStyleLbl="node2" presStyleIdx="1" presStyleCnt="2"/>
      <dgm:spPr/>
    </dgm:pt>
    <dgm:pt modelId="{1FF2B5DE-2702-4857-9683-4CF2D621CDF5}" type="pres">
      <dgm:prSet presAssocID="{D347000B-2709-464D-B365-BE9CE6B3541C}" presName="text2" presStyleLbl="fgAcc2" presStyleIdx="1" presStyleCnt="2" custScaleY="64327">
        <dgm:presLayoutVars>
          <dgm:chPref val="3"/>
        </dgm:presLayoutVars>
      </dgm:prSet>
      <dgm:spPr/>
      <dgm:t>
        <a:bodyPr/>
        <a:lstStyle/>
        <a:p>
          <a:endParaRPr lang="ru-RU"/>
        </a:p>
      </dgm:t>
    </dgm:pt>
    <dgm:pt modelId="{C3697FCA-7537-4435-AB11-2A15963FD157}" type="pres">
      <dgm:prSet presAssocID="{D347000B-2709-464D-B365-BE9CE6B3541C}" presName="hierChild3" presStyleCnt="0"/>
      <dgm:spPr/>
    </dgm:pt>
    <dgm:pt modelId="{4BBBC2D5-C71C-4EEF-80EC-FFCB6D246521}" type="pres">
      <dgm:prSet presAssocID="{0643895F-9B9F-45A2-AFAB-8C26F2A82426}" presName="Name17" presStyleLbl="parChTrans1D3" presStyleIdx="1" presStyleCnt="2"/>
      <dgm:spPr/>
      <dgm:t>
        <a:bodyPr/>
        <a:lstStyle/>
        <a:p>
          <a:endParaRPr lang="ru-RU"/>
        </a:p>
      </dgm:t>
    </dgm:pt>
    <dgm:pt modelId="{0A7F5E96-9D5C-4B79-BEF0-F214D8A2D082}" type="pres">
      <dgm:prSet presAssocID="{84D0CE00-E842-411A-BA59-4EEB3C4DA0F2}" presName="hierRoot3" presStyleCnt="0"/>
      <dgm:spPr/>
    </dgm:pt>
    <dgm:pt modelId="{3BDC922A-3A0B-4C79-9FCD-EB86B2A942EF}" type="pres">
      <dgm:prSet presAssocID="{84D0CE00-E842-411A-BA59-4EEB3C4DA0F2}" presName="composite3" presStyleCnt="0"/>
      <dgm:spPr/>
    </dgm:pt>
    <dgm:pt modelId="{AB2512B2-EA15-4FAA-93A1-6128C7477A9F}" type="pres">
      <dgm:prSet presAssocID="{84D0CE00-E842-411A-BA59-4EEB3C4DA0F2}" presName="background3" presStyleLbl="node3" presStyleIdx="1" presStyleCnt="2"/>
      <dgm:spPr/>
    </dgm:pt>
    <dgm:pt modelId="{8A08A10E-DD9E-4732-B2EC-1A0990F9F753}" type="pres">
      <dgm:prSet presAssocID="{84D0CE00-E842-411A-BA59-4EEB3C4DA0F2}" presName="text3" presStyleLbl="fgAcc3" presStyleIdx="1" presStyleCnt="2" custScaleX="166690" custScaleY="193781">
        <dgm:presLayoutVars>
          <dgm:chPref val="3"/>
        </dgm:presLayoutVars>
      </dgm:prSet>
      <dgm:spPr/>
      <dgm:t>
        <a:bodyPr/>
        <a:lstStyle/>
        <a:p>
          <a:endParaRPr lang="ru-RU"/>
        </a:p>
      </dgm:t>
    </dgm:pt>
    <dgm:pt modelId="{72F2D523-ADF0-4442-A304-5808ED8C80FA}" type="pres">
      <dgm:prSet presAssocID="{84D0CE00-E842-411A-BA59-4EEB3C4DA0F2}" presName="hierChild4" presStyleCnt="0"/>
      <dgm:spPr/>
    </dgm:pt>
  </dgm:ptLst>
  <dgm:cxnLst>
    <dgm:cxn modelId="{C95669BB-9356-4E56-A783-299DE9380722}" type="presOf" srcId="{C4606CDA-5CD2-41AD-AC21-B40599BE955A}" destId="{3B3B6FA8-0ED1-442D-B4B3-FB8762E30ED7}" srcOrd="0" destOrd="0" presId="urn:microsoft.com/office/officeart/2005/8/layout/hierarchy1"/>
    <dgm:cxn modelId="{47E20FAE-FACF-4E2E-8FBA-9A3317B6A9D3}" srcId="{D347000B-2709-464D-B365-BE9CE6B3541C}" destId="{84D0CE00-E842-411A-BA59-4EEB3C4DA0F2}" srcOrd="0" destOrd="0" parTransId="{0643895F-9B9F-45A2-AFAB-8C26F2A82426}" sibTransId="{63CF4CC8-4A74-4271-A41E-210CBB4B4E65}"/>
    <dgm:cxn modelId="{9CB9F5AE-4CD3-4F74-B154-CDE5CBD992CE}" type="presOf" srcId="{72B4E714-0D5E-4485-A983-0E56A96225CD}" destId="{4D5E8B11-69B5-4ED2-B183-BDCEF51EE35E}" srcOrd="0" destOrd="0" presId="urn:microsoft.com/office/officeart/2005/8/layout/hierarchy1"/>
    <dgm:cxn modelId="{17F467C1-3F50-4D75-B027-C92D022AE9BF}" srcId="{11CD741D-F7C4-4320-8E9F-B35D00E29886}" destId="{D347000B-2709-464D-B365-BE9CE6B3541C}" srcOrd="1" destOrd="0" parTransId="{6A2EE7ED-88E0-425C-AE8B-30CC6D783D1C}" sibTransId="{9913896C-37E3-4B3F-9435-8A5E7A0339DA}"/>
    <dgm:cxn modelId="{0A8A9C7A-D31D-418E-A405-4506EE7067EA}" type="presOf" srcId="{790A78E5-31FC-455A-95E4-D3B221C465A9}" destId="{A5822204-53F7-48C2-B8F1-8420CDB47808}" srcOrd="0" destOrd="0" presId="urn:microsoft.com/office/officeart/2005/8/layout/hierarchy1"/>
    <dgm:cxn modelId="{821E637F-26F8-4C30-9B4C-6DC62EFDAFBD}" type="presOf" srcId="{6A2EE7ED-88E0-425C-AE8B-30CC6D783D1C}" destId="{B03E7299-8515-461D-962F-42722F26E85F}" srcOrd="0" destOrd="0" presId="urn:microsoft.com/office/officeart/2005/8/layout/hierarchy1"/>
    <dgm:cxn modelId="{4139B85F-035C-43DF-95F9-24939E827F13}" srcId="{4D1E04FF-D1D3-470B-915B-540B3D444824}" destId="{11CD741D-F7C4-4320-8E9F-B35D00E29886}" srcOrd="0" destOrd="0" parTransId="{6C35B2FE-5E4B-44C2-AEED-2362565C8F52}" sibTransId="{F9801E1E-2776-4522-ABF2-45B576131DCC}"/>
    <dgm:cxn modelId="{A15F489B-85A4-4BA4-9CAA-29D7AA5BAEFD}" type="presOf" srcId="{D347000B-2709-464D-B365-BE9CE6B3541C}" destId="{1FF2B5DE-2702-4857-9683-4CF2D621CDF5}" srcOrd="0" destOrd="0" presId="urn:microsoft.com/office/officeart/2005/8/layout/hierarchy1"/>
    <dgm:cxn modelId="{32186023-686A-43E8-B839-72783640B46B}" type="presOf" srcId="{0643895F-9B9F-45A2-AFAB-8C26F2A82426}" destId="{4BBBC2D5-C71C-4EEF-80EC-FFCB6D246521}" srcOrd="0" destOrd="0" presId="urn:microsoft.com/office/officeart/2005/8/layout/hierarchy1"/>
    <dgm:cxn modelId="{59BFDFC2-D799-437F-81A2-C74F3F5969A7}" type="presOf" srcId="{630E09E8-F2FA-4F70-A79F-DCEF68908973}" destId="{B89E565C-CE6E-4E5F-B5BB-FDE13D0AA60A}" srcOrd="0" destOrd="0" presId="urn:microsoft.com/office/officeart/2005/8/layout/hierarchy1"/>
    <dgm:cxn modelId="{836105F4-ACA8-4DDA-9585-CFD8E20EE908}" type="presOf" srcId="{4D1E04FF-D1D3-470B-915B-540B3D444824}" destId="{AA552E7D-FDD9-4D58-917B-ADB16A30A9F5}" srcOrd="0" destOrd="0" presId="urn:microsoft.com/office/officeart/2005/8/layout/hierarchy1"/>
    <dgm:cxn modelId="{61594157-631B-4C01-B86B-377B2D979ED7}" srcId="{11CD741D-F7C4-4320-8E9F-B35D00E29886}" destId="{630E09E8-F2FA-4F70-A79F-DCEF68908973}" srcOrd="0" destOrd="0" parTransId="{790A78E5-31FC-455A-95E4-D3B221C465A9}" sibTransId="{078271D2-FA1A-4C4F-9A80-FF04D466E15F}"/>
    <dgm:cxn modelId="{BDB3A2C0-AD4F-4BCB-9430-96857573F5C0}" srcId="{630E09E8-F2FA-4F70-A79F-DCEF68908973}" destId="{C4606CDA-5CD2-41AD-AC21-B40599BE955A}" srcOrd="0" destOrd="0" parTransId="{72B4E714-0D5E-4485-A983-0E56A96225CD}" sibTransId="{41909519-AC15-4919-93CE-AD8AC610466D}"/>
    <dgm:cxn modelId="{751393B2-4D35-4435-9B0B-D96F192E8331}" type="presOf" srcId="{84D0CE00-E842-411A-BA59-4EEB3C4DA0F2}" destId="{8A08A10E-DD9E-4732-B2EC-1A0990F9F753}" srcOrd="0" destOrd="0" presId="urn:microsoft.com/office/officeart/2005/8/layout/hierarchy1"/>
    <dgm:cxn modelId="{A4778139-2133-4A56-82B8-7AAEC814150E}" type="presOf" srcId="{11CD741D-F7C4-4320-8E9F-B35D00E29886}" destId="{D8C8B12D-2493-4610-AB49-A97EA70C2220}" srcOrd="0" destOrd="0" presId="urn:microsoft.com/office/officeart/2005/8/layout/hierarchy1"/>
    <dgm:cxn modelId="{D8BF3F08-73F3-4E1C-92BF-D2CCF0211E86}" type="presParOf" srcId="{AA552E7D-FDD9-4D58-917B-ADB16A30A9F5}" destId="{F040994A-26E3-4198-B24C-F4D6F8391874}" srcOrd="0" destOrd="0" presId="urn:microsoft.com/office/officeart/2005/8/layout/hierarchy1"/>
    <dgm:cxn modelId="{CCAD7EF2-57CF-42CB-9207-D3F99B2C29B7}" type="presParOf" srcId="{F040994A-26E3-4198-B24C-F4D6F8391874}" destId="{41F11C9A-ACBE-4D0B-A6DE-76CB86B9E862}" srcOrd="0" destOrd="0" presId="urn:microsoft.com/office/officeart/2005/8/layout/hierarchy1"/>
    <dgm:cxn modelId="{2EC7246C-B1D4-40DF-8F77-BA2E0FA96A15}" type="presParOf" srcId="{41F11C9A-ACBE-4D0B-A6DE-76CB86B9E862}" destId="{FD83C3BA-AF18-457A-ABDB-E560DA6A2249}" srcOrd="0" destOrd="0" presId="urn:microsoft.com/office/officeart/2005/8/layout/hierarchy1"/>
    <dgm:cxn modelId="{CD05CC63-C739-4286-A184-2B6B638AD9C6}" type="presParOf" srcId="{41F11C9A-ACBE-4D0B-A6DE-76CB86B9E862}" destId="{D8C8B12D-2493-4610-AB49-A97EA70C2220}" srcOrd="1" destOrd="0" presId="urn:microsoft.com/office/officeart/2005/8/layout/hierarchy1"/>
    <dgm:cxn modelId="{6C9C375B-8E0D-4187-AFFF-747FFD2ED237}" type="presParOf" srcId="{F040994A-26E3-4198-B24C-F4D6F8391874}" destId="{512DB159-312E-4AE4-BD0C-85F8ECE6520F}" srcOrd="1" destOrd="0" presId="urn:microsoft.com/office/officeart/2005/8/layout/hierarchy1"/>
    <dgm:cxn modelId="{4498B725-5ACA-4378-9B70-EE8DDE929A45}" type="presParOf" srcId="{512DB159-312E-4AE4-BD0C-85F8ECE6520F}" destId="{A5822204-53F7-48C2-B8F1-8420CDB47808}" srcOrd="0" destOrd="0" presId="urn:microsoft.com/office/officeart/2005/8/layout/hierarchy1"/>
    <dgm:cxn modelId="{99F206DB-B514-488D-8D3C-C2AD74BB5C51}" type="presParOf" srcId="{512DB159-312E-4AE4-BD0C-85F8ECE6520F}" destId="{053670EF-BA12-4107-8989-8E17376AF8C2}" srcOrd="1" destOrd="0" presId="urn:microsoft.com/office/officeart/2005/8/layout/hierarchy1"/>
    <dgm:cxn modelId="{14E9D337-9145-45C0-AEE2-09D56B40D7AF}" type="presParOf" srcId="{053670EF-BA12-4107-8989-8E17376AF8C2}" destId="{F8565D9E-A467-4C19-AAEF-B66A0C7A8E1B}" srcOrd="0" destOrd="0" presId="urn:microsoft.com/office/officeart/2005/8/layout/hierarchy1"/>
    <dgm:cxn modelId="{3A6A82AA-05E0-47A2-9526-B239CD9FE8EB}" type="presParOf" srcId="{F8565D9E-A467-4C19-AAEF-B66A0C7A8E1B}" destId="{C3E34357-1F24-41A5-B06E-A7D5605FE516}" srcOrd="0" destOrd="0" presId="urn:microsoft.com/office/officeart/2005/8/layout/hierarchy1"/>
    <dgm:cxn modelId="{60C863AE-4B1B-4BF7-BCED-2CCD8A1E04E6}" type="presParOf" srcId="{F8565D9E-A467-4C19-AAEF-B66A0C7A8E1B}" destId="{B89E565C-CE6E-4E5F-B5BB-FDE13D0AA60A}" srcOrd="1" destOrd="0" presId="urn:microsoft.com/office/officeart/2005/8/layout/hierarchy1"/>
    <dgm:cxn modelId="{138B21AA-D97C-4ACF-9C7E-CFB6423BA854}" type="presParOf" srcId="{053670EF-BA12-4107-8989-8E17376AF8C2}" destId="{75004EAE-2BF1-43D3-B250-39614FF7745D}" srcOrd="1" destOrd="0" presId="urn:microsoft.com/office/officeart/2005/8/layout/hierarchy1"/>
    <dgm:cxn modelId="{3D79E65D-19E6-4524-8475-29008C7684FC}" type="presParOf" srcId="{75004EAE-2BF1-43D3-B250-39614FF7745D}" destId="{4D5E8B11-69B5-4ED2-B183-BDCEF51EE35E}" srcOrd="0" destOrd="0" presId="urn:microsoft.com/office/officeart/2005/8/layout/hierarchy1"/>
    <dgm:cxn modelId="{446AEF37-EB70-4DF4-88E5-68D2C291D3B6}" type="presParOf" srcId="{75004EAE-2BF1-43D3-B250-39614FF7745D}" destId="{372EB07C-2FDF-4789-897B-0016A62CEAEF}" srcOrd="1" destOrd="0" presId="urn:microsoft.com/office/officeart/2005/8/layout/hierarchy1"/>
    <dgm:cxn modelId="{68CE3DDC-B72D-4F3A-85B4-C34220AD57F5}" type="presParOf" srcId="{372EB07C-2FDF-4789-897B-0016A62CEAEF}" destId="{FD653F81-2B26-4362-9B5C-0BEE0BA41003}" srcOrd="0" destOrd="0" presId="urn:microsoft.com/office/officeart/2005/8/layout/hierarchy1"/>
    <dgm:cxn modelId="{0ADFABB0-765F-4676-B97E-BAFA6DFAD1F6}" type="presParOf" srcId="{FD653F81-2B26-4362-9B5C-0BEE0BA41003}" destId="{096081B4-77B1-45EC-9924-C6092FC23FAE}" srcOrd="0" destOrd="0" presId="urn:microsoft.com/office/officeart/2005/8/layout/hierarchy1"/>
    <dgm:cxn modelId="{CA75579E-A0C8-43E8-9CD8-EA8460690237}" type="presParOf" srcId="{FD653F81-2B26-4362-9B5C-0BEE0BA41003}" destId="{3B3B6FA8-0ED1-442D-B4B3-FB8762E30ED7}" srcOrd="1" destOrd="0" presId="urn:microsoft.com/office/officeart/2005/8/layout/hierarchy1"/>
    <dgm:cxn modelId="{199F08C7-E1AA-4346-87E5-F8BC80FEDC47}" type="presParOf" srcId="{372EB07C-2FDF-4789-897B-0016A62CEAEF}" destId="{5D79EB34-FE8E-4AB1-80E4-8809646E8AFF}" srcOrd="1" destOrd="0" presId="urn:microsoft.com/office/officeart/2005/8/layout/hierarchy1"/>
    <dgm:cxn modelId="{EDC85DF2-A37D-4BAB-AC6F-6FA475026B76}" type="presParOf" srcId="{512DB159-312E-4AE4-BD0C-85F8ECE6520F}" destId="{B03E7299-8515-461D-962F-42722F26E85F}" srcOrd="2" destOrd="0" presId="urn:microsoft.com/office/officeart/2005/8/layout/hierarchy1"/>
    <dgm:cxn modelId="{ACFADD58-E3F0-4C31-BF5D-84D1271ABED0}" type="presParOf" srcId="{512DB159-312E-4AE4-BD0C-85F8ECE6520F}" destId="{6CE9239A-CC59-4B43-A7C0-AAA789C36B2A}" srcOrd="3" destOrd="0" presId="urn:microsoft.com/office/officeart/2005/8/layout/hierarchy1"/>
    <dgm:cxn modelId="{FBDF8A24-389D-47CD-83C1-FDA34E06D40A}" type="presParOf" srcId="{6CE9239A-CC59-4B43-A7C0-AAA789C36B2A}" destId="{C1D5FC86-EEC4-4361-A0D9-BECD647584E0}" srcOrd="0" destOrd="0" presId="urn:microsoft.com/office/officeart/2005/8/layout/hierarchy1"/>
    <dgm:cxn modelId="{653C0D83-AAF4-49A5-B689-8BB7968B6636}" type="presParOf" srcId="{C1D5FC86-EEC4-4361-A0D9-BECD647584E0}" destId="{920D4820-A976-41AA-AD2D-DCB62B5E85CF}" srcOrd="0" destOrd="0" presId="urn:microsoft.com/office/officeart/2005/8/layout/hierarchy1"/>
    <dgm:cxn modelId="{FF8FCBD1-0F5B-4FB3-BA5C-90D8EB7F000F}" type="presParOf" srcId="{C1D5FC86-EEC4-4361-A0D9-BECD647584E0}" destId="{1FF2B5DE-2702-4857-9683-4CF2D621CDF5}" srcOrd="1" destOrd="0" presId="urn:microsoft.com/office/officeart/2005/8/layout/hierarchy1"/>
    <dgm:cxn modelId="{A11E59E7-CB6B-454B-888C-58E050ABAB8E}" type="presParOf" srcId="{6CE9239A-CC59-4B43-A7C0-AAA789C36B2A}" destId="{C3697FCA-7537-4435-AB11-2A15963FD157}" srcOrd="1" destOrd="0" presId="urn:microsoft.com/office/officeart/2005/8/layout/hierarchy1"/>
    <dgm:cxn modelId="{ED47EFB6-EF7C-4515-89D6-22CC3936B14F}" type="presParOf" srcId="{C3697FCA-7537-4435-AB11-2A15963FD157}" destId="{4BBBC2D5-C71C-4EEF-80EC-FFCB6D246521}" srcOrd="0" destOrd="0" presId="urn:microsoft.com/office/officeart/2005/8/layout/hierarchy1"/>
    <dgm:cxn modelId="{B0C24A7E-BF80-4F3F-9669-FC7513957AF5}" type="presParOf" srcId="{C3697FCA-7537-4435-AB11-2A15963FD157}" destId="{0A7F5E96-9D5C-4B79-BEF0-F214D8A2D082}" srcOrd="1" destOrd="0" presId="urn:microsoft.com/office/officeart/2005/8/layout/hierarchy1"/>
    <dgm:cxn modelId="{63AEAE6F-18EE-4452-963C-C9858086A8B3}" type="presParOf" srcId="{0A7F5E96-9D5C-4B79-BEF0-F214D8A2D082}" destId="{3BDC922A-3A0B-4C79-9FCD-EB86B2A942EF}" srcOrd="0" destOrd="0" presId="urn:microsoft.com/office/officeart/2005/8/layout/hierarchy1"/>
    <dgm:cxn modelId="{7C1BDDEE-C619-4682-A6C3-A8F827048E8A}" type="presParOf" srcId="{3BDC922A-3A0B-4C79-9FCD-EB86B2A942EF}" destId="{AB2512B2-EA15-4FAA-93A1-6128C7477A9F}" srcOrd="0" destOrd="0" presId="urn:microsoft.com/office/officeart/2005/8/layout/hierarchy1"/>
    <dgm:cxn modelId="{BCC95463-F6E0-4F8A-96B5-6D731D65A0D4}" type="presParOf" srcId="{3BDC922A-3A0B-4C79-9FCD-EB86B2A942EF}" destId="{8A08A10E-DD9E-4732-B2EC-1A0990F9F753}" srcOrd="1" destOrd="0" presId="urn:microsoft.com/office/officeart/2005/8/layout/hierarchy1"/>
    <dgm:cxn modelId="{FE153676-C76E-4423-9BCF-BB961B367E74}" type="presParOf" srcId="{0A7F5E96-9D5C-4B79-BEF0-F214D8A2D082}" destId="{72F2D523-ADF0-4442-A304-5808ED8C80F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CAC88-AE7B-4F66-ADBC-D20751563A5D}">
      <dsp:nvSpPr>
        <dsp:cNvPr id="0" name=""/>
        <dsp:cNvSpPr/>
      </dsp:nvSpPr>
      <dsp:spPr>
        <a:xfrm>
          <a:off x="1" y="0"/>
          <a:ext cx="7143796" cy="4064000"/>
        </a:xfrm>
        <a:prstGeom prst="rightArrow">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6A3E2BAB-BE39-4E6A-A03A-B491D192CAA6}">
      <dsp:nvSpPr>
        <dsp:cNvPr id="0" name=""/>
        <dsp:cNvSpPr/>
      </dsp:nvSpPr>
      <dsp:spPr>
        <a:xfrm>
          <a:off x="148058" y="1143008"/>
          <a:ext cx="1332561" cy="1625600"/>
        </a:xfrm>
        <a:prstGeom prst="roundRect">
          <a:avLst/>
        </a:prstGeom>
        <a:blipFill rotWithShape="0">
          <a:blip xmlns:r="http://schemas.openxmlformats.org/officeDocument/2006/relationships" r:embed="rId1"/>
          <a:stretch>
            <a:fillRect/>
          </a:stretch>
        </a:blip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kern="1200" dirty="0"/>
        </a:p>
      </dsp:txBody>
      <dsp:txXfrm>
        <a:off x="213108" y="1208058"/>
        <a:ext cx="1202461" cy="1495500"/>
      </dsp:txXfrm>
    </dsp:sp>
    <dsp:sp modelId="{623D224C-2A08-4A14-8E2C-38A7D9D5294A}">
      <dsp:nvSpPr>
        <dsp:cNvPr id="0" name=""/>
        <dsp:cNvSpPr/>
      </dsp:nvSpPr>
      <dsp:spPr>
        <a:xfrm>
          <a:off x="1670313" y="1232952"/>
          <a:ext cx="1381425" cy="1625600"/>
        </a:xfrm>
        <a:prstGeom prst="roundRect">
          <a:avLst/>
        </a:prstGeom>
        <a:blipFill rotWithShape="0">
          <a:blip xmlns:r="http://schemas.openxmlformats.org/officeDocument/2006/relationships" r:embed="rId2"/>
          <a:stretch>
            <a:fillRect/>
          </a:stretch>
        </a:blip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ru-RU" sz="2900" kern="1200" dirty="0"/>
        </a:p>
      </dsp:txBody>
      <dsp:txXfrm>
        <a:off x="1737749" y="1300388"/>
        <a:ext cx="1246553" cy="1490728"/>
      </dsp:txXfrm>
    </dsp:sp>
    <dsp:sp modelId="{F789C897-97D2-4889-A0AB-9A56169ACA00}">
      <dsp:nvSpPr>
        <dsp:cNvPr id="0" name=""/>
        <dsp:cNvSpPr/>
      </dsp:nvSpPr>
      <dsp:spPr>
        <a:xfrm>
          <a:off x="4716315" y="1214453"/>
          <a:ext cx="1287341" cy="1625600"/>
        </a:xfrm>
        <a:prstGeom prst="roundRect">
          <a:avLst/>
        </a:prstGeom>
        <a:blipFill rotWithShape="0">
          <a:blip xmlns:r="http://schemas.openxmlformats.org/officeDocument/2006/relationships" r:embed="rId3"/>
          <a:stretch>
            <a:fillRect/>
          </a:stretch>
        </a:blip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ru-RU" sz="6500" kern="1200"/>
        </a:p>
      </dsp:txBody>
      <dsp:txXfrm>
        <a:off x="4779158" y="1277296"/>
        <a:ext cx="1161655" cy="1499914"/>
      </dsp:txXfrm>
    </dsp:sp>
    <dsp:sp modelId="{D0925AB5-6CC2-425B-8115-CE426933753E}">
      <dsp:nvSpPr>
        <dsp:cNvPr id="0" name=""/>
        <dsp:cNvSpPr/>
      </dsp:nvSpPr>
      <dsp:spPr>
        <a:xfrm>
          <a:off x="3259801" y="1143008"/>
          <a:ext cx="1288755" cy="1625600"/>
        </a:xfrm>
        <a:prstGeom prst="roundRect">
          <a:avLst/>
        </a:prstGeom>
        <a:blipFill rotWithShape="0">
          <a:blip xmlns:r="http://schemas.openxmlformats.org/officeDocument/2006/relationships" r:embed="rId4"/>
          <a:stretch>
            <a:fillRect/>
          </a:stretch>
        </a:blip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ru-RU" sz="2700" kern="1200" dirty="0"/>
        </a:p>
      </dsp:txBody>
      <dsp:txXfrm>
        <a:off x="3322713" y="1205920"/>
        <a:ext cx="1162931" cy="1499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9C13A-2C6F-45A1-8D80-B642C2C41F18}" type="datetimeFigureOut">
              <a:rPr lang="ru-RU" smtClean="0"/>
              <a:pPr/>
              <a:t>01.04.2020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27FA4-44E1-4EE0-A854-D5E6002E6448}" type="slidenum">
              <a:rPr lang="ru-RU" smtClean="0"/>
              <a:pPr/>
              <a:t>‹#›</a:t>
            </a:fld>
            <a:endParaRPr lang="ru-RU"/>
          </a:p>
        </p:txBody>
      </p:sp>
    </p:spTree>
    <p:extLst>
      <p:ext uri="{BB962C8B-B14F-4D97-AF65-F5344CB8AC3E}">
        <p14:creationId xmlns:p14="http://schemas.microsoft.com/office/powerpoint/2010/main" val="298379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kk-KZ" dirty="0" smtClean="0"/>
              <a:t>ың</a:t>
            </a:r>
            <a:endParaRPr lang="ru-RU" dirty="0"/>
          </a:p>
        </p:txBody>
      </p:sp>
      <p:sp>
        <p:nvSpPr>
          <p:cNvPr id="4" name="Номер слайда 3"/>
          <p:cNvSpPr>
            <a:spLocks noGrp="1"/>
          </p:cNvSpPr>
          <p:nvPr>
            <p:ph type="sldNum" sz="quarter" idx="10"/>
          </p:nvPr>
        </p:nvSpPr>
        <p:spPr/>
        <p:txBody>
          <a:bodyPr/>
          <a:lstStyle/>
          <a:p>
            <a:fld id="{C2C27FA4-44E1-4EE0-A854-D5E6002E6448}"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8801D3-231C-42C5-B07B-B8B458DD1ECF}" type="slidenum">
              <a:rPr lang="ru-RU" smtClean="0"/>
              <a:pPr/>
              <a:t>15</a:t>
            </a:fld>
            <a:endParaRPr lang="ru-RU"/>
          </a:p>
        </p:txBody>
      </p:sp>
    </p:spTree>
    <p:extLst>
      <p:ext uri="{BB962C8B-B14F-4D97-AF65-F5344CB8AC3E}">
        <p14:creationId xmlns:p14="http://schemas.microsoft.com/office/powerpoint/2010/main" val="112931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8801D3-231C-42C5-B07B-B8B458DD1ECF}" type="slidenum">
              <a:rPr lang="ru-RU" smtClean="0"/>
              <a:pPr/>
              <a:t>16</a:t>
            </a:fld>
            <a:endParaRPr lang="ru-RU"/>
          </a:p>
        </p:txBody>
      </p:sp>
    </p:spTree>
    <p:extLst>
      <p:ext uri="{BB962C8B-B14F-4D97-AF65-F5344CB8AC3E}">
        <p14:creationId xmlns:p14="http://schemas.microsoft.com/office/powerpoint/2010/main" val="86565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C27FA4-44E1-4EE0-A854-D5E6002E6448}" type="slidenum">
              <a:rPr lang="ru-RU" smtClean="0"/>
              <a:pPr/>
              <a:t>25</a:t>
            </a:fld>
            <a:endParaRPr lang="ru-RU"/>
          </a:p>
        </p:txBody>
      </p:sp>
    </p:spTree>
    <p:extLst>
      <p:ext uri="{BB962C8B-B14F-4D97-AF65-F5344CB8AC3E}">
        <p14:creationId xmlns:p14="http://schemas.microsoft.com/office/powerpoint/2010/main" val="272129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96203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120816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1694487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457200"/>
            <a:ext cx="10972800" cy="13716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981200"/>
            <a:ext cx="53848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981200"/>
            <a:ext cx="53848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09600" y="4000500"/>
            <a:ext cx="53848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6197600" y="4000500"/>
            <a:ext cx="53848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a:xfrm>
            <a:off x="4165600" y="6248400"/>
            <a:ext cx="3860800" cy="457200"/>
          </a:xfrm>
        </p:spPr>
        <p:txBody>
          <a:bodyPr/>
          <a:lstStyle>
            <a:lvl1pPr>
              <a:defRPr/>
            </a:lvl1pPr>
          </a:lstStyle>
          <a:p>
            <a:endParaRPr lang="ru-RU"/>
          </a:p>
        </p:txBody>
      </p:sp>
      <p:sp>
        <p:nvSpPr>
          <p:cNvPr id="8" name="Номер слайда 7"/>
          <p:cNvSpPr>
            <a:spLocks noGrp="1"/>
          </p:cNvSpPr>
          <p:nvPr>
            <p:ph type="sldNum" sz="quarter" idx="11"/>
          </p:nvPr>
        </p:nvSpPr>
        <p:spPr>
          <a:xfrm>
            <a:off x="8737600" y="6248400"/>
            <a:ext cx="2844800" cy="457200"/>
          </a:xfrm>
        </p:spPr>
        <p:txBody>
          <a:bodyPr/>
          <a:lstStyle>
            <a:lvl1pPr>
              <a:defRPr/>
            </a:lvl1pPr>
          </a:lstStyle>
          <a:p>
            <a:fld id="{00779232-EA76-43B9-BC60-F329BE40979D}" type="slidenum">
              <a:rPr lang="ru-RU"/>
              <a:pPr/>
              <a:t>‹#›</a:t>
            </a:fld>
            <a:endParaRPr lang="ru-RU"/>
          </a:p>
        </p:txBody>
      </p:sp>
      <p:sp>
        <p:nvSpPr>
          <p:cNvPr id="9" name="Дата 8"/>
          <p:cNvSpPr>
            <a:spLocks noGrp="1"/>
          </p:cNvSpPr>
          <p:nvPr>
            <p:ph type="dt" sz="half" idx="12"/>
          </p:nvPr>
        </p:nvSpPr>
        <p:spPr>
          <a:xfrm>
            <a:off x="609600" y="6245225"/>
            <a:ext cx="2844800" cy="476250"/>
          </a:xfrm>
        </p:spPr>
        <p:txBody>
          <a:bodyPr/>
          <a:lstStyle>
            <a:lvl1pPr>
              <a:defRPr/>
            </a:lvl1pPr>
          </a:lstStyle>
          <a:p>
            <a:endParaRPr lang="ru-RU"/>
          </a:p>
        </p:txBody>
      </p:sp>
    </p:spTree>
    <p:extLst>
      <p:ext uri="{BB962C8B-B14F-4D97-AF65-F5344CB8AC3E}">
        <p14:creationId xmlns:p14="http://schemas.microsoft.com/office/powerpoint/2010/main" val="3741837066"/>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199947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187165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246529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396722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8839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322150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308151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7F954FD-644D-4563-92C5-331B78F0135F}"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D14B11-0AC0-4CBD-BE66-ED60E70AFD5A}" type="slidenum">
              <a:rPr lang="ru-RU" smtClean="0"/>
              <a:pPr/>
              <a:t>‹#›</a:t>
            </a:fld>
            <a:endParaRPr lang="ru-RU"/>
          </a:p>
        </p:txBody>
      </p:sp>
    </p:spTree>
    <p:extLst>
      <p:ext uri="{BB962C8B-B14F-4D97-AF65-F5344CB8AC3E}">
        <p14:creationId xmlns:p14="http://schemas.microsoft.com/office/powerpoint/2010/main" val="186212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954FD-644D-4563-92C5-331B78F0135F}" type="datetimeFigureOut">
              <a:rPr lang="ru-RU" smtClean="0"/>
              <a:pPr/>
              <a:t>01.04.2020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14B11-0AC0-4CBD-BE66-ED60E70AFD5A}" type="slidenum">
              <a:rPr lang="ru-RU" smtClean="0"/>
              <a:pPr/>
              <a:t>‹#›</a:t>
            </a:fld>
            <a:endParaRPr lang="ru-RU"/>
          </a:p>
        </p:txBody>
      </p:sp>
    </p:spTree>
    <p:extLst>
      <p:ext uri="{BB962C8B-B14F-4D97-AF65-F5344CB8AC3E}">
        <p14:creationId xmlns:p14="http://schemas.microsoft.com/office/powerpoint/2010/main" val="1625780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kk.wikipedia.org/wiki/%D0%91%D0%B8%D0%BE%D1%82%D0%B8%D0%BA%D0%B0%D0%BB%D1%8B%D2%9B_%D1%84%D0%B0%D0%BA%D1%82%D0%BE%D1%80%D0%BB%D0%B0%D1%80"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410968" y="1380617"/>
            <a:ext cx="8660306" cy="30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2800" b="1" dirty="0" smtClean="0"/>
              <a:t> </a:t>
            </a:r>
            <a:r>
              <a:rPr lang="ru-RU" sz="2800" b="1" dirty="0" err="1" smtClean="0">
                <a:latin typeface="Times New Roman" panose="02020603050405020304" pitchFamily="18" charset="0"/>
                <a:cs typeface="Times New Roman" panose="02020603050405020304" pitchFamily="18" charset="0"/>
              </a:rPr>
              <a:t>«Ортаның биотикалық факторлары</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Қоректік тізбектер</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Экологиялық пирамидалар</a:t>
            </a:r>
            <a:r>
              <a:rPr lang="ru-RU" sz="2800" b="1" dirty="0" smtClean="0">
                <a:latin typeface="Times New Roman" panose="02020603050405020304" pitchFamily="18" charset="0"/>
                <a:cs typeface="Times New Roman" panose="02020603050405020304" pitchFamily="18" charset="0"/>
              </a:rPr>
              <a:t>».</a:t>
            </a:r>
          </a:p>
          <a:p>
            <a:pPr eaLnBrk="1" fontAlgn="auto" hangingPunct="1">
              <a:spcAft>
                <a:spcPts val="0"/>
              </a:spcAft>
              <a:defRPr/>
            </a:pPr>
            <a:endParaRPr lang="kk-KZ" sz="2800" b="1" dirty="0" smtClean="0">
              <a:latin typeface="Times New Roman" panose="02020603050405020304" pitchFamily="18" charset="0"/>
              <a:cs typeface="Times New Roman" panose="02020603050405020304" pitchFamily="18" charset="0"/>
            </a:endParaRPr>
          </a:p>
          <a:p>
            <a:pPr eaLnBrk="1" fontAlgn="auto" hangingPunct="1">
              <a:spcAft>
                <a:spcPts val="0"/>
              </a:spcAft>
              <a:defRPr/>
            </a:pPr>
            <a:endParaRPr lang="ru-RU" sz="2800" b="1" dirty="0" smtClean="0">
              <a:latin typeface="Times New Roman" panose="02020603050405020304" pitchFamily="18" charset="0"/>
              <a:cs typeface="Times New Roman" panose="02020603050405020304" pitchFamily="18" charset="0"/>
            </a:endParaRPr>
          </a:p>
          <a:p>
            <a:pPr algn="r" eaLnBrk="1" fontAlgn="auto" hangingPunct="1">
              <a:spcAft>
                <a:spcPts val="0"/>
              </a:spcAft>
              <a:defRPr/>
            </a:pPr>
            <a:r>
              <a:rPr lang="ru-RU" sz="2200" b="1" dirty="0" smtClean="0">
                <a:latin typeface="Times New Roman" panose="02020603050405020304" pitchFamily="18" charset="0"/>
                <a:cs typeface="Times New Roman" panose="02020603050405020304" pitchFamily="18" charset="0"/>
              </a:rPr>
              <a:t>Биология 11 </a:t>
            </a:r>
            <a:r>
              <a:rPr lang="ru-RU" sz="2200" b="1" dirty="0" err="1" smtClean="0">
                <a:latin typeface="Times New Roman" panose="02020603050405020304" pitchFamily="18" charset="0"/>
                <a:cs typeface="Times New Roman" panose="02020603050405020304" pitchFamily="18" charset="0"/>
              </a:rPr>
              <a:t>сынып</a:t>
            </a:r>
            <a:r>
              <a:rPr lang="ru-RU" sz="2200" b="1" dirty="0" smtClean="0">
                <a:latin typeface="Times New Roman" panose="02020603050405020304" pitchFamily="18" charset="0"/>
                <a:cs typeface="Times New Roman" panose="02020603050405020304" pitchFamily="18" charset="0"/>
              </a:rPr>
              <a:t>.</a:t>
            </a:r>
          </a:p>
          <a:p>
            <a:pPr algn="r" eaLnBrk="1" fontAlgn="auto" hangingPunct="1">
              <a:spcAft>
                <a:spcPts val="0"/>
              </a:spcAft>
              <a:defRPr/>
            </a:pPr>
            <a:r>
              <a:rPr lang="ru-RU" sz="2200" b="1" dirty="0" err="1" smtClean="0">
                <a:latin typeface="Times New Roman" panose="02020603050405020304" pitchFamily="18" charset="0"/>
                <a:cs typeface="Times New Roman" panose="02020603050405020304" pitchFamily="18" charset="0"/>
              </a:rPr>
              <a:t>Мағжан Жұмабаев атындағы </a:t>
            </a:r>
            <a:r>
              <a:rPr lang="ru-RU" sz="2200" b="1" dirty="0" smtClean="0">
                <a:latin typeface="Times New Roman" panose="02020603050405020304" pitchFamily="18" charset="0"/>
                <a:cs typeface="Times New Roman" panose="02020603050405020304" pitchFamily="18" charset="0"/>
              </a:rPr>
              <a:t>ЖОББМ</a:t>
            </a:r>
          </a:p>
          <a:p>
            <a:pPr algn="r" eaLnBrk="1" fontAlgn="auto" hangingPunct="1">
              <a:spcAft>
                <a:spcPts val="0"/>
              </a:spcAft>
              <a:defRPr/>
            </a:pPr>
            <a:r>
              <a:rPr lang="kk-KZ" sz="2200" b="1" dirty="0" smtClean="0">
                <a:latin typeface="Times New Roman" panose="02020603050405020304" pitchFamily="18" charset="0"/>
                <a:cs typeface="Times New Roman" panose="02020603050405020304" pitchFamily="18" charset="0"/>
              </a:rPr>
              <a:t>Биология п/м: Макишев Аслан Сапарович.</a:t>
            </a:r>
            <a:endParaRPr lang="ru-RU" sz="2200" b="1" dirty="0" smtClean="0">
              <a:latin typeface="Times New Roman" panose="02020603050405020304" pitchFamily="18" charset="0"/>
              <a:cs typeface="Times New Roman" panose="02020603050405020304" pitchFamily="18" charset="0"/>
            </a:endParaRPr>
          </a:p>
          <a:p>
            <a:pPr algn="r" eaLnBrk="1" fontAlgn="auto" hangingPunct="1">
              <a:spcAft>
                <a:spcPts val="0"/>
              </a:spcAft>
              <a:defRPr/>
            </a:pP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endParaRPr lang="ru-RU" sz="2200" b="1" dirty="0" smtClean="0">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bwMode="auto">
          <a:xfrm>
            <a:off x="185928" y="4543865"/>
            <a:ext cx="11645001" cy="196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2400" b="1" dirty="0" err="1" smtClean="0">
                <a:latin typeface="Times New Roman" panose="02020603050405020304" pitchFamily="18" charset="0"/>
                <a:cs typeface="Times New Roman" panose="02020603050405020304" pitchFamily="18" charset="0"/>
              </a:rPr>
              <a:t>Сабақ мақсаты:</a:t>
            </a:r>
            <a:endParaRPr lang="ru-RU" sz="2400" b="1" dirty="0" smtClean="0">
              <a:latin typeface="Times New Roman" panose="02020603050405020304" pitchFamily="18" charset="0"/>
              <a:cs typeface="Times New Roman" panose="02020603050405020304" pitchFamily="18" charset="0"/>
            </a:endParaRPr>
          </a:p>
          <a:p>
            <a:pPr eaLnBrk="1" fontAlgn="auto" hangingPunct="1">
              <a:spcAft>
                <a:spcPts val="0"/>
              </a:spcAft>
              <a:defRPr/>
            </a:pPr>
            <a:r>
              <a:rPr lang="ru-RU" sz="2400" dirty="0" err="1" smtClean="0">
                <a:latin typeface="Times New Roman" panose="02020603050405020304" pitchFamily="18" charset="0"/>
                <a:cs typeface="Times New Roman" panose="02020603050405020304" pitchFamily="18" charset="0"/>
              </a:rPr>
              <a:t>Оқушылар қоректік тізбектер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құрастыра алады</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628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1063" y="269984"/>
            <a:ext cx="6500842" cy="2000548"/>
          </a:xfrm>
          <a:prstGeom prst="rect">
            <a:avLst/>
          </a:prstGeom>
        </p:spPr>
        <p:txBody>
          <a:bodyPr wrap="square">
            <a:spAutoFit/>
          </a:bodyPr>
          <a:lstStyle/>
          <a:p>
            <a:r>
              <a:rPr lang="ru-RU" sz="2400" b="1" dirty="0" err="1" smtClean="0">
                <a:solidFill>
                  <a:schemeClr val="accent2">
                    <a:lumMod val="75000"/>
                  </a:schemeClr>
                </a:solidFill>
                <a:latin typeface="Arial" pitchFamily="34" charset="0"/>
                <a:cs typeface="Arial" pitchFamily="34" charset="0"/>
              </a:rPr>
              <a:t>Редуценттеры</a:t>
            </a:r>
            <a:r>
              <a:rPr lang="ru-RU" sz="2000" b="1" dirty="0" smtClean="0">
                <a:solidFill>
                  <a:schemeClr val="tx2">
                    <a:lumMod val="75000"/>
                  </a:schemeClr>
                </a:solidFill>
                <a:latin typeface="Arial" pitchFamily="34" charset="0"/>
                <a:cs typeface="Arial" pitchFamily="34" charset="0"/>
              </a:rPr>
              <a:t> </a:t>
            </a:r>
            <a:r>
              <a:rPr lang="ru-RU" sz="2000" b="1" dirty="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өсімдік</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қалдықтары</a:t>
            </a:r>
            <a:r>
              <a:rPr lang="ru-RU" sz="2000" b="1" dirty="0" smtClean="0">
                <a:solidFill>
                  <a:schemeClr val="tx2">
                    <a:lumMod val="75000"/>
                  </a:schemeClr>
                </a:solidFill>
                <a:latin typeface="Arial" pitchFamily="34" charset="0"/>
                <a:cs typeface="Arial" pitchFamily="34" charset="0"/>
              </a:rPr>
              <a:t> мен </a:t>
            </a:r>
            <a:r>
              <a:rPr lang="ru-RU" sz="2000" b="1" dirty="0" err="1" smtClean="0">
                <a:solidFill>
                  <a:schemeClr val="tx2">
                    <a:lumMod val="75000"/>
                  </a:schemeClr>
                </a:solidFill>
                <a:latin typeface="Arial" pitchFamily="34" charset="0"/>
                <a:cs typeface="Arial" pitchFamily="34" charset="0"/>
              </a:rPr>
              <a:t>жануар</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өлекселерімен</a:t>
            </a:r>
            <a:r>
              <a:rPr lang="ru-RU" sz="2000" b="1" dirty="0" smtClean="0">
                <a:solidFill>
                  <a:schemeClr val="tx2">
                    <a:lumMod val="75000"/>
                  </a:schemeClr>
                </a:solidFill>
                <a:latin typeface="Arial" pitchFamily="34" charset="0"/>
                <a:cs typeface="Arial" pitchFamily="34" charset="0"/>
              </a:rPr>
              <a:t>(детрит) </a:t>
            </a:r>
            <a:r>
              <a:rPr lang="ru-RU" sz="2000" b="1" dirty="0" err="1" smtClean="0">
                <a:solidFill>
                  <a:schemeClr val="tx2">
                    <a:lumMod val="75000"/>
                  </a:schemeClr>
                </a:solidFill>
                <a:latin typeface="Arial" pitchFamily="34" charset="0"/>
                <a:cs typeface="Arial" pitchFamily="34" charset="0"/>
              </a:rPr>
              <a:t>қоректенетін</a:t>
            </a:r>
            <a:r>
              <a:rPr lang="ru-RU" sz="2000" b="1" dirty="0" smtClean="0">
                <a:solidFill>
                  <a:schemeClr val="tx2">
                    <a:lumMod val="75000"/>
                  </a:schemeClr>
                </a:solidFill>
                <a:latin typeface="Arial" pitchFamily="34" charset="0"/>
                <a:cs typeface="Arial" pitchFamily="34" charset="0"/>
              </a:rPr>
              <a:t>  сапрофиты (</a:t>
            </a:r>
            <a:r>
              <a:rPr lang="ru-RU" sz="2000" b="1" dirty="0" err="1" smtClean="0">
                <a:solidFill>
                  <a:schemeClr val="tx2">
                    <a:lumMod val="75000"/>
                  </a:schemeClr>
                </a:solidFill>
                <a:latin typeface="Arial" pitchFamily="34" charset="0"/>
                <a:cs typeface="Arial" pitchFamily="34" charset="0"/>
              </a:rPr>
              <a:t>әдетте</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бұлар</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бактериялар</a:t>
            </a:r>
            <a:r>
              <a:rPr lang="ru-RU" sz="2000" b="1" dirty="0" smtClean="0">
                <a:solidFill>
                  <a:schemeClr val="tx2">
                    <a:lumMod val="75000"/>
                  </a:schemeClr>
                </a:solidFill>
                <a:latin typeface="Arial" pitchFamily="34" charset="0"/>
                <a:cs typeface="Arial" pitchFamily="34" charset="0"/>
              </a:rPr>
              <a:t> мен </a:t>
            </a:r>
            <a:r>
              <a:rPr lang="ru-RU" sz="2000" b="1" dirty="0" err="1" smtClean="0">
                <a:solidFill>
                  <a:schemeClr val="tx2">
                    <a:lumMod val="75000"/>
                  </a:schemeClr>
                </a:solidFill>
                <a:latin typeface="Arial" pitchFamily="34" charset="0"/>
                <a:cs typeface="Arial" pitchFamily="34" charset="0"/>
              </a:rPr>
              <a:t>саңырауқұлақтар</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Детритпен</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қоректенетін</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жануарлар</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детритофагтар</a:t>
            </a:r>
            <a:r>
              <a:rPr lang="ru-RU" sz="2000" b="1" dirty="0" smtClean="0">
                <a:solidFill>
                  <a:schemeClr val="tx2">
                    <a:lumMod val="75000"/>
                  </a:schemeClr>
                </a:solidFill>
                <a:latin typeface="Arial" pitchFamily="34" charset="0"/>
                <a:cs typeface="Arial" pitchFamily="34" charset="0"/>
              </a:rPr>
              <a:t>) да </a:t>
            </a:r>
            <a:r>
              <a:rPr lang="ru-RU" sz="2000" b="1" dirty="0" err="1" smtClean="0">
                <a:solidFill>
                  <a:schemeClr val="tx2">
                    <a:lumMod val="75000"/>
                  </a:schemeClr>
                </a:solidFill>
                <a:latin typeface="Arial" pitchFamily="34" charset="0"/>
                <a:cs typeface="Arial" pitchFamily="34" charset="0"/>
              </a:rPr>
              <a:t>қоректенуі</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мүмкін</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сол</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арқылы</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шіру</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үрдісін</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жылдамдатады</a:t>
            </a:r>
            <a:r>
              <a:rPr lang="ru-RU" sz="2000" b="1"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cs typeface="Arial" pitchFamily="34" charset="0"/>
            </a:endParaRPr>
          </a:p>
        </p:txBody>
      </p:sp>
      <p:pic>
        <p:nvPicPr>
          <p:cNvPr id="3" name="Picture 2" descr="res4A9554F3-85A5-46AF-9C9A-C4C3018918B0"/>
          <p:cNvPicPr>
            <a:picLocks noChangeAspect="1" noChangeArrowheads="1"/>
          </p:cNvPicPr>
          <p:nvPr/>
        </p:nvPicPr>
        <p:blipFill>
          <a:blip r:embed="rId2" cstate="print"/>
          <a:srcRect/>
          <a:stretch>
            <a:fillRect/>
          </a:stretch>
        </p:blipFill>
        <p:spPr bwMode="auto">
          <a:xfrm>
            <a:off x="5226193" y="2578308"/>
            <a:ext cx="6730583" cy="4279692"/>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333406" y="1312538"/>
            <a:ext cx="4892786" cy="5262979"/>
          </a:xfrm>
          <a:prstGeom prst="rect">
            <a:avLst/>
          </a:prstGeom>
        </p:spPr>
        <p:txBody>
          <a:bodyPr wrap="square">
            <a:spAutoFit/>
          </a:bodyPr>
          <a:lstStyle/>
          <a:p>
            <a:r>
              <a:rPr lang="en-US" sz="1600" dirty="0">
                <a:solidFill>
                  <a:srgbClr val="000000"/>
                </a:solidFill>
                <a:latin typeface="Times New Roman" panose="02020603050405020304" pitchFamily="18" charset="0"/>
                <a:cs typeface="Times New Roman" panose="02020603050405020304" pitchFamily="18" charset="0"/>
              </a:rPr>
              <a:t>V- </a:t>
            </a:r>
            <a:r>
              <a:rPr lang="ru-RU" sz="1600" dirty="0" err="1">
                <a:solidFill>
                  <a:srgbClr val="000000"/>
                </a:solidFill>
                <a:latin typeface="Times New Roman" panose="02020603050405020304" pitchFamily="18" charset="0"/>
                <a:cs typeface="Times New Roman" panose="02020603050405020304" pitchFamily="18" charset="0"/>
              </a:rPr>
              <a:t>трофикалық</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деңгей</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өлі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организмдердегі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заттарды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және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қалдықтарды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тұтынушылар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деструкторлар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редуценттер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немесе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қайта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қалпына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келтірушілер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Оларға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микроорганизмдер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жатады</a:t>
            </a:r>
            <a:r>
              <a:rPr lang="ru-RU" sz="1600" dirty="0">
                <a:solidFill>
                  <a:srgbClr val="000000"/>
                </a:solidFill>
                <a:latin typeface="Times New Roman" panose="02020603050405020304" pitchFamily="18" charset="0"/>
                <a:cs typeface="Times New Roman" panose="02020603050405020304" pitchFamily="18" charset="0"/>
              </a:rPr>
              <a:t>: сапрофаг, </a:t>
            </a:r>
            <a:r>
              <a:rPr lang="ru-RU" sz="1600" dirty="0" err="1">
                <a:solidFill>
                  <a:srgbClr val="000000"/>
                </a:solidFill>
                <a:latin typeface="Times New Roman" panose="02020603050405020304" pitchFamily="18" charset="0"/>
                <a:cs typeface="Times New Roman" panose="02020603050405020304" pitchFamily="18" charset="0"/>
              </a:rPr>
              <a:t>сапрофиттер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детритофагтар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Олардың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ролі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ерекше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Детритофагтар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немесе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сапрофагтарға</a:t>
            </a:r>
            <a:r>
              <a:rPr lang="ru-RU" sz="1600" dirty="0">
                <a:solidFill>
                  <a:srgbClr val="000000"/>
                </a:solidFill>
                <a:latin typeface="Times New Roman" panose="02020603050405020304" pitchFamily="18" charset="0"/>
                <a:cs typeface="Times New Roman" panose="02020603050405020304" pitchFamily="18" charset="0"/>
              </a:rPr>
              <a:t> - </a:t>
            </a:r>
            <a:r>
              <a:rPr lang="ru-RU" sz="1600" dirty="0" err="1">
                <a:solidFill>
                  <a:srgbClr val="000000"/>
                </a:solidFill>
                <a:latin typeface="Times New Roman" panose="02020603050405020304" pitchFamily="18" charset="0"/>
                <a:cs typeface="Times New Roman" panose="02020603050405020304" pitchFamily="18" charset="0"/>
              </a:rPr>
              <a:t>өлі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органикалық</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заттар</a:t>
            </a:r>
            <a:r>
              <a:rPr lang="ru-RU" sz="1600" dirty="0">
                <a:solidFill>
                  <a:srgbClr val="000000"/>
                </a:solidFill>
                <a:latin typeface="Times New Roman" panose="02020603050405020304" pitchFamily="18" charset="0"/>
                <a:cs typeface="Times New Roman" panose="02020603050405020304" pitchFamily="18" charset="0"/>
              </a:rPr>
              <a:t> мен </a:t>
            </a:r>
            <a:r>
              <a:rPr lang="ru-RU" sz="1600" dirty="0" err="1">
                <a:solidFill>
                  <a:srgbClr val="000000"/>
                </a:solidFill>
                <a:latin typeface="Times New Roman" panose="02020603050405020304" pitchFamily="18" charset="0"/>
                <a:cs typeface="Times New Roman" panose="02020603050405020304" pitchFamily="18" charset="0"/>
              </a:rPr>
              <a:t>жануарлардың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тіршілігінен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пайда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болған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қалдықтармен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өнімдермен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қоректенетін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жануарлар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түрлі-түрлі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құрттар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бунақ-аяқтылар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жатады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Олар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экожүйені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тазалау</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функциясын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атқарады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және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топырақтың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жертезектің</a:t>
            </a:r>
            <a:r>
              <a:rPr lang="ru-RU" sz="1600" dirty="0">
                <a:solidFill>
                  <a:srgbClr val="000000"/>
                </a:solidFill>
                <a:latin typeface="Times New Roman" panose="02020603050405020304" pitchFamily="18" charset="0"/>
                <a:cs typeface="Times New Roman" panose="02020603050405020304" pitchFamily="18" charset="0"/>
              </a:rPr>
              <a:t>, су </a:t>
            </a:r>
            <a:r>
              <a:rPr lang="ru-RU" sz="1600" dirty="0" err="1">
                <a:solidFill>
                  <a:srgbClr val="000000"/>
                </a:solidFill>
                <a:latin typeface="Times New Roman" panose="02020603050405020304" pitchFamily="18" charset="0"/>
                <a:cs typeface="Times New Roman" panose="02020603050405020304" pitchFamily="18" charset="0"/>
              </a:rPr>
              <a:t>қоймаларының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түбіндегі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шөгінділерді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түзуге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қатысады</a:t>
            </a:r>
            <a:r>
              <a:rPr lang="ru-RU" sz="1600" dirty="0">
                <a:solidFill>
                  <a:srgbClr val="000000"/>
                </a:solidFill>
                <a:latin typeface="Times New Roman" panose="02020603050405020304" pitchFamily="18" charset="0"/>
                <a:cs typeface="Times New Roman" panose="02020603050405020304" pitchFamily="18" charset="0"/>
              </a:rPr>
              <a:t>.</a:t>
            </a:r>
          </a:p>
          <a:p>
            <a:r>
              <a:rPr lang="ru-RU" sz="1600" dirty="0" err="1">
                <a:solidFill>
                  <a:srgbClr val="000000"/>
                </a:solidFill>
                <a:latin typeface="Times New Roman" panose="02020603050405020304" pitchFamily="18" charset="0"/>
                <a:cs typeface="Times New Roman" panose="02020603050405020304" pitchFamily="18" charset="0"/>
              </a:rPr>
              <a:t>Редуценттер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өлі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органикалық</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заттармен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қоректенеді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оларды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ыдыратып</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қайтадан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бейорганикалық</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қосылыстарға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айналдырады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Редуценттер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арқылы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экожүйе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ортасына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молекулалық</a:t>
            </a:r>
            <a:r>
              <a:rPr lang="ru-RU" sz="1600" dirty="0">
                <a:solidFill>
                  <a:srgbClr val="000000"/>
                </a:solidFill>
                <a:latin typeface="Times New Roman" panose="02020603050405020304" pitchFamily="18" charset="0"/>
                <a:cs typeface="Times New Roman" panose="02020603050405020304" pitchFamily="18" charset="0"/>
              </a:rPr>
              <a:t> азот, </a:t>
            </a:r>
            <a:r>
              <a:rPr lang="ru-RU" sz="1600" dirty="0" err="1">
                <a:solidFill>
                  <a:srgbClr val="000000"/>
                </a:solidFill>
                <a:latin typeface="Times New Roman" panose="02020603050405020304" pitchFamily="18" charset="0"/>
                <a:cs typeface="Times New Roman" panose="02020603050405020304" pitchFamily="18" charset="0"/>
              </a:rPr>
              <a:t>минералды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элементтер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және</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көмір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қышқыл</a:t>
            </a:r>
            <a:r>
              <a:rPr lang="ru-RU" sz="1600" dirty="0">
                <a:solidFill>
                  <a:srgbClr val="000000"/>
                </a:solidFill>
                <a:latin typeface="Times New Roman" panose="02020603050405020304" pitchFamily="18" charset="0"/>
                <a:cs typeface="Times New Roman" panose="02020603050405020304" pitchFamily="18" charset="0"/>
              </a:rPr>
              <a:t> газы </a:t>
            </a:r>
            <a:r>
              <a:rPr lang="ru-RU" sz="1600" dirty="0" err="1">
                <a:solidFill>
                  <a:srgbClr val="000000"/>
                </a:solidFill>
                <a:latin typeface="Times New Roman" panose="02020603050405020304" pitchFamily="18" charset="0"/>
                <a:cs typeface="Times New Roman" panose="02020603050405020304" pitchFamily="18" charset="0"/>
              </a:rPr>
              <a:t>қайтарылып</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отырады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Яғни</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редуценттер</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заттарды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ыдыратып</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қайта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қалпына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келтіріп</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зат</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айналымын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жалғастырып</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отырады</a:t>
            </a:r>
            <a:r>
              <a:rPr lang="ru-RU" sz="16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2017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4031" y="336800"/>
            <a:ext cx="8782784" cy="5016758"/>
          </a:xfrm>
          <a:prstGeom prst="rect">
            <a:avLst/>
          </a:prstGeom>
        </p:spPr>
        <p:txBody>
          <a:bodyPr wrap="square">
            <a:spAutoFit/>
          </a:bodyPr>
          <a:lstStyle/>
          <a:p>
            <a:r>
              <a:rPr lang="ru-RU" sz="2000" dirty="0" err="1">
                <a:solidFill>
                  <a:srgbClr val="000000"/>
                </a:solidFill>
                <a:latin typeface="Times New Roman" panose="02020603050405020304" pitchFamily="18" charset="0"/>
                <a:cs typeface="Times New Roman" panose="02020603050405020304" pitchFamily="18" charset="0"/>
              </a:rPr>
              <a:t>Редуценттерге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негізінде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өліктер</a:t>
            </a:r>
            <a:r>
              <a:rPr lang="ru-RU" sz="2000" dirty="0">
                <a:solidFill>
                  <a:srgbClr val="000000"/>
                </a:solidFill>
                <a:latin typeface="Times New Roman" panose="02020603050405020304" pitchFamily="18" charset="0"/>
                <a:cs typeface="Times New Roman" panose="02020603050405020304" pitchFamily="18" charset="0"/>
              </a:rPr>
              <a:t> мен </a:t>
            </a:r>
            <a:r>
              <a:rPr lang="ru-RU" sz="2000" dirty="0" err="1">
                <a:solidFill>
                  <a:srgbClr val="000000"/>
                </a:solidFill>
                <a:latin typeface="Times New Roman" panose="02020603050405020304" pitchFamily="18" charset="0"/>
                <a:cs typeface="Times New Roman" panose="02020603050405020304" pitchFamily="18" charset="0"/>
              </a:rPr>
              <a:t>экскременттерде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мекендеп</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оларды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біртіндеп</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ыдырататын</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микроорганизмдері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бактериялар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ашытқы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микроорганизмдері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саңырауқұлақтар</a:t>
            </a:r>
            <a:r>
              <a:rPr lang="ru-RU" sz="2000" dirty="0">
                <a:solidFill>
                  <a:srgbClr val="000000"/>
                </a:solidFill>
                <a:latin typeface="Times New Roman" panose="02020603050405020304" pitchFamily="18" charset="0"/>
                <a:cs typeface="Times New Roman" panose="02020603050405020304" pitchFamily="18" charset="0"/>
              </a:rPr>
              <a:t> – </a:t>
            </a:r>
            <a:r>
              <a:rPr lang="ru-RU" sz="2000" dirty="0" err="1">
                <a:solidFill>
                  <a:srgbClr val="000000"/>
                </a:solidFill>
                <a:latin typeface="Times New Roman" panose="02020603050405020304" pitchFamily="18" charset="0"/>
                <a:cs typeface="Times New Roman" panose="02020603050405020304" pitchFamily="18" charset="0"/>
              </a:rPr>
              <a:t>сапрофиттер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жатады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Саңырауқұлақтар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негізінде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өсімдіктердің</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клеткаларын</a:t>
            </a:r>
            <a:r>
              <a:rPr lang="ru-RU" sz="2000" dirty="0">
                <a:solidFill>
                  <a:srgbClr val="000000"/>
                </a:solidFill>
                <a:latin typeface="Times New Roman" panose="02020603050405020304" pitchFamily="18" charset="0"/>
                <a:cs typeface="Times New Roman" panose="02020603050405020304" pitchFamily="18" charset="0"/>
              </a:rPr>
              <a:t>, ал </a:t>
            </a:r>
            <a:r>
              <a:rPr lang="ru-RU" sz="2000" dirty="0" err="1">
                <a:solidFill>
                  <a:srgbClr val="000000"/>
                </a:solidFill>
                <a:latin typeface="Times New Roman" panose="02020603050405020304" pitchFamily="18" charset="0"/>
                <a:cs typeface="Times New Roman" panose="02020603050405020304" pitchFamily="18" charset="0"/>
              </a:rPr>
              <a:t>бактериялар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жануарлар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өлекселерін</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ыдыратуға</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қатысады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Микроорганизмдер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басқа</a:t>
            </a:r>
            <a:r>
              <a:rPr lang="ru-RU" sz="2000" dirty="0">
                <a:solidFill>
                  <a:srgbClr val="000000"/>
                </a:solidFill>
                <a:latin typeface="Times New Roman" panose="02020603050405020304" pitchFamily="18" charset="0"/>
                <a:cs typeface="Times New Roman" panose="02020603050405020304" pitchFamily="18" charset="0"/>
              </a:rPr>
              <a:t> да </a:t>
            </a:r>
            <a:r>
              <a:rPr lang="ru-RU" sz="2000" dirty="0" err="1">
                <a:solidFill>
                  <a:srgbClr val="000000"/>
                </a:solidFill>
                <a:latin typeface="Times New Roman" panose="02020603050405020304" pitchFamily="18" charset="0"/>
                <a:cs typeface="Times New Roman" panose="02020603050405020304" pitchFamily="18" charset="0"/>
              </a:rPr>
              <a:t>функцияларды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атқарады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олар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ингибиторлар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мысалы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антибиотиктер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немесе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керсінше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жылдамдатқыш</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катализатор – </a:t>
            </a:r>
            <a:r>
              <a:rPr lang="ru-RU" sz="2000" dirty="0" err="1">
                <a:solidFill>
                  <a:srgbClr val="000000"/>
                </a:solidFill>
                <a:latin typeface="Times New Roman" panose="02020603050405020304" pitchFamily="18" charset="0"/>
                <a:cs typeface="Times New Roman" panose="02020603050405020304" pitchFamily="18" charset="0"/>
              </a:rPr>
              <a:t>заттар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мысалы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кейбір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витаминдер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түзеді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олардың</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экологиялық</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маңызы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өте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жоғары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бірақ</a:t>
            </a:r>
            <a:r>
              <a:rPr lang="ru-RU" sz="2000" dirty="0">
                <a:solidFill>
                  <a:srgbClr val="000000"/>
                </a:solidFill>
                <a:latin typeface="Times New Roman" panose="02020603050405020304" pitchFamily="18" charset="0"/>
                <a:cs typeface="Times New Roman" panose="02020603050405020304" pitchFamily="18" charset="0"/>
              </a:rPr>
              <a:t> та осы </a:t>
            </a:r>
            <a:r>
              <a:rPr lang="ru-RU" sz="2000" dirty="0" err="1">
                <a:solidFill>
                  <a:srgbClr val="000000"/>
                </a:solidFill>
                <a:latin typeface="Times New Roman" panose="02020603050405020304" pitchFamily="18" charset="0"/>
                <a:cs typeface="Times New Roman" panose="02020603050405020304" pitchFamily="18" charset="0"/>
              </a:rPr>
              <a:t>уақытқа</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дейін</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толығымен</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зерттелмеген</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err="1">
                <a:solidFill>
                  <a:srgbClr val="000000"/>
                </a:solidFill>
                <a:latin typeface="Times New Roman" panose="02020603050405020304" pitchFamily="18" charset="0"/>
                <a:cs typeface="Times New Roman" panose="02020603050405020304" pitchFamily="18" charset="0"/>
              </a:rPr>
              <a:t>Қоректік</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тізбектегі</a:t>
            </a:r>
            <a:r>
              <a:rPr lang="ru-RU"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I-IV </a:t>
            </a:r>
            <a:r>
              <a:rPr lang="ru-RU" sz="2000" dirty="0" err="1">
                <a:solidFill>
                  <a:srgbClr val="000000"/>
                </a:solidFill>
                <a:latin typeface="Times New Roman" panose="02020603050405020304" pitchFamily="18" charset="0"/>
                <a:cs typeface="Times New Roman" panose="02020603050405020304" pitchFamily="18" charset="0"/>
              </a:rPr>
              <a:t>деңгейлер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жеу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тізбегі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соңғы</a:t>
            </a:r>
            <a:r>
              <a:rPr lang="ru-RU" sz="2000" dirty="0">
                <a:solidFill>
                  <a:srgbClr val="000000"/>
                </a:solidFill>
                <a:latin typeface="Times New Roman" panose="02020603050405020304" pitchFamily="18" charset="0"/>
                <a:cs typeface="Times New Roman" panose="02020603050405020304" pitchFamily="18" charset="0"/>
              </a:rPr>
              <a:t> – </a:t>
            </a:r>
            <a:r>
              <a:rPr lang="ru-RU" sz="2000" dirty="0" err="1">
                <a:solidFill>
                  <a:srgbClr val="000000"/>
                </a:solidFill>
                <a:latin typeface="Times New Roman" panose="02020603050405020304" pitchFamily="18" charset="0"/>
                <a:cs typeface="Times New Roman" panose="02020603050405020304" pitchFamily="18" charset="0"/>
              </a:rPr>
              <a:t>детриттік</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тізбекке</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жатады</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err="1">
                <a:solidFill>
                  <a:srgbClr val="000000"/>
                </a:solidFill>
                <a:latin typeface="Times New Roman" panose="02020603050405020304" pitchFamily="18" charset="0"/>
                <a:cs typeface="Times New Roman" panose="02020603050405020304" pitchFamily="18" charset="0"/>
              </a:rPr>
              <a:t>Әрбір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қоректік</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тізбектің</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қатарында</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белгілі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бір</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трофикалық</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деңгей</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қалыптасады</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Ол</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өзінен</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өтетін</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зат</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және</a:t>
            </a:r>
            <a:r>
              <a:rPr lang="ru-RU" sz="2000" dirty="0">
                <a:solidFill>
                  <a:srgbClr val="000000"/>
                </a:solidFill>
                <a:latin typeface="Times New Roman" panose="02020603050405020304" pitchFamily="18" charset="0"/>
                <a:cs typeface="Times New Roman" panose="02020603050405020304" pitchFamily="18" charset="0"/>
              </a:rPr>
              <a:t> энергия </a:t>
            </a:r>
            <a:r>
              <a:rPr lang="ru-RU" sz="2000" dirty="0" err="1">
                <a:solidFill>
                  <a:srgbClr val="000000"/>
                </a:solidFill>
                <a:latin typeface="Times New Roman" panose="02020603050405020304" pitchFamily="18" charset="0"/>
                <a:cs typeface="Times New Roman" panose="02020603050405020304" pitchFamily="18" charset="0"/>
              </a:rPr>
              <a:t>ағымының</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активтілігімен</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сипатталады</a:t>
            </a:r>
            <a:r>
              <a:rPr lang="ru-RU" sz="2000" dirty="0">
                <a:solidFill>
                  <a:srgbClr val="000000"/>
                </a:solidFill>
                <a:latin typeface="Times New Roman" panose="02020603050405020304" pitchFamily="18" charset="0"/>
                <a:cs typeface="Times New Roman" panose="02020603050405020304" pitchFamily="18" charset="0"/>
              </a:rPr>
              <a:t>.</a:t>
            </a:r>
          </a:p>
          <a:p>
            <a:r>
              <a:rPr lang="ru-RU" sz="2000" dirty="0" err="1">
                <a:solidFill>
                  <a:srgbClr val="000000"/>
                </a:solidFill>
                <a:latin typeface="Times New Roman" panose="02020603050405020304" pitchFamily="18" charset="0"/>
                <a:cs typeface="Times New Roman" panose="02020603050405020304" pitchFamily="18" charset="0"/>
              </a:rPr>
              <a:t>Экожүйенің</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өнімділігі</a:t>
            </a:r>
            <a:r>
              <a:rPr lang="ru-RU" sz="2000" dirty="0">
                <a:solidFill>
                  <a:srgbClr val="000000"/>
                </a:solidFill>
                <a:latin typeface="Times New Roman" panose="02020603050405020304" pitchFamily="18" charset="0"/>
                <a:cs typeface="Times New Roman" panose="02020603050405020304" pitchFamily="18" charset="0"/>
              </a:rPr>
              <a:t> – </a:t>
            </a:r>
            <a:r>
              <a:rPr lang="ru-RU" sz="2000" dirty="0" err="1">
                <a:solidFill>
                  <a:srgbClr val="000000"/>
                </a:solidFill>
                <a:latin typeface="Times New Roman" panose="02020603050405020304" pitchFamily="18" charset="0"/>
                <a:cs typeface="Times New Roman" panose="02020603050405020304" pitchFamily="18" charset="0"/>
              </a:rPr>
              <a:t>трофикалық</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деңгейдегі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көп</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мөлшері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тыныс</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алуға</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кетеді</a:t>
            </a:r>
            <a:r>
              <a:rPr lang="ru-RU" sz="2000" dirty="0">
                <a:solidFill>
                  <a:srgbClr val="000000"/>
                </a:solidFill>
                <a:latin typeface="Times New Roman" panose="02020603050405020304" pitchFamily="18" charset="0"/>
                <a:cs typeface="Times New Roman" panose="02020603050405020304" pitchFamily="18" charset="0"/>
              </a:rPr>
              <a:t>, ал </a:t>
            </a:r>
            <a:r>
              <a:rPr lang="ru-RU" sz="2000" dirty="0" err="1">
                <a:solidFill>
                  <a:srgbClr val="000000"/>
                </a:solidFill>
                <a:latin typeface="Times New Roman" panose="02020603050405020304" pitchFamily="18" charset="0"/>
                <a:cs typeface="Times New Roman" panose="02020603050405020304" pitchFamily="18" charset="0"/>
              </a:rPr>
              <a:t>қалғаны</a:t>
            </a:r>
            <a:r>
              <a:rPr lang="ru-RU" sz="2000" dirty="0">
                <a:solidFill>
                  <a:srgbClr val="000000"/>
                </a:solidFill>
                <a:latin typeface="Times New Roman" panose="02020603050405020304" pitchFamily="18" charset="0"/>
                <a:cs typeface="Times New Roman" panose="02020603050405020304" pitchFamily="18" charset="0"/>
              </a:rPr>
              <a:t> энергия мен </a:t>
            </a:r>
            <a:r>
              <a:rPr lang="ru-RU" sz="2000" dirty="0" err="1">
                <a:solidFill>
                  <a:srgbClr val="000000"/>
                </a:solidFill>
                <a:latin typeface="Times New Roman" panose="02020603050405020304" pitchFamily="18" charset="0"/>
                <a:cs typeface="Times New Roman" panose="02020603050405020304" pitchFamily="18" charset="0"/>
              </a:rPr>
              <a:t>биомассаның</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өсуін</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анықтайды</a:t>
            </a:r>
            <a:r>
              <a:rPr lang="ru-RU" sz="20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1263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81356" y="428605"/>
            <a:ext cx="7000924" cy="2246769"/>
          </a:xfrm>
          <a:prstGeom prst="rect">
            <a:avLst/>
          </a:prstGeom>
        </p:spPr>
        <p:txBody>
          <a:bodyPr wrap="square">
            <a:spAutoFit/>
          </a:bodyPr>
          <a:lstStyle/>
          <a:p>
            <a:pPr algn="just"/>
            <a:r>
              <a:rPr lang="ru-RU" sz="2000" b="1" dirty="0" err="1" smtClean="0">
                <a:solidFill>
                  <a:schemeClr val="tx2"/>
                </a:solidFill>
                <a:latin typeface="Arial" pitchFamily="34" charset="0"/>
                <a:cs typeface="Arial" pitchFamily="34" charset="0"/>
              </a:rPr>
              <a:t>Экожүйе ішінде</a:t>
            </a:r>
            <a:r>
              <a:rPr lang="ru-RU" sz="2000" b="1" dirty="0" smtClean="0">
                <a:solidFill>
                  <a:schemeClr val="tx2"/>
                </a:solidFill>
                <a:latin typeface="Arial" pitchFamily="34" charset="0"/>
                <a:cs typeface="Arial" pitchFamily="34" charset="0"/>
              </a:rPr>
              <a:t> </a:t>
            </a:r>
            <a:r>
              <a:rPr lang="ru-RU" sz="2000" b="1" dirty="0" err="1" smtClean="0">
                <a:solidFill>
                  <a:schemeClr val="tx2"/>
                </a:solidFill>
                <a:latin typeface="Arial" pitchFamily="34" charset="0"/>
                <a:cs typeface="Arial" pitchFamily="34" charset="0"/>
              </a:rPr>
              <a:t>органикалық заттарды</a:t>
            </a:r>
            <a:r>
              <a:rPr lang="ru-RU" sz="2000" b="1" dirty="0" smtClean="0">
                <a:solidFill>
                  <a:schemeClr val="tx2"/>
                </a:solidFill>
                <a:latin typeface="Arial" pitchFamily="34" charset="0"/>
                <a:cs typeface="Arial" pitchFamily="34" charset="0"/>
              </a:rPr>
              <a:t>  </a:t>
            </a:r>
            <a:r>
              <a:rPr lang="ru-RU" sz="2000" b="1" dirty="0" err="1" smtClean="0">
                <a:solidFill>
                  <a:schemeClr val="tx2"/>
                </a:solidFill>
                <a:latin typeface="Arial" pitchFamily="34" charset="0"/>
                <a:cs typeface="Arial" pitchFamily="34" charset="0"/>
              </a:rPr>
              <a:t>автотрофты</a:t>
            </a:r>
            <a:r>
              <a:rPr lang="ru-RU" sz="2000" b="1" dirty="0" smtClean="0">
                <a:solidFill>
                  <a:schemeClr val="tx2"/>
                </a:solidFill>
                <a:latin typeface="Arial" pitchFamily="34" charset="0"/>
                <a:cs typeface="Arial" pitchFamily="34" charset="0"/>
              </a:rPr>
              <a:t> </a:t>
            </a:r>
            <a:r>
              <a:rPr lang="ru-RU" sz="2000" b="1" dirty="0" err="1" smtClean="0">
                <a:solidFill>
                  <a:schemeClr val="tx2"/>
                </a:solidFill>
                <a:latin typeface="Arial" pitchFamily="34" charset="0"/>
                <a:cs typeface="Arial" pitchFamily="34" charset="0"/>
              </a:rPr>
              <a:t>ағзалар жасайды</a:t>
            </a:r>
            <a:r>
              <a:rPr lang="ru-RU" sz="2000" b="1" dirty="0" smtClean="0">
                <a:solidFill>
                  <a:schemeClr val="tx2"/>
                </a:solidFill>
                <a:latin typeface="Arial" pitchFamily="34" charset="0"/>
                <a:cs typeface="Arial" pitchFamily="34" charset="0"/>
              </a:rPr>
              <a:t>. </a:t>
            </a:r>
            <a:r>
              <a:rPr lang="ru-RU" sz="2000" b="1" dirty="0" err="1" smtClean="0">
                <a:solidFill>
                  <a:schemeClr val="tx2"/>
                </a:solidFill>
                <a:latin typeface="Arial" pitchFamily="34" charset="0"/>
                <a:cs typeface="Arial" pitchFamily="34" charset="0"/>
              </a:rPr>
              <a:t>Өсімдіктерді жануарлар</a:t>
            </a:r>
            <a:r>
              <a:rPr lang="ru-RU" sz="2000" b="1" dirty="0" smtClean="0">
                <a:solidFill>
                  <a:schemeClr val="tx2"/>
                </a:solidFill>
                <a:latin typeface="Arial" pitchFamily="34" charset="0"/>
                <a:cs typeface="Arial" pitchFamily="34" charset="0"/>
              </a:rPr>
              <a:t> </a:t>
            </a:r>
            <a:r>
              <a:rPr lang="ru-RU" sz="2000" b="1" dirty="0" err="1" smtClean="0">
                <a:solidFill>
                  <a:schemeClr val="tx2"/>
                </a:solidFill>
                <a:latin typeface="Arial" pitchFamily="34" charset="0"/>
                <a:cs typeface="Arial" pitchFamily="34" charset="0"/>
              </a:rPr>
              <a:t>азық етеді</a:t>
            </a:r>
            <a:r>
              <a:rPr lang="ru-RU" sz="2000" b="1" dirty="0" smtClean="0">
                <a:solidFill>
                  <a:schemeClr val="tx2"/>
                </a:solidFill>
                <a:latin typeface="Arial" pitchFamily="34" charset="0"/>
                <a:cs typeface="Arial" pitchFamily="34" charset="0"/>
              </a:rPr>
              <a:t>, </a:t>
            </a:r>
            <a:r>
              <a:rPr lang="ru-RU" sz="2000" b="1" dirty="0" err="1" smtClean="0">
                <a:solidFill>
                  <a:schemeClr val="tx2"/>
                </a:solidFill>
                <a:latin typeface="Arial" pitchFamily="34" charset="0"/>
                <a:cs typeface="Arial" pitchFamily="34" charset="0"/>
              </a:rPr>
              <a:t>олар</a:t>
            </a:r>
            <a:r>
              <a:rPr lang="ru-RU" sz="2000" b="1" dirty="0" smtClean="0">
                <a:solidFill>
                  <a:schemeClr val="tx2"/>
                </a:solidFill>
                <a:latin typeface="Arial" pitchFamily="34" charset="0"/>
                <a:cs typeface="Arial" pitchFamily="34" charset="0"/>
              </a:rPr>
              <a:t> </a:t>
            </a:r>
            <a:r>
              <a:rPr lang="ru-RU" sz="2000" b="1" dirty="0" err="1" smtClean="0">
                <a:solidFill>
                  <a:schemeClr val="tx2"/>
                </a:solidFill>
                <a:latin typeface="Arial" pitchFamily="34" charset="0"/>
                <a:cs typeface="Arial" pitchFamily="34" charset="0"/>
              </a:rPr>
              <a:t>өз кезегінде</a:t>
            </a:r>
            <a:r>
              <a:rPr lang="ru-RU" sz="2000" b="1" dirty="0" smtClean="0">
                <a:solidFill>
                  <a:schemeClr val="tx2"/>
                </a:solidFill>
                <a:latin typeface="Arial" pitchFamily="34" charset="0"/>
                <a:cs typeface="Arial" pitchFamily="34" charset="0"/>
              </a:rPr>
              <a:t>  </a:t>
            </a:r>
            <a:r>
              <a:rPr lang="ru-RU" sz="2000" b="1" dirty="0" err="1" smtClean="0">
                <a:solidFill>
                  <a:schemeClr val="tx2"/>
                </a:solidFill>
                <a:latin typeface="Arial" pitchFamily="34" charset="0"/>
                <a:cs typeface="Arial" pitchFamily="34" charset="0"/>
              </a:rPr>
              <a:t>басқа жануарларға жем</a:t>
            </a:r>
            <a:r>
              <a:rPr lang="ru-RU" sz="2000" b="1" dirty="0" smtClean="0">
                <a:solidFill>
                  <a:schemeClr val="tx2"/>
                </a:solidFill>
                <a:latin typeface="Arial" pitchFamily="34" charset="0"/>
                <a:cs typeface="Arial" pitchFamily="34" charset="0"/>
              </a:rPr>
              <a:t> </a:t>
            </a:r>
            <a:r>
              <a:rPr lang="ru-RU" sz="2000" b="1" dirty="0" err="1" smtClean="0">
                <a:solidFill>
                  <a:schemeClr val="tx2"/>
                </a:solidFill>
                <a:latin typeface="Arial" pitchFamily="34" charset="0"/>
                <a:cs typeface="Arial" pitchFamily="34" charset="0"/>
              </a:rPr>
              <a:t>болады</a:t>
            </a:r>
            <a:r>
              <a:rPr lang="ru-RU" sz="2000" b="1" dirty="0" smtClean="0">
                <a:solidFill>
                  <a:schemeClr val="tx2"/>
                </a:solidFill>
                <a:latin typeface="Arial" pitchFamily="34" charset="0"/>
                <a:cs typeface="Arial" pitchFamily="34" charset="0"/>
              </a:rPr>
              <a:t>. </a:t>
            </a:r>
            <a:endParaRPr lang="en-US" sz="2000" b="1" dirty="0">
              <a:solidFill>
                <a:schemeClr val="tx2"/>
              </a:solidFill>
              <a:latin typeface="Arial" pitchFamily="34" charset="0"/>
              <a:cs typeface="Arial" pitchFamily="34" charset="0"/>
            </a:endParaRPr>
          </a:p>
          <a:p>
            <a:pPr algn="just"/>
            <a:r>
              <a:rPr lang="ru-RU" sz="2000" b="1" dirty="0" err="1" smtClean="0">
                <a:solidFill>
                  <a:schemeClr val="tx2"/>
                </a:solidFill>
                <a:latin typeface="Arial" pitchFamily="34" charset="0"/>
                <a:cs typeface="Arial" pitchFamily="34" charset="0"/>
              </a:rPr>
              <a:t>Ағзалардың мұндай байланысы</a:t>
            </a:r>
            <a:r>
              <a:rPr lang="ru-RU" sz="2000" b="1" dirty="0" smtClean="0">
                <a:solidFill>
                  <a:schemeClr val="tx2"/>
                </a:solidFill>
                <a:latin typeface="Arial" pitchFamily="34" charset="0"/>
                <a:cs typeface="Arial" pitchFamily="34" charset="0"/>
              </a:rPr>
              <a:t> </a:t>
            </a:r>
            <a:r>
              <a:rPr lang="ru-RU" sz="2000" b="1" dirty="0" err="1" smtClean="0">
                <a:solidFill>
                  <a:srgbClr val="C00000"/>
                </a:solidFill>
                <a:latin typeface="Arial" pitchFamily="34" charset="0"/>
                <a:cs typeface="Arial" pitchFamily="34" charset="0"/>
              </a:rPr>
              <a:t>қоректік тізбек</a:t>
            </a:r>
            <a:r>
              <a:rPr lang="ru-RU" sz="2000" b="1" dirty="0" smtClean="0">
                <a:solidFill>
                  <a:schemeClr val="tx2"/>
                </a:solidFill>
                <a:latin typeface="Arial" pitchFamily="34" charset="0"/>
                <a:cs typeface="Arial" pitchFamily="34" charset="0"/>
              </a:rPr>
              <a:t>, ал </a:t>
            </a:r>
            <a:r>
              <a:rPr lang="ru-RU" sz="2000" b="1" dirty="0" err="1" smtClean="0">
                <a:solidFill>
                  <a:schemeClr val="tx2"/>
                </a:solidFill>
                <a:latin typeface="Arial" pitchFamily="34" charset="0"/>
                <a:cs typeface="Arial" pitchFamily="34" charset="0"/>
              </a:rPr>
              <a:t>тізбектің әр бөлігі </a:t>
            </a:r>
            <a:r>
              <a:rPr lang="ru-RU" sz="2000" b="1" dirty="0" err="1" smtClean="0">
                <a:solidFill>
                  <a:srgbClr val="C00000"/>
                </a:solidFill>
                <a:latin typeface="Arial" pitchFamily="34" charset="0"/>
                <a:cs typeface="Arial" pitchFamily="34" charset="0"/>
              </a:rPr>
              <a:t>трофикалық деңгей </a:t>
            </a:r>
            <a:r>
              <a:rPr lang="ru-RU" sz="2000" b="1" dirty="0" err="1" smtClean="0">
                <a:solidFill>
                  <a:srgbClr val="000000"/>
                </a:solidFill>
                <a:latin typeface="Arial" pitchFamily="34" charset="0"/>
                <a:cs typeface="Arial" pitchFamily="34" charset="0"/>
              </a:rPr>
              <a:t>деп</a:t>
            </a:r>
            <a:r>
              <a:rPr lang="ru-RU" sz="2000" b="1" dirty="0" smtClean="0">
                <a:solidFill>
                  <a:srgbClr val="000000"/>
                </a:solidFill>
                <a:latin typeface="Arial" pitchFamily="34" charset="0"/>
                <a:cs typeface="Arial" pitchFamily="34" charset="0"/>
              </a:rPr>
              <a:t> </a:t>
            </a:r>
            <a:r>
              <a:rPr lang="ru-RU" sz="2000" b="1" dirty="0" err="1" smtClean="0">
                <a:solidFill>
                  <a:srgbClr val="000000"/>
                </a:solidFill>
                <a:latin typeface="Arial" pitchFamily="34" charset="0"/>
                <a:cs typeface="Arial" pitchFamily="34" charset="0"/>
              </a:rPr>
              <a:t>аталады</a:t>
            </a:r>
            <a:r>
              <a:rPr lang="ru-RU" sz="2000" b="1" dirty="0" smtClean="0">
                <a:solidFill>
                  <a:srgbClr val="000000"/>
                </a:solidFill>
                <a:latin typeface="Arial" pitchFamily="34" charset="0"/>
                <a:cs typeface="Arial" pitchFamily="34" charset="0"/>
              </a:rPr>
              <a:t> </a:t>
            </a:r>
            <a:r>
              <a:rPr lang="ru-RU" sz="2000" b="1" dirty="0">
                <a:solidFill>
                  <a:schemeClr val="tx2"/>
                </a:solidFill>
                <a:latin typeface="Arial" pitchFamily="34" charset="0"/>
                <a:cs typeface="Arial" pitchFamily="34" charset="0"/>
              </a:rPr>
              <a:t>(греч. </a:t>
            </a:r>
            <a:r>
              <a:rPr lang="ru-RU" sz="2000" b="1" dirty="0" err="1">
                <a:solidFill>
                  <a:schemeClr val="tx2"/>
                </a:solidFill>
                <a:latin typeface="Arial" pitchFamily="34" charset="0"/>
                <a:cs typeface="Arial" pitchFamily="34" charset="0"/>
              </a:rPr>
              <a:t>trophos</a:t>
            </a:r>
            <a:r>
              <a:rPr lang="ru-RU" sz="2000" b="1" dirty="0">
                <a:solidFill>
                  <a:schemeClr val="tx2"/>
                </a:solidFill>
                <a:latin typeface="Arial" pitchFamily="34" charset="0"/>
                <a:cs typeface="Arial" pitchFamily="34" charset="0"/>
              </a:rPr>
              <a:t> </a:t>
            </a:r>
            <a:r>
              <a:rPr lang="ru-RU" sz="2000" b="1" dirty="0" err="1" smtClean="0">
                <a:solidFill>
                  <a:schemeClr val="tx2"/>
                </a:solidFill>
                <a:latin typeface="Arial" pitchFamily="34" charset="0"/>
                <a:cs typeface="Arial" pitchFamily="34" charset="0"/>
              </a:rPr>
              <a:t>«қоректену»</a:t>
            </a:r>
            <a:r>
              <a:rPr lang="ru-RU" sz="2000" b="1" dirty="0" smtClean="0">
                <a:solidFill>
                  <a:schemeClr val="tx2"/>
                </a:solidFill>
                <a:latin typeface="Arial" pitchFamily="34" charset="0"/>
                <a:cs typeface="Arial" pitchFamily="34" charset="0"/>
              </a:rPr>
              <a:t>).</a:t>
            </a:r>
            <a:endParaRPr lang="ru-RU" sz="2000" b="1" dirty="0">
              <a:solidFill>
                <a:schemeClr val="tx2"/>
              </a:solidFill>
              <a:latin typeface="Arial" pitchFamily="34" charset="0"/>
              <a:cs typeface="Arial" pitchFamily="34" charset="0"/>
            </a:endParaRPr>
          </a:p>
        </p:txBody>
      </p:sp>
      <p:pic>
        <p:nvPicPr>
          <p:cNvPr id="1026" name="Picture 2" descr="C:\Documents and Settings\Admin\Рабочий стол\цепь.gif"/>
          <p:cNvPicPr>
            <a:picLocks noChangeAspect="1" noChangeArrowheads="1"/>
          </p:cNvPicPr>
          <p:nvPr/>
        </p:nvPicPr>
        <p:blipFill>
          <a:blip r:embed="rId2" cstate="print"/>
          <a:srcRect t="17255" b="18039"/>
          <a:stretch>
            <a:fillRect/>
          </a:stretch>
        </p:blipFill>
        <p:spPr bwMode="auto">
          <a:xfrm>
            <a:off x="1918741" y="2698230"/>
            <a:ext cx="9563725" cy="3852472"/>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322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 name="Схема 19"/>
          <p:cNvGraphicFramePr/>
          <p:nvPr/>
        </p:nvGraphicFramePr>
        <p:xfrm>
          <a:off x="3524200" y="1714488"/>
          <a:ext cx="714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Выноска 1 (граница и черта) 2"/>
          <p:cNvSpPr/>
          <p:nvPr/>
        </p:nvSpPr>
        <p:spPr>
          <a:xfrm>
            <a:off x="3882452" y="5199960"/>
            <a:ext cx="1185070" cy="612648"/>
          </a:xfrm>
          <a:prstGeom prst="accentBorderCallout1">
            <a:avLst>
              <a:gd name="adj1" fmla="val 18750"/>
              <a:gd name="adj2" fmla="val -8333"/>
              <a:gd name="adj3" fmla="val -113457"/>
              <a:gd name="adj4" fmla="val -1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2">
                    <a:lumMod val="50000"/>
                  </a:schemeClr>
                </a:solidFill>
              </a:rPr>
              <a:t>қарағай</a:t>
            </a:r>
            <a:endParaRPr lang="ru-RU" b="1" dirty="0">
              <a:solidFill>
                <a:schemeClr val="tx2">
                  <a:lumMod val="50000"/>
                </a:schemeClr>
              </a:solidFill>
            </a:endParaRPr>
          </a:p>
        </p:txBody>
      </p:sp>
      <p:sp>
        <p:nvSpPr>
          <p:cNvPr id="4" name="Выноска 1 (граница и черта) 3"/>
          <p:cNvSpPr/>
          <p:nvPr/>
        </p:nvSpPr>
        <p:spPr>
          <a:xfrm>
            <a:off x="5501390" y="5184970"/>
            <a:ext cx="1349115" cy="612648"/>
          </a:xfrm>
          <a:prstGeom prst="accentBorderCallout1">
            <a:avLst>
              <a:gd name="adj1" fmla="val 18750"/>
              <a:gd name="adj2" fmla="val -8333"/>
              <a:gd name="adj3" fmla="val -123243"/>
              <a:gd name="adj4" fmla="val -20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2">
                    <a:lumMod val="50000"/>
                  </a:schemeClr>
                </a:solidFill>
              </a:rPr>
              <a:t>қабықжегі</a:t>
            </a:r>
            <a:endParaRPr lang="ru-RU" b="1" dirty="0">
              <a:solidFill>
                <a:schemeClr val="tx2">
                  <a:lumMod val="50000"/>
                </a:schemeClr>
              </a:solidFill>
            </a:endParaRPr>
          </a:p>
        </p:txBody>
      </p:sp>
      <p:sp>
        <p:nvSpPr>
          <p:cNvPr id="5" name="Выноска 1 (граница и черта) 4"/>
          <p:cNvSpPr/>
          <p:nvPr/>
        </p:nvSpPr>
        <p:spPr>
          <a:xfrm>
            <a:off x="7225259" y="5214950"/>
            <a:ext cx="1289154" cy="612648"/>
          </a:xfrm>
          <a:prstGeom prst="accentBorderCallout1">
            <a:avLst>
              <a:gd name="adj1" fmla="val 18750"/>
              <a:gd name="adj2" fmla="val -8333"/>
              <a:gd name="adj3" fmla="val -115903"/>
              <a:gd name="adj4" fmla="val -45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chemeClr val="tx2">
                    <a:lumMod val="50000"/>
                  </a:schemeClr>
                </a:solidFill>
              </a:rPr>
              <a:t>тоқылдақ</a:t>
            </a:r>
            <a:endParaRPr lang="ru-RU" b="1" dirty="0">
              <a:solidFill>
                <a:schemeClr val="tx2">
                  <a:lumMod val="50000"/>
                </a:schemeClr>
              </a:solidFill>
            </a:endParaRPr>
          </a:p>
        </p:txBody>
      </p:sp>
      <p:sp>
        <p:nvSpPr>
          <p:cNvPr id="6" name="Выноска 1 (граница и черта) 5"/>
          <p:cNvSpPr/>
          <p:nvPr/>
        </p:nvSpPr>
        <p:spPr>
          <a:xfrm>
            <a:off x="9310710" y="5214950"/>
            <a:ext cx="914400" cy="612648"/>
          </a:xfrm>
          <a:prstGeom prst="accentBorderCallout1">
            <a:avLst>
              <a:gd name="adj1" fmla="val 18750"/>
              <a:gd name="adj2" fmla="val -8333"/>
              <a:gd name="adj3" fmla="val -115903"/>
              <a:gd name="adj4" fmla="val -45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2">
                    <a:lumMod val="50000"/>
                  </a:schemeClr>
                </a:solidFill>
              </a:rPr>
              <a:t>қырғи</a:t>
            </a:r>
            <a:endParaRPr lang="ru-RU" b="1" dirty="0">
              <a:solidFill>
                <a:schemeClr val="tx2">
                  <a:lumMod val="50000"/>
                </a:schemeClr>
              </a:solidFill>
            </a:endParaRPr>
          </a:p>
        </p:txBody>
      </p:sp>
      <p:sp>
        <p:nvSpPr>
          <p:cNvPr id="7" name="Прямоугольник 6"/>
          <p:cNvSpPr/>
          <p:nvPr/>
        </p:nvSpPr>
        <p:spPr>
          <a:xfrm>
            <a:off x="3524232" y="357166"/>
            <a:ext cx="6929486" cy="1446550"/>
          </a:xfrm>
          <a:prstGeom prst="rect">
            <a:avLst/>
          </a:prstGeom>
        </p:spPr>
        <p:txBody>
          <a:bodyPr wrap="square">
            <a:spAutoFit/>
          </a:bodyPr>
          <a:lstStyle/>
          <a:p>
            <a:pPr algn="just"/>
            <a:r>
              <a:rPr lang="ru-RU" sz="2800" b="1" dirty="0" err="1" smtClean="0">
                <a:solidFill>
                  <a:schemeClr val="accent2">
                    <a:lumMod val="75000"/>
                  </a:schemeClr>
                </a:solidFill>
                <a:latin typeface="Arial" pitchFamily="34" charset="0"/>
                <a:cs typeface="Arial" pitchFamily="34" charset="0"/>
              </a:rPr>
              <a:t>Қоректік</a:t>
            </a:r>
            <a:r>
              <a:rPr lang="ru-RU" sz="2800" b="1" dirty="0" err="1"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немесе</a:t>
            </a:r>
            <a:r>
              <a:rPr lang="ru-RU" sz="2800" b="1" dirty="0" smtClean="0">
                <a:solidFill>
                  <a:schemeClr val="tx2">
                    <a:lumMod val="75000"/>
                  </a:schemeClr>
                </a:solidFill>
                <a:latin typeface="Arial" pitchFamily="34" charset="0"/>
                <a:cs typeface="Arial" pitchFamily="34" charset="0"/>
              </a:rPr>
              <a:t> </a:t>
            </a:r>
            <a:r>
              <a:rPr lang="ru-RU" sz="2800" b="1" dirty="0" err="1" smtClean="0">
                <a:solidFill>
                  <a:schemeClr val="accent2">
                    <a:lumMod val="75000"/>
                  </a:schemeClr>
                </a:solidFill>
                <a:latin typeface="Arial" pitchFamily="34" charset="0"/>
                <a:cs typeface="Arial" pitchFamily="34" charset="0"/>
              </a:rPr>
              <a:t>трофикалық тізбектер</a:t>
            </a:r>
            <a:r>
              <a:rPr lang="ru-RU" sz="2000" b="1" dirty="0" smtClean="0">
                <a:solidFill>
                  <a:schemeClr val="accent2">
                    <a:lumMod val="75000"/>
                  </a:schemeClr>
                </a:solidFill>
                <a:latin typeface="Arial" pitchFamily="34" charset="0"/>
                <a:cs typeface="Arial" pitchFamily="34" charset="0"/>
              </a:rPr>
              <a:t> </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зат</a:t>
            </a:r>
            <a:r>
              <a:rPr lang="ru-RU" sz="2000" b="1" dirty="0" smtClean="0">
                <a:solidFill>
                  <a:schemeClr val="tx2">
                    <a:lumMod val="75000"/>
                  </a:schemeClr>
                </a:solidFill>
                <a:latin typeface="Arial" pitchFamily="34" charset="0"/>
                <a:cs typeface="Arial" pitchFamily="34" charset="0"/>
              </a:rPr>
              <a:t> пен </a:t>
            </a:r>
            <a:r>
              <a:rPr lang="ru-RU" sz="2000" b="1" dirty="0" err="1" smtClean="0">
                <a:solidFill>
                  <a:schemeClr val="tx2">
                    <a:lumMod val="75000"/>
                  </a:schemeClr>
                </a:solidFill>
                <a:latin typeface="Arial" pitchFamily="34" charset="0"/>
                <a:cs typeface="Arial" pitchFamily="34" charset="0"/>
              </a:rPr>
              <a:t>энергияның ағзалардың бір-біріне</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азық болуы</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нәтижесінде бір</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деңгейден екіншісіне</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өтетін әр түрдің тірі</a:t>
            </a:r>
            <a:r>
              <a:rPr lang="ru-RU" sz="2000" b="1" dirty="0" smtClean="0">
                <a:solidFill>
                  <a:schemeClr val="tx2">
                    <a:lumMod val="75000"/>
                  </a:schemeClr>
                </a:solidFill>
                <a:latin typeface="Arial" pitchFamily="34" charset="0"/>
                <a:cs typeface="Arial" pitchFamily="34" charset="0"/>
              </a:rPr>
              <a:t> </a:t>
            </a:r>
            <a:r>
              <a:rPr lang="ru-RU" sz="2000" b="1" dirty="0" err="1" smtClean="0">
                <a:solidFill>
                  <a:schemeClr val="tx2">
                    <a:lumMod val="75000"/>
                  </a:schemeClr>
                </a:solidFill>
                <a:latin typeface="Arial" pitchFamily="34" charset="0"/>
                <a:cs typeface="Arial" pitchFamily="34" charset="0"/>
              </a:rPr>
              <a:t>ағзаларының тізбегі</a:t>
            </a:r>
            <a:r>
              <a:rPr lang="ru-RU" sz="2000" b="1"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endParaRPr>
          </a:p>
        </p:txBody>
      </p:sp>
      <p:sp>
        <p:nvSpPr>
          <p:cNvPr id="8" name="Выгнутая вверх стрелка 7"/>
          <p:cNvSpPr/>
          <p:nvPr/>
        </p:nvSpPr>
        <p:spPr>
          <a:xfrm>
            <a:off x="4452926" y="2071678"/>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Выгнутая вверх стрелка 8"/>
          <p:cNvSpPr/>
          <p:nvPr/>
        </p:nvSpPr>
        <p:spPr>
          <a:xfrm>
            <a:off x="5881686" y="2071678"/>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Выгнутая вверх стрелка 10"/>
          <p:cNvSpPr/>
          <p:nvPr/>
        </p:nvSpPr>
        <p:spPr>
          <a:xfrm>
            <a:off x="7524760" y="2071678"/>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94136869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Рабочий стол\карт\Копия пищевые цепи.png"/>
          <p:cNvPicPr>
            <a:picLocks noChangeAspect="1" noChangeArrowheads="1"/>
          </p:cNvPicPr>
          <p:nvPr/>
        </p:nvPicPr>
        <p:blipFill>
          <a:blip r:embed="rId2" cstate="print"/>
          <a:srcRect/>
          <a:stretch>
            <a:fillRect/>
          </a:stretch>
        </p:blipFill>
        <p:spPr bwMode="auto">
          <a:xfrm>
            <a:off x="3809985" y="1285860"/>
            <a:ext cx="6391109" cy="2357454"/>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C:\Documents and Settings\Admin\Рабочий стол\карт\пищевые цепи.png"/>
          <p:cNvPicPr>
            <a:picLocks noChangeAspect="1" noChangeArrowheads="1"/>
          </p:cNvPicPr>
          <p:nvPr/>
        </p:nvPicPr>
        <p:blipFill>
          <a:blip r:embed="rId3" cstate="print"/>
          <a:srcRect/>
          <a:stretch>
            <a:fillRect/>
          </a:stretch>
        </p:blipFill>
        <p:spPr bwMode="auto">
          <a:xfrm>
            <a:off x="3881422" y="4357694"/>
            <a:ext cx="6417820" cy="228601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3595638" y="285729"/>
            <a:ext cx="7072362" cy="461665"/>
          </a:xfrm>
          <a:prstGeom prst="rect">
            <a:avLst/>
          </a:prstGeom>
        </p:spPr>
        <p:txBody>
          <a:bodyPr wrap="square">
            <a:spAutoFit/>
          </a:bodyPr>
          <a:lstStyle/>
          <a:p>
            <a:pPr algn="just"/>
            <a:r>
              <a:rPr lang="ru-RU" sz="2400" b="1" dirty="0" err="1" smtClean="0">
                <a:solidFill>
                  <a:srgbClr val="002060"/>
                </a:solidFill>
                <a:latin typeface="Arial" pitchFamily="34" charset="0"/>
                <a:cs typeface="Arial" pitchFamily="34" charset="0"/>
              </a:rPr>
              <a:t>Қоректік тізбектердің екі</a:t>
            </a:r>
            <a:r>
              <a:rPr lang="ru-RU" sz="2400" b="1" dirty="0" smtClean="0">
                <a:solidFill>
                  <a:srgbClr val="002060"/>
                </a:solidFill>
                <a:latin typeface="Arial" pitchFamily="34" charset="0"/>
                <a:cs typeface="Arial" pitchFamily="34" charset="0"/>
              </a:rPr>
              <a:t> </a:t>
            </a:r>
            <a:r>
              <a:rPr lang="ru-RU" sz="2400" b="1" dirty="0" err="1" smtClean="0">
                <a:solidFill>
                  <a:srgbClr val="002060"/>
                </a:solidFill>
                <a:latin typeface="Arial" pitchFamily="34" charset="0"/>
                <a:cs typeface="Arial" pitchFamily="34" charset="0"/>
              </a:rPr>
              <a:t>типі</a:t>
            </a:r>
            <a:r>
              <a:rPr lang="ru-RU" sz="2400" b="1" dirty="0" smtClean="0">
                <a:solidFill>
                  <a:srgbClr val="002060"/>
                </a:solidFill>
                <a:latin typeface="Arial" pitchFamily="34" charset="0"/>
                <a:cs typeface="Arial" pitchFamily="34" charset="0"/>
              </a:rPr>
              <a:t> бар</a:t>
            </a:r>
            <a:r>
              <a:rPr lang="ru-RU" sz="2000" b="1" dirty="0" smtClean="0">
                <a:solidFill>
                  <a:srgbClr val="002060"/>
                </a:solidFill>
                <a:latin typeface="Arial" pitchFamily="34" charset="0"/>
                <a:cs typeface="Arial" pitchFamily="34" charset="0"/>
              </a:rPr>
              <a:t>:</a:t>
            </a:r>
            <a:endParaRPr lang="ru-RU" sz="2000" b="1" dirty="0">
              <a:solidFill>
                <a:srgbClr val="002060"/>
              </a:solidFill>
              <a:latin typeface="Arial" pitchFamily="34" charset="0"/>
              <a:cs typeface="Arial" pitchFamily="34" charset="0"/>
            </a:endParaRPr>
          </a:p>
        </p:txBody>
      </p:sp>
      <p:sp>
        <p:nvSpPr>
          <p:cNvPr id="6" name="TextBox 5"/>
          <p:cNvSpPr txBox="1"/>
          <p:nvPr/>
        </p:nvSpPr>
        <p:spPr>
          <a:xfrm>
            <a:off x="3738547" y="785794"/>
            <a:ext cx="2366289" cy="400110"/>
          </a:xfrm>
          <a:prstGeom prst="rect">
            <a:avLst/>
          </a:prstGeom>
          <a:noFill/>
        </p:spPr>
        <p:txBody>
          <a:bodyPr wrap="none" rtlCol="0">
            <a:spAutoFit/>
          </a:bodyPr>
          <a:lstStyle/>
          <a:p>
            <a:pPr>
              <a:buFont typeface="Wingdings" pitchFamily="2" charset="2"/>
              <a:buChar char="§"/>
            </a:pPr>
            <a:r>
              <a:rPr lang="ru-RU" sz="2000" b="1" dirty="0">
                <a:solidFill>
                  <a:schemeClr val="accent3">
                    <a:lumMod val="50000"/>
                  </a:schemeClr>
                </a:solidFill>
                <a:latin typeface="Arial" pitchFamily="34" charset="0"/>
                <a:cs typeface="Arial" pitchFamily="34" charset="0"/>
              </a:rPr>
              <a:t> </a:t>
            </a:r>
            <a:r>
              <a:rPr lang="ru-RU" sz="2000" b="1" dirty="0" err="1" smtClean="0">
                <a:solidFill>
                  <a:schemeClr val="accent3">
                    <a:lumMod val="50000"/>
                  </a:schemeClr>
                </a:solidFill>
                <a:latin typeface="Arial" pitchFamily="34" charset="0"/>
                <a:cs typeface="Arial" pitchFamily="34" charset="0"/>
              </a:rPr>
              <a:t>Жайылымдық</a:t>
            </a:r>
            <a:r>
              <a:rPr lang="ru-RU" sz="2000" b="1" dirty="0" smtClean="0">
                <a:solidFill>
                  <a:schemeClr val="accent3">
                    <a:lumMod val="50000"/>
                  </a:schemeClr>
                </a:solidFill>
                <a:latin typeface="Arial" pitchFamily="34" charset="0"/>
                <a:cs typeface="Arial" pitchFamily="34" charset="0"/>
              </a:rPr>
              <a:t> </a:t>
            </a:r>
            <a:endParaRPr lang="ru-RU" sz="2000" b="1" dirty="0">
              <a:solidFill>
                <a:schemeClr val="accent3">
                  <a:lumMod val="50000"/>
                </a:schemeClr>
              </a:solidFill>
              <a:latin typeface="Arial" pitchFamily="34" charset="0"/>
              <a:cs typeface="Arial" pitchFamily="34" charset="0"/>
            </a:endParaRPr>
          </a:p>
        </p:txBody>
      </p:sp>
      <p:sp>
        <p:nvSpPr>
          <p:cNvPr id="7" name="TextBox 6"/>
          <p:cNvSpPr txBox="1"/>
          <p:nvPr/>
        </p:nvSpPr>
        <p:spPr>
          <a:xfrm>
            <a:off x="3809984" y="3857628"/>
            <a:ext cx="1457194" cy="400110"/>
          </a:xfrm>
          <a:prstGeom prst="rect">
            <a:avLst/>
          </a:prstGeom>
          <a:noFill/>
        </p:spPr>
        <p:txBody>
          <a:bodyPr wrap="none" rtlCol="0">
            <a:spAutoFit/>
          </a:bodyPr>
          <a:lstStyle/>
          <a:p>
            <a:pPr>
              <a:buFont typeface="Wingdings" pitchFamily="2" charset="2"/>
              <a:buChar char="§"/>
            </a:pPr>
            <a:r>
              <a:rPr lang="ru-RU" sz="2000" b="1" dirty="0">
                <a:solidFill>
                  <a:schemeClr val="accent2">
                    <a:lumMod val="75000"/>
                  </a:schemeClr>
                </a:solidFill>
                <a:latin typeface="Arial" pitchFamily="34" charset="0"/>
                <a:cs typeface="Arial" pitchFamily="34" charset="0"/>
              </a:rPr>
              <a:t> </a:t>
            </a:r>
            <a:r>
              <a:rPr lang="ru-RU" sz="2000" b="1" dirty="0" err="1" smtClean="0">
                <a:solidFill>
                  <a:schemeClr val="accent2">
                    <a:lumMod val="75000"/>
                  </a:schemeClr>
                </a:solidFill>
                <a:latin typeface="Arial" pitchFamily="34" charset="0"/>
                <a:cs typeface="Arial" pitchFamily="34" charset="0"/>
              </a:rPr>
              <a:t>Детритті</a:t>
            </a:r>
            <a:endParaRPr lang="ru-RU" sz="2000" b="1" dirty="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7072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52794" y="357167"/>
            <a:ext cx="6929486" cy="1015663"/>
          </a:xfrm>
          <a:prstGeom prst="rect">
            <a:avLst/>
          </a:prstGeom>
        </p:spPr>
        <p:txBody>
          <a:bodyPr wrap="square">
            <a:spAutoFit/>
          </a:bodyPr>
          <a:lstStyle/>
          <a:p>
            <a:pPr algn="just"/>
            <a:r>
              <a:rPr lang="ru-RU" sz="2000" b="1" dirty="0">
                <a:latin typeface="Arial" pitchFamily="34" charset="0"/>
                <a:cs typeface="Arial" pitchFamily="34" charset="0"/>
              </a:rPr>
              <a:t/>
            </a:r>
            <a:br>
              <a:rPr lang="ru-RU" sz="2000" b="1" dirty="0">
                <a:latin typeface="Arial" pitchFamily="34" charset="0"/>
                <a:cs typeface="Arial" pitchFamily="34" charset="0"/>
              </a:rPr>
            </a:br>
            <a:r>
              <a:rPr lang="ru-RU" sz="2000" b="1" dirty="0">
                <a:latin typeface="Arial" pitchFamily="34" charset="0"/>
                <a:cs typeface="Arial" pitchFamily="34" charset="0"/>
              </a:rPr>
              <a:t/>
            </a:r>
            <a:br>
              <a:rPr lang="ru-RU" sz="2000" b="1" dirty="0">
                <a:latin typeface="Arial" pitchFamily="34" charset="0"/>
                <a:cs typeface="Arial" pitchFamily="34" charset="0"/>
              </a:rPr>
            </a:br>
            <a:endParaRPr lang="ru-RU" sz="2000" b="1" dirty="0">
              <a:latin typeface="Arial" pitchFamily="34" charset="0"/>
              <a:cs typeface="Arial" pitchFamily="34" charset="0"/>
            </a:endParaRPr>
          </a:p>
        </p:txBody>
      </p:sp>
      <p:graphicFrame>
        <p:nvGraphicFramePr>
          <p:cNvPr id="4" name="Схема 3"/>
          <p:cNvGraphicFramePr/>
          <p:nvPr/>
        </p:nvGraphicFramePr>
        <p:xfrm>
          <a:off x="2788170" y="357166"/>
          <a:ext cx="7665548"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4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985" y="428605"/>
            <a:ext cx="6482865" cy="646331"/>
          </a:xfrm>
          <a:prstGeom prst="rect">
            <a:avLst/>
          </a:prstGeom>
          <a:noFill/>
        </p:spPr>
        <p:txBody>
          <a:bodyPr wrap="none" rtlCol="0">
            <a:spAutoFit/>
          </a:bodyPr>
          <a:lstStyle/>
          <a:p>
            <a:r>
              <a:rPr lang="ru-RU" sz="3600" b="1" dirty="0" err="1" smtClean="0">
                <a:solidFill>
                  <a:srgbClr val="C00000"/>
                </a:solidFill>
                <a:latin typeface="Georgia" pitchFamily="18" charset="0"/>
              </a:rPr>
              <a:t>Қоректік тізбек</a:t>
            </a:r>
            <a:r>
              <a:rPr lang="ru-RU" sz="3600" b="1" dirty="0" smtClean="0">
                <a:solidFill>
                  <a:srgbClr val="C00000"/>
                </a:solidFill>
                <a:latin typeface="Georgia" pitchFamily="18" charset="0"/>
              </a:rPr>
              <a:t> </a:t>
            </a:r>
            <a:r>
              <a:rPr lang="ru-RU" sz="3600" b="1" dirty="0" err="1" smtClean="0">
                <a:solidFill>
                  <a:srgbClr val="C00000"/>
                </a:solidFill>
                <a:latin typeface="Georgia" pitchFamily="18" charset="0"/>
              </a:rPr>
              <a:t>құрыңдар</a:t>
            </a:r>
            <a:endParaRPr lang="ru-RU" sz="3600" b="1" dirty="0">
              <a:latin typeface="Georgia" pitchFamily="18" charset="0"/>
            </a:endParaRPr>
          </a:p>
        </p:txBody>
      </p:sp>
      <p:pic>
        <p:nvPicPr>
          <p:cNvPr id="33794" name="Picture 2" descr="C:\Documents and Settings\Admin\Рабочий стол\трофическая структура бгц\ocina.jpg"/>
          <p:cNvPicPr>
            <a:picLocks noChangeAspect="1" noChangeArrowheads="1"/>
          </p:cNvPicPr>
          <p:nvPr/>
        </p:nvPicPr>
        <p:blipFill>
          <a:blip r:embed="rId3" cstate="print"/>
          <a:srcRect/>
          <a:stretch>
            <a:fillRect/>
          </a:stretch>
        </p:blipFill>
        <p:spPr bwMode="auto">
          <a:xfrm>
            <a:off x="8310578" y="1142985"/>
            <a:ext cx="1955324" cy="1900237"/>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5" name="Picture 3" descr="C:\Documents and Settings\Admin\Рабочий стол\трофическая структура бгц\заяц.jpg"/>
          <p:cNvPicPr>
            <a:picLocks noChangeAspect="1" noChangeArrowheads="1"/>
          </p:cNvPicPr>
          <p:nvPr/>
        </p:nvPicPr>
        <p:blipFill>
          <a:blip r:embed="rId4" cstate="print"/>
          <a:srcRect/>
          <a:stretch>
            <a:fillRect/>
          </a:stretch>
        </p:blipFill>
        <p:spPr bwMode="auto">
          <a:xfrm>
            <a:off x="3595670" y="1142985"/>
            <a:ext cx="1997738" cy="1957393"/>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6" name="Picture 4" descr="C:\Documents and Settings\Admin\Рабочий стол\трофическая структура бгц\лиса.bmp"/>
          <p:cNvPicPr>
            <a:picLocks noChangeAspect="1" noChangeArrowheads="1"/>
          </p:cNvPicPr>
          <p:nvPr/>
        </p:nvPicPr>
        <p:blipFill>
          <a:blip r:embed="rId5" cstate="print"/>
          <a:srcRect/>
          <a:stretch>
            <a:fillRect/>
          </a:stretch>
        </p:blipFill>
        <p:spPr bwMode="auto">
          <a:xfrm>
            <a:off x="5881686" y="1142984"/>
            <a:ext cx="2214578" cy="2000264"/>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7" name="Picture 5" descr="C:\Documents and Settings\Admin\Рабочий стол\трофическая структура бгц\ястреб.bmp"/>
          <p:cNvPicPr>
            <a:picLocks noChangeAspect="1" noChangeArrowheads="1"/>
          </p:cNvPicPr>
          <p:nvPr/>
        </p:nvPicPr>
        <p:blipFill>
          <a:blip r:embed="rId6" cstate="print"/>
          <a:srcRect/>
          <a:stretch>
            <a:fillRect/>
          </a:stretch>
        </p:blipFill>
        <p:spPr bwMode="auto">
          <a:xfrm>
            <a:off x="3524233" y="3357562"/>
            <a:ext cx="2034347" cy="2214578"/>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8" name="Picture 6" descr="C:\Documents and Settings\Admin\Рабочий стол\трофическая структура бгц\дрозд.jpg"/>
          <p:cNvPicPr>
            <a:picLocks noChangeAspect="1" noChangeArrowheads="1"/>
          </p:cNvPicPr>
          <p:nvPr/>
        </p:nvPicPr>
        <p:blipFill>
          <a:blip r:embed="rId7" cstate="print"/>
          <a:srcRect/>
          <a:stretch>
            <a:fillRect/>
          </a:stretch>
        </p:blipFill>
        <p:spPr bwMode="auto">
          <a:xfrm>
            <a:off x="5881686" y="3357562"/>
            <a:ext cx="2424112" cy="1581150"/>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9" name="Picture 7" descr="C:\Documents and Settings\Admin\Рабочий стол\трофическая структура бгц\l дождевой червь.jpg"/>
          <p:cNvPicPr>
            <a:picLocks noChangeAspect="1" noChangeArrowheads="1"/>
          </p:cNvPicPr>
          <p:nvPr/>
        </p:nvPicPr>
        <p:blipFill>
          <a:blip r:embed="rId8" cstate="print"/>
          <a:srcRect/>
          <a:stretch>
            <a:fillRect/>
          </a:stretch>
        </p:blipFill>
        <p:spPr bwMode="auto">
          <a:xfrm rot="5400000">
            <a:off x="8347084" y="3535370"/>
            <a:ext cx="2286016" cy="1930400"/>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800" name="Picture 8" descr="C:\Documents and Settings\Admin\Рабочий стол\трофическая структура бгц\nogi.jpg"/>
          <p:cNvPicPr>
            <a:picLocks noChangeAspect="1" noChangeArrowheads="1"/>
          </p:cNvPicPr>
          <p:nvPr/>
        </p:nvPicPr>
        <p:blipFill>
          <a:blip r:embed="rId9" cstate="print"/>
          <a:srcRect/>
          <a:stretch>
            <a:fillRect/>
          </a:stretch>
        </p:blipFill>
        <p:spPr bwMode="auto">
          <a:xfrm>
            <a:off x="5881686" y="5143513"/>
            <a:ext cx="2346552" cy="1566867"/>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Блок-схема: узел 9"/>
          <p:cNvSpPr/>
          <p:nvPr/>
        </p:nvSpPr>
        <p:spPr>
          <a:xfrm>
            <a:off x="5024430" y="257174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Arial Black" pitchFamily="34" charset="0"/>
              </a:rPr>
              <a:t>1</a:t>
            </a:r>
          </a:p>
        </p:txBody>
      </p:sp>
      <p:sp>
        <p:nvSpPr>
          <p:cNvPr id="11" name="Блок-схема: узел 10"/>
          <p:cNvSpPr/>
          <p:nvPr/>
        </p:nvSpPr>
        <p:spPr>
          <a:xfrm>
            <a:off x="8382016" y="2500306"/>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Arial Black" pitchFamily="34" charset="0"/>
              </a:rPr>
              <a:t>3</a:t>
            </a:r>
          </a:p>
        </p:txBody>
      </p:sp>
      <p:sp>
        <p:nvSpPr>
          <p:cNvPr id="12" name="Блок-схема: узел 11"/>
          <p:cNvSpPr/>
          <p:nvPr/>
        </p:nvSpPr>
        <p:spPr>
          <a:xfrm>
            <a:off x="5953124" y="257174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Arial Black" pitchFamily="34" charset="0"/>
              </a:rPr>
              <a:t>2</a:t>
            </a:r>
          </a:p>
        </p:txBody>
      </p:sp>
      <p:sp>
        <p:nvSpPr>
          <p:cNvPr id="13" name="Блок-схема: узел 12"/>
          <p:cNvSpPr/>
          <p:nvPr/>
        </p:nvSpPr>
        <p:spPr>
          <a:xfrm>
            <a:off x="8596330" y="34290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Arial Black" pitchFamily="34" charset="0"/>
              </a:rPr>
              <a:t>7</a:t>
            </a:r>
          </a:p>
        </p:txBody>
      </p:sp>
      <p:sp>
        <p:nvSpPr>
          <p:cNvPr id="14" name="Блок-схема: узел 13"/>
          <p:cNvSpPr/>
          <p:nvPr/>
        </p:nvSpPr>
        <p:spPr>
          <a:xfrm>
            <a:off x="5953124" y="34290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Arial Black" pitchFamily="34" charset="0"/>
              </a:rPr>
              <a:t>5</a:t>
            </a:r>
          </a:p>
        </p:txBody>
      </p:sp>
      <p:sp>
        <p:nvSpPr>
          <p:cNvPr id="15" name="Блок-схема: узел 14"/>
          <p:cNvSpPr/>
          <p:nvPr/>
        </p:nvSpPr>
        <p:spPr>
          <a:xfrm>
            <a:off x="5024430" y="34290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Arial Black" pitchFamily="34" charset="0"/>
              </a:rPr>
              <a:t>4</a:t>
            </a:r>
          </a:p>
        </p:txBody>
      </p:sp>
      <p:sp>
        <p:nvSpPr>
          <p:cNvPr id="16" name="Блок-схема: узел 15"/>
          <p:cNvSpPr/>
          <p:nvPr/>
        </p:nvSpPr>
        <p:spPr>
          <a:xfrm>
            <a:off x="6024562" y="614364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Arial Black" pitchFamily="34" charset="0"/>
              </a:rPr>
              <a:t>6</a:t>
            </a:r>
          </a:p>
        </p:txBody>
      </p:sp>
      <p:sp>
        <p:nvSpPr>
          <p:cNvPr id="17" name="TextBox 16"/>
          <p:cNvSpPr txBox="1"/>
          <p:nvPr/>
        </p:nvSpPr>
        <p:spPr>
          <a:xfrm>
            <a:off x="3595671" y="5715016"/>
            <a:ext cx="86203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dirty="0" err="1" smtClean="0">
                <a:solidFill>
                  <a:srgbClr val="FF0000"/>
                </a:solidFill>
              </a:rPr>
              <a:t>жауап</a:t>
            </a:r>
            <a:r>
              <a:rPr lang="ru-RU" dirty="0" smtClean="0"/>
              <a:t> </a:t>
            </a:r>
            <a:endParaRPr lang="ru-RU" dirty="0"/>
          </a:p>
        </p:txBody>
      </p:sp>
      <p:sp>
        <p:nvSpPr>
          <p:cNvPr id="18" name="Ромб 17"/>
          <p:cNvSpPr/>
          <p:nvPr/>
        </p:nvSpPr>
        <p:spPr>
          <a:xfrm>
            <a:off x="4595802" y="5715016"/>
            <a:ext cx="428628" cy="428628"/>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3524233" y="6215082"/>
            <a:ext cx="2064989"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a:solidFill>
                  <a:srgbClr val="FF0066"/>
                </a:solidFill>
                <a:latin typeface="Arial Black" pitchFamily="34" charset="0"/>
              </a:rPr>
              <a:t>312</a:t>
            </a:r>
            <a:r>
              <a:rPr lang="ru-RU" sz="2000" b="1" dirty="0">
                <a:latin typeface="Arial Black" pitchFamily="34" charset="0"/>
              </a:rPr>
              <a:t>        </a:t>
            </a:r>
            <a:r>
              <a:rPr lang="ru-RU" sz="2000" b="1" dirty="0">
                <a:solidFill>
                  <a:srgbClr val="9900CC"/>
                </a:solidFill>
                <a:latin typeface="Arial Black" pitchFamily="34" charset="0"/>
              </a:rPr>
              <a:t>6754</a:t>
            </a:r>
          </a:p>
        </p:txBody>
      </p:sp>
      <p:sp>
        <p:nvSpPr>
          <p:cNvPr id="20" name="Скругленный прямоугольник 19"/>
          <p:cNvSpPr/>
          <p:nvPr/>
        </p:nvSpPr>
        <p:spPr>
          <a:xfrm>
            <a:off x="3667108" y="1214422"/>
            <a:ext cx="857256"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smtClean="0">
                <a:latin typeface="Arial" pitchFamily="34" charset="0"/>
                <a:cs typeface="Arial" pitchFamily="34" charset="0"/>
              </a:rPr>
              <a:t>қоян</a:t>
            </a:r>
            <a:endParaRPr lang="ru-RU" sz="1400" b="1" dirty="0">
              <a:latin typeface="Arial" pitchFamily="34" charset="0"/>
              <a:cs typeface="Arial" pitchFamily="34" charset="0"/>
            </a:endParaRPr>
          </a:p>
        </p:txBody>
      </p:sp>
      <p:sp>
        <p:nvSpPr>
          <p:cNvPr id="21" name="Скругленный прямоугольник 20"/>
          <p:cNvSpPr/>
          <p:nvPr/>
        </p:nvSpPr>
        <p:spPr>
          <a:xfrm>
            <a:off x="7167570" y="1214422"/>
            <a:ext cx="85725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smtClean="0">
                <a:latin typeface="Arial" pitchFamily="34" charset="0"/>
                <a:cs typeface="Arial" pitchFamily="34" charset="0"/>
              </a:rPr>
              <a:t>түлкі</a:t>
            </a:r>
            <a:endParaRPr lang="ru-RU" sz="1400" b="1" dirty="0">
              <a:latin typeface="Arial" pitchFamily="34" charset="0"/>
              <a:cs typeface="Arial" pitchFamily="34" charset="0"/>
            </a:endParaRPr>
          </a:p>
        </p:txBody>
      </p:sp>
      <p:sp>
        <p:nvSpPr>
          <p:cNvPr id="22" name="Скругленный прямоугольник 21"/>
          <p:cNvSpPr/>
          <p:nvPr/>
        </p:nvSpPr>
        <p:spPr>
          <a:xfrm>
            <a:off x="9382148" y="1214422"/>
            <a:ext cx="785818"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Arial" pitchFamily="34" charset="0"/>
                <a:cs typeface="Arial" pitchFamily="34" charset="0"/>
              </a:rPr>
              <a:t>осина</a:t>
            </a:r>
          </a:p>
        </p:txBody>
      </p:sp>
      <p:sp>
        <p:nvSpPr>
          <p:cNvPr id="23" name="Скругленный прямоугольник 22"/>
          <p:cNvSpPr/>
          <p:nvPr/>
        </p:nvSpPr>
        <p:spPr>
          <a:xfrm>
            <a:off x="3595670" y="5143512"/>
            <a:ext cx="85725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smtClean="0">
                <a:latin typeface="Arial" pitchFamily="34" charset="0"/>
                <a:cs typeface="Arial" pitchFamily="34" charset="0"/>
              </a:rPr>
              <a:t>қырғи</a:t>
            </a:r>
            <a:endParaRPr lang="ru-RU" sz="1400" b="1" dirty="0">
              <a:latin typeface="Arial" pitchFamily="34" charset="0"/>
              <a:cs typeface="Arial" pitchFamily="34" charset="0"/>
            </a:endParaRPr>
          </a:p>
        </p:txBody>
      </p:sp>
      <p:sp>
        <p:nvSpPr>
          <p:cNvPr id="24" name="Скругленный прямоугольник 23"/>
          <p:cNvSpPr/>
          <p:nvPr/>
        </p:nvSpPr>
        <p:spPr>
          <a:xfrm>
            <a:off x="5953124" y="4572008"/>
            <a:ext cx="857256" cy="28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smtClean="0">
                <a:latin typeface="Arial" pitchFamily="34" charset="0"/>
                <a:cs typeface="Arial" pitchFamily="34" charset="0"/>
              </a:rPr>
              <a:t>құзғын</a:t>
            </a:r>
            <a:endParaRPr lang="ru-RU" sz="1400" b="1" dirty="0">
              <a:latin typeface="Arial" pitchFamily="34" charset="0"/>
              <a:cs typeface="Arial" pitchFamily="34" charset="0"/>
            </a:endParaRPr>
          </a:p>
        </p:txBody>
      </p:sp>
      <p:sp>
        <p:nvSpPr>
          <p:cNvPr id="25" name="Скругленный прямоугольник 24"/>
          <p:cNvSpPr/>
          <p:nvPr/>
        </p:nvSpPr>
        <p:spPr>
          <a:xfrm>
            <a:off x="6940446" y="5286388"/>
            <a:ext cx="1084380" cy="274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smtClean="0">
                <a:latin typeface="Arial" pitchFamily="34" charset="0"/>
                <a:cs typeface="Arial" pitchFamily="34" charset="0"/>
              </a:rPr>
              <a:t>жапырақ</a:t>
            </a:r>
            <a:endParaRPr lang="ru-RU" sz="1400" b="1" dirty="0">
              <a:latin typeface="Arial" pitchFamily="34" charset="0"/>
              <a:cs typeface="Arial" pitchFamily="34" charset="0"/>
            </a:endParaRPr>
          </a:p>
        </p:txBody>
      </p:sp>
      <p:sp>
        <p:nvSpPr>
          <p:cNvPr id="26" name="Скругленный прямоугольник 25"/>
          <p:cNvSpPr/>
          <p:nvPr/>
        </p:nvSpPr>
        <p:spPr>
          <a:xfrm>
            <a:off x="8596330" y="5143512"/>
            <a:ext cx="1143008"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200" b="1" dirty="0" smtClean="0">
                <a:latin typeface="Arial" pitchFamily="34" charset="0"/>
                <a:cs typeface="Arial" pitchFamily="34" charset="0"/>
              </a:rPr>
              <a:t>Жауын құрты</a:t>
            </a:r>
            <a:endParaRPr lang="ru-RU" sz="1200" b="1" dirty="0">
              <a:latin typeface="Arial" pitchFamily="34" charset="0"/>
              <a:cs typeface="Arial" pitchFamily="34" charset="0"/>
            </a:endParaRPr>
          </a:p>
        </p:txBody>
      </p:sp>
    </p:spTree>
    <p:extLst>
      <p:ext uri="{BB962C8B-B14F-4D97-AF65-F5344CB8AC3E}">
        <p14:creationId xmlns:p14="http://schemas.microsoft.com/office/powerpoint/2010/main" val="76516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28013" y="357167"/>
            <a:ext cx="8589364" cy="1200329"/>
          </a:xfrm>
          <a:prstGeom prst="rect">
            <a:avLst/>
          </a:prstGeom>
        </p:spPr>
        <p:txBody>
          <a:bodyPr wrap="square">
            <a:spAutoFit/>
          </a:bodyPr>
          <a:lstStyle/>
          <a:p>
            <a:pPr algn="just"/>
            <a:r>
              <a:rPr lang="ru-RU" sz="2400" b="1" dirty="0" err="1" smtClean="0">
                <a:solidFill>
                  <a:srgbClr val="002060"/>
                </a:solidFill>
                <a:latin typeface="Arial" pitchFamily="34" charset="0"/>
                <a:cs typeface="Arial" pitchFamily="34" charset="0"/>
              </a:rPr>
              <a:t>Түзу сызықты  тізбектер</a:t>
            </a:r>
            <a:r>
              <a:rPr lang="ru-RU" sz="2400" b="1" dirty="0" smtClean="0">
                <a:solidFill>
                  <a:srgbClr val="002060"/>
                </a:solidFill>
                <a:latin typeface="Arial" pitchFamily="34" charset="0"/>
                <a:cs typeface="Arial" pitchFamily="34" charset="0"/>
              </a:rPr>
              <a:t> </a:t>
            </a:r>
            <a:r>
              <a:rPr lang="ru-RU" sz="2400" b="1" dirty="0" err="1" smtClean="0">
                <a:solidFill>
                  <a:srgbClr val="002060"/>
                </a:solidFill>
                <a:latin typeface="Arial" pitchFamily="34" charset="0"/>
                <a:cs typeface="Arial" pitchFamily="34" charset="0"/>
              </a:rPr>
              <a:t>табиғатта өте сирек</a:t>
            </a:r>
            <a:r>
              <a:rPr lang="ru-RU" sz="2400" b="1" dirty="0" smtClean="0">
                <a:solidFill>
                  <a:srgbClr val="002060"/>
                </a:solidFill>
                <a:latin typeface="Arial" pitchFamily="34" charset="0"/>
                <a:cs typeface="Arial" pitchFamily="34" charset="0"/>
              </a:rPr>
              <a:t> </a:t>
            </a:r>
            <a:r>
              <a:rPr lang="ru-RU" sz="2400" b="1" dirty="0" err="1" smtClean="0">
                <a:solidFill>
                  <a:srgbClr val="002060"/>
                </a:solidFill>
                <a:latin typeface="Arial" pitchFamily="34" charset="0"/>
                <a:cs typeface="Arial" pitchFamily="34" charset="0"/>
              </a:rPr>
              <a:t>кездеседі</a:t>
            </a:r>
            <a:r>
              <a:rPr lang="ru-RU" sz="2400" b="1" dirty="0" smtClean="0">
                <a:solidFill>
                  <a:srgbClr val="002060"/>
                </a:solidFill>
                <a:latin typeface="Arial" pitchFamily="34" charset="0"/>
                <a:cs typeface="Arial" pitchFamily="34" charset="0"/>
              </a:rPr>
              <a:t>. </a:t>
            </a:r>
            <a:r>
              <a:rPr lang="ru-RU" sz="2400" b="1" dirty="0" err="1" smtClean="0">
                <a:solidFill>
                  <a:srgbClr val="002060"/>
                </a:solidFill>
                <a:latin typeface="Arial" pitchFamily="34" charset="0"/>
                <a:cs typeface="Arial" pitchFamily="34" charset="0"/>
              </a:rPr>
              <a:t>Әдетте экожүйеде қоректік тізбектер</a:t>
            </a:r>
            <a:r>
              <a:rPr lang="ru-RU" sz="2400" b="1" dirty="0" smtClean="0">
                <a:solidFill>
                  <a:srgbClr val="002060"/>
                </a:solidFill>
                <a:latin typeface="Arial" pitchFamily="34" charset="0"/>
                <a:cs typeface="Arial" pitchFamily="34" charset="0"/>
              </a:rPr>
              <a:t> </a:t>
            </a:r>
            <a:r>
              <a:rPr lang="ru-RU" sz="2400" b="1" dirty="0" err="1" smtClean="0">
                <a:solidFill>
                  <a:srgbClr val="002060"/>
                </a:solidFill>
                <a:latin typeface="Arial" pitchFamily="34" charset="0"/>
                <a:cs typeface="Arial" pitchFamily="34" charset="0"/>
              </a:rPr>
              <a:t>өзара тығыз байланысады</a:t>
            </a:r>
            <a:r>
              <a:rPr lang="ru-RU" sz="2400" b="1" dirty="0" smtClean="0">
                <a:solidFill>
                  <a:srgbClr val="002060"/>
                </a:solidFill>
                <a:latin typeface="Arial" pitchFamily="34" charset="0"/>
                <a:cs typeface="Arial" pitchFamily="34" charset="0"/>
              </a:rPr>
              <a:t>.</a:t>
            </a:r>
            <a:endParaRPr lang="ru-RU" sz="2400" b="1" dirty="0">
              <a:solidFill>
                <a:srgbClr val="002060"/>
              </a:solidFill>
              <a:latin typeface="Arial" pitchFamily="34" charset="0"/>
              <a:cs typeface="Arial" pitchFamily="34" charset="0"/>
            </a:endParaRPr>
          </a:p>
        </p:txBody>
      </p:sp>
      <p:pic>
        <p:nvPicPr>
          <p:cNvPr id="6146" name="Picture 2" descr="C:\Documents and Settings\Admin\Рабочий стол\трофическая структура бгц\сеточка.jpg"/>
          <p:cNvPicPr>
            <a:picLocks noChangeAspect="1" noChangeArrowheads="1"/>
          </p:cNvPicPr>
          <p:nvPr/>
        </p:nvPicPr>
        <p:blipFill>
          <a:blip r:embed="rId2" cstate="print"/>
          <a:srcRect/>
          <a:stretch>
            <a:fillRect/>
          </a:stretch>
        </p:blipFill>
        <p:spPr bwMode="auto">
          <a:xfrm>
            <a:off x="4336517" y="1635086"/>
            <a:ext cx="4857784" cy="3708188"/>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2938072" y="5500703"/>
            <a:ext cx="7301332" cy="1015663"/>
          </a:xfrm>
          <a:prstGeom prst="rect">
            <a:avLst/>
          </a:prstGeom>
        </p:spPr>
        <p:txBody>
          <a:bodyPr wrap="square">
            <a:spAutoFit/>
          </a:bodyPr>
          <a:lstStyle/>
          <a:p>
            <a:pPr algn="just"/>
            <a:r>
              <a:rPr lang="ru-RU" sz="2000" b="1" i="1" dirty="0" err="1" smtClean="0">
                <a:solidFill>
                  <a:srgbClr val="002060"/>
                </a:solidFill>
                <a:latin typeface="Arial" pitchFamily="34" charset="0"/>
                <a:cs typeface="Arial" pitchFamily="34" charset="0"/>
              </a:rPr>
              <a:t>Экожүйедегі қоректік тізбектер</a:t>
            </a:r>
            <a:r>
              <a:rPr lang="ru-RU" sz="2000" b="1" i="1" dirty="0" smtClean="0">
                <a:solidFill>
                  <a:srgbClr val="002060"/>
                </a:solidFill>
                <a:latin typeface="Arial" pitchFamily="34" charset="0"/>
                <a:cs typeface="Arial" pitchFamily="34" charset="0"/>
              </a:rPr>
              <a:t> </a:t>
            </a:r>
            <a:r>
              <a:rPr lang="ru-RU" sz="2000" b="1" i="1" dirty="0" err="1" smtClean="0">
                <a:solidFill>
                  <a:srgbClr val="002060"/>
                </a:solidFill>
                <a:latin typeface="Arial" pitchFamily="34" charset="0"/>
                <a:cs typeface="Arial" pitchFamily="34" charset="0"/>
              </a:rPr>
              <a:t>жиынтығы көптеген консументтер</a:t>
            </a:r>
            <a:r>
              <a:rPr lang="ru-RU" sz="2000" b="1" i="1" dirty="0" smtClean="0">
                <a:solidFill>
                  <a:srgbClr val="002060"/>
                </a:solidFill>
                <a:latin typeface="Arial" pitchFamily="34" charset="0"/>
                <a:cs typeface="Arial" pitchFamily="34" charset="0"/>
              </a:rPr>
              <a:t> </a:t>
            </a:r>
            <a:r>
              <a:rPr lang="ru-RU" sz="2000" b="1" i="1" dirty="0" err="1" smtClean="0">
                <a:solidFill>
                  <a:srgbClr val="002060"/>
                </a:solidFill>
                <a:latin typeface="Arial" pitchFamily="34" charset="0"/>
                <a:cs typeface="Arial" pitchFamily="34" charset="0"/>
              </a:rPr>
              <a:t>экожүйенің бірнеше</a:t>
            </a:r>
            <a:r>
              <a:rPr lang="ru-RU" sz="2000" b="1" i="1" dirty="0" smtClean="0">
                <a:solidFill>
                  <a:srgbClr val="002060"/>
                </a:solidFill>
                <a:latin typeface="Arial" pitchFamily="34" charset="0"/>
                <a:cs typeface="Arial" pitchFamily="34" charset="0"/>
              </a:rPr>
              <a:t> </a:t>
            </a:r>
            <a:r>
              <a:rPr lang="ru-RU" sz="2000" b="1" i="1" dirty="0" err="1" smtClean="0">
                <a:solidFill>
                  <a:srgbClr val="002060"/>
                </a:solidFill>
                <a:latin typeface="Arial" pitchFamily="34" charset="0"/>
                <a:cs typeface="Arial" pitchFamily="34" charset="0"/>
              </a:rPr>
              <a:t>мүшелеріне қорек болатын</a:t>
            </a:r>
            <a:r>
              <a:rPr lang="ru-RU" sz="2000" b="1" i="1" dirty="0" smtClean="0">
                <a:solidFill>
                  <a:srgbClr val="002060"/>
                </a:solidFill>
                <a:latin typeface="Arial" pitchFamily="34" charset="0"/>
                <a:cs typeface="Arial" pitchFamily="34" charset="0"/>
              </a:rPr>
              <a:t> </a:t>
            </a:r>
            <a:r>
              <a:rPr lang="ru-RU" sz="2000" b="1" i="1" dirty="0" err="1" smtClean="0">
                <a:solidFill>
                  <a:schemeClr val="accent2">
                    <a:lumMod val="75000"/>
                  </a:schemeClr>
                </a:solidFill>
                <a:latin typeface="Arial" pitchFamily="34" charset="0"/>
                <a:cs typeface="Arial" pitchFamily="34" charset="0"/>
              </a:rPr>
              <a:t>қоректік </a:t>
            </a:r>
            <a:r>
              <a:rPr lang="ru-RU" sz="2000" b="1" i="1" dirty="0" smtClean="0">
                <a:solidFill>
                  <a:schemeClr val="accent2">
                    <a:lumMod val="75000"/>
                  </a:schemeClr>
                </a:solidFill>
                <a:latin typeface="Arial" pitchFamily="34" charset="0"/>
                <a:cs typeface="Arial" pitchFamily="34" charset="0"/>
              </a:rPr>
              <a:t>тор  </a:t>
            </a:r>
            <a:r>
              <a:rPr lang="ru-RU" sz="2000" b="1" i="1" dirty="0" err="1" smtClean="0">
                <a:solidFill>
                  <a:srgbClr val="000000"/>
                </a:solidFill>
                <a:latin typeface="Arial" pitchFamily="34" charset="0"/>
                <a:cs typeface="Arial" pitchFamily="34" charset="0"/>
              </a:rPr>
              <a:t>түзеді</a:t>
            </a:r>
            <a:r>
              <a:rPr lang="ru-RU" sz="2000" b="1" i="1" dirty="0" smtClean="0">
                <a:solidFill>
                  <a:srgbClr val="000000"/>
                </a:solidFill>
                <a:latin typeface="Arial" pitchFamily="34" charset="0"/>
                <a:cs typeface="Arial" pitchFamily="34" charset="0"/>
              </a:rPr>
              <a:t>.</a:t>
            </a:r>
            <a:endParaRPr lang="ru-RU" sz="2000" dirty="0">
              <a:solidFill>
                <a:srgbClr val="000000"/>
              </a:solidFill>
            </a:endParaRPr>
          </a:p>
        </p:txBody>
      </p:sp>
    </p:spTree>
    <p:extLst>
      <p:ext uri="{BB962C8B-B14F-4D97-AF65-F5344CB8AC3E}">
        <p14:creationId xmlns:p14="http://schemas.microsoft.com/office/powerpoint/2010/main" val="326314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0004-004-Piramida-produktsii-i-potok-energii-v-ekosistemakh"/>
          <p:cNvPicPr>
            <a:picLocks noChangeAspect="1" noChangeArrowheads="1"/>
          </p:cNvPicPr>
          <p:nvPr/>
        </p:nvPicPr>
        <p:blipFill>
          <a:blip r:embed="rId2">
            <a:extLst>
              <a:ext uri="{28A0092B-C50C-407E-A947-70E740481C1C}">
                <a14:useLocalDpi xmlns:a14="http://schemas.microsoft.com/office/drawing/2010/main" val="0"/>
              </a:ext>
            </a:extLst>
          </a:blip>
          <a:srcRect b="333"/>
          <a:stretch>
            <a:fillRect/>
          </a:stretch>
        </p:blipFill>
        <p:spPr bwMode="auto">
          <a:xfrm>
            <a:off x="1253699" y="517720"/>
            <a:ext cx="8704340" cy="537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56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926" y="1605775"/>
            <a:ext cx="5970338" cy="448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918118" y="670183"/>
            <a:ext cx="9541726" cy="646331"/>
          </a:xfrm>
          <a:prstGeom prst="rect">
            <a:avLst/>
          </a:prstGeom>
        </p:spPr>
        <p:txBody>
          <a:bodyPr wrap="square">
            <a:spAutoFit/>
          </a:bodyPr>
          <a:lstStyle/>
          <a:p>
            <a:r>
              <a:rPr lang="kk-KZ" dirty="0" smtClean="0">
                <a:solidFill>
                  <a:srgbClr val="1728A9"/>
                </a:solidFill>
                <a:effectLst/>
                <a:latin typeface="Times New Roman" panose="02020603050405020304" pitchFamily="18" charset="0"/>
              </a:rPr>
              <a:t>Экологиялық пирамида</a:t>
            </a:r>
            <a:r>
              <a:rPr lang="kk-KZ" dirty="0" smtClean="0">
                <a:effectLst/>
                <a:latin typeface="Times New Roman" panose="02020603050405020304" pitchFamily="18" charset="0"/>
              </a:rPr>
              <a:t>- </a:t>
            </a:r>
            <a:r>
              <a:rPr lang="kk-KZ" dirty="0" smtClean="0">
                <a:solidFill>
                  <a:srgbClr val="FF0000"/>
                </a:solidFill>
                <a:effectLst/>
                <a:latin typeface="Times New Roman" panose="02020603050405020304" pitchFamily="18" charset="0"/>
              </a:rPr>
              <a:t>түзушілер</a:t>
            </a:r>
            <a:r>
              <a:rPr lang="kk-KZ" dirty="0" smtClean="0">
                <a:effectLst/>
                <a:latin typeface="Times New Roman" panose="02020603050405020304" pitchFamily="18" charset="0"/>
              </a:rPr>
              <a:t>, </a:t>
            </a:r>
            <a:r>
              <a:rPr lang="kk-KZ" dirty="0" smtClean="0">
                <a:solidFill>
                  <a:srgbClr val="FF0000"/>
                </a:solidFill>
                <a:effectLst/>
                <a:latin typeface="Times New Roman" panose="02020603050405020304" pitchFamily="18" charset="0"/>
              </a:rPr>
              <a:t>тұтынушылар</a:t>
            </a:r>
            <a:r>
              <a:rPr lang="kk-KZ" dirty="0" smtClean="0">
                <a:effectLst/>
                <a:latin typeface="Times New Roman" panose="02020603050405020304" pitchFamily="18" charset="0"/>
              </a:rPr>
              <a:t> және </a:t>
            </a:r>
            <a:r>
              <a:rPr lang="kk-KZ" dirty="0" smtClean="0">
                <a:solidFill>
                  <a:srgbClr val="FF0000"/>
                </a:solidFill>
                <a:effectLst/>
                <a:latin typeface="Times New Roman" panose="02020603050405020304" pitchFamily="18" charset="0"/>
              </a:rPr>
              <a:t>тұтынушылар мен тұтынушылар</a:t>
            </a:r>
            <a:r>
              <a:rPr lang="kk-KZ" dirty="0" smtClean="0">
                <a:effectLst/>
                <a:latin typeface="Times New Roman" panose="02020603050405020304" pitchFamily="18" charset="0"/>
              </a:rPr>
              <a:t> арасындағы энергетикалық өзара қатынас.  </a:t>
            </a:r>
            <a:endParaRPr lang="ru-RU" dirty="0">
              <a:effectLst/>
            </a:endParaRPr>
          </a:p>
        </p:txBody>
      </p:sp>
    </p:spTree>
    <p:extLst>
      <p:ext uri="{BB962C8B-B14F-4D97-AF65-F5344CB8AC3E}">
        <p14:creationId xmlns:p14="http://schemas.microsoft.com/office/powerpoint/2010/main" val="364068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410968" y="96608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4000" b="1" dirty="0" smtClean="0"/>
              <a:t> </a:t>
            </a:r>
            <a:r>
              <a:rPr lang="ru-RU" b="1" dirty="0" err="1" smtClean="0">
                <a:latin typeface="Times New Roman" panose="02020603050405020304" pitchFamily="18" charset="0"/>
                <a:cs typeface="Times New Roman" panose="02020603050405020304" pitchFamily="18" charset="0"/>
              </a:rPr>
              <a:t>Ынтымақтастыру атмосферасын</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қалыптастыру</a:t>
            </a:r>
            <a:endParaRPr lang="ru-RU" sz="4000" b="1" dirty="0" smtClean="0">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1903751" y="2209397"/>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2400" b="1" dirty="0" err="1" smtClean="0">
                <a:latin typeface="Times New Roman" panose="02020603050405020304" pitchFamily="18" charset="0"/>
                <a:cs typeface="Times New Roman" panose="02020603050405020304" pitchFamily="18" charset="0"/>
              </a:rPr>
              <a:t>Бүгін көңіл күйлерің қалай?</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endParaRPr lang="ru-RU" sz="2400" b="1" dirty="0" smtClean="0">
              <a:latin typeface="Times New Roman" panose="02020603050405020304" pitchFamily="18" charset="0"/>
              <a:cs typeface="Times New Roman" panose="02020603050405020304" pitchFamily="18" charset="0"/>
            </a:endParaRPr>
          </a:p>
        </p:txBody>
      </p:sp>
      <p:pic>
        <p:nvPicPr>
          <p:cNvPr id="1026" name="Picture 2" descr="https://encrypted-tbn0.gstatic.com/images?q=tbn:ANd9GcRdH0DClwh5ISS9M0u-qs1CnWmgcb3O9pIPXtMIvUXiOe_CSSaGG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973" y="3417598"/>
            <a:ext cx="4916773" cy="269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542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49826" y="645297"/>
            <a:ext cx="305247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57300" algn="l"/>
              </a:tabLst>
              <a:defRPr>
                <a:solidFill>
                  <a:schemeClr val="tx1"/>
                </a:solidFill>
                <a:latin typeface="Arial" panose="020B0604020202020204" pitchFamily="34" charset="0"/>
              </a:defRPr>
            </a:lvl1pPr>
            <a:lvl2pPr eaLnBrk="0" fontAlgn="base" hangingPunct="0">
              <a:spcBef>
                <a:spcPct val="0"/>
              </a:spcBef>
              <a:spcAft>
                <a:spcPct val="0"/>
              </a:spcAft>
              <a:tabLst>
                <a:tab pos="1257300" algn="l"/>
              </a:tabLst>
              <a:defRPr>
                <a:solidFill>
                  <a:schemeClr val="tx1"/>
                </a:solidFill>
                <a:latin typeface="Arial" panose="020B0604020202020204" pitchFamily="34" charset="0"/>
              </a:defRPr>
            </a:lvl2pPr>
            <a:lvl3pPr eaLnBrk="0" fontAlgn="base" hangingPunct="0">
              <a:spcBef>
                <a:spcPct val="0"/>
              </a:spcBef>
              <a:spcAft>
                <a:spcPct val="0"/>
              </a:spcAft>
              <a:tabLst>
                <a:tab pos="1257300" algn="l"/>
              </a:tabLst>
              <a:defRPr>
                <a:solidFill>
                  <a:schemeClr val="tx1"/>
                </a:solidFill>
                <a:latin typeface="Arial" panose="020B0604020202020204" pitchFamily="34" charset="0"/>
              </a:defRPr>
            </a:lvl3pPr>
            <a:lvl4pPr eaLnBrk="0" fontAlgn="base" hangingPunct="0">
              <a:spcBef>
                <a:spcPct val="0"/>
              </a:spcBef>
              <a:spcAft>
                <a:spcPct val="0"/>
              </a:spcAft>
              <a:tabLst>
                <a:tab pos="1257300" algn="l"/>
              </a:tabLst>
              <a:defRPr>
                <a:solidFill>
                  <a:schemeClr val="tx1"/>
                </a:solidFill>
                <a:latin typeface="Arial" panose="020B0604020202020204" pitchFamily="34" charset="0"/>
              </a:defRPr>
            </a:lvl4pPr>
            <a:lvl5pPr eaLnBrk="0" fontAlgn="base" hangingPunct="0">
              <a:spcBef>
                <a:spcPct val="0"/>
              </a:spcBef>
              <a:spcAft>
                <a:spcPct val="0"/>
              </a:spcAft>
              <a:tabLst>
                <a:tab pos="1257300" algn="l"/>
              </a:tabLst>
              <a:defRPr>
                <a:solidFill>
                  <a:schemeClr val="tx1"/>
                </a:solidFill>
                <a:latin typeface="Arial" panose="020B0604020202020204" pitchFamily="34" charset="0"/>
              </a:defRPr>
            </a:lvl5pPr>
            <a:lvl6pPr eaLnBrk="0" fontAlgn="base" hangingPunct="0">
              <a:spcBef>
                <a:spcPct val="0"/>
              </a:spcBef>
              <a:spcAft>
                <a:spcPct val="0"/>
              </a:spcAft>
              <a:tabLst>
                <a:tab pos="1257300" algn="l"/>
              </a:tabLst>
              <a:defRPr>
                <a:solidFill>
                  <a:schemeClr val="tx1"/>
                </a:solidFill>
                <a:latin typeface="Arial" panose="020B0604020202020204" pitchFamily="34" charset="0"/>
              </a:defRPr>
            </a:lvl6pPr>
            <a:lvl7pPr eaLnBrk="0" fontAlgn="base" hangingPunct="0">
              <a:spcBef>
                <a:spcPct val="0"/>
              </a:spcBef>
              <a:spcAft>
                <a:spcPct val="0"/>
              </a:spcAft>
              <a:tabLst>
                <a:tab pos="1257300" algn="l"/>
              </a:tabLst>
              <a:defRPr>
                <a:solidFill>
                  <a:schemeClr val="tx1"/>
                </a:solidFill>
                <a:latin typeface="Arial" panose="020B0604020202020204" pitchFamily="34" charset="0"/>
              </a:defRPr>
            </a:lvl7pPr>
            <a:lvl8pPr eaLnBrk="0" fontAlgn="base" hangingPunct="0">
              <a:spcBef>
                <a:spcPct val="0"/>
              </a:spcBef>
              <a:spcAft>
                <a:spcPct val="0"/>
              </a:spcAft>
              <a:tabLst>
                <a:tab pos="1257300" algn="l"/>
              </a:tabLst>
              <a:defRPr>
                <a:solidFill>
                  <a:schemeClr val="tx1"/>
                </a:solidFill>
                <a:latin typeface="Arial" panose="020B0604020202020204" pitchFamily="34" charset="0"/>
              </a:defRPr>
            </a:lvl8pPr>
            <a:lvl9pPr eaLnBrk="0" fontAlgn="base" hangingPunct="0">
              <a:spcBef>
                <a:spcPct val="0"/>
              </a:spcBef>
              <a:spcAft>
                <a:spcPct val="0"/>
              </a:spcAft>
              <a:tabLst>
                <a:tab pos="1257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57300" algn="l"/>
              </a:tabLst>
            </a:pPr>
            <a:r>
              <a:rPr kumimoji="0" lang="kk-KZ" sz="240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Экологиялық пирамиданың 3 типі бар. </a:t>
            </a:r>
            <a:endParaRPr kumimoji="0" lang="ru-RU" sz="2000" i="0" u="none" strike="noStrike" cap="none" normalizeH="0" baseline="0" dirty="0" smtClean="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257300" algn="l"/>
              </a:tabLst>
            </a:pPr>
            <a:r>
              <a:rPr kumimoji="0" lang="kk-KZ" sz="240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Сандық пирамида –организмдердің жеке сандық көрсеткішін айқындайды: </a:t>
            </a:r>
            <a:endParaRPr kumimoji="0" lang="kk-KZ" sz="3600" i="0" u="none" strike="noStrike" cap="none" normalizeH="0" baseline="0" dirty="0" smtClean="0">
              <a:ln>
                <a:noFill/>
              </a:ln>
              <a:solidFill>
                <a:schemeClr val="tx1"/>
              </a:solidFill>
              <a:effectLst/>
            </a:endParaRPr>
          </a:p>
        </p:txBody>
      </p:sp>
      <p:pic>
        <p:nvPicPr>
          <p:cNvPr id="3073" name="Picture 1" descr="13f2_c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492" y="2195985"/>
            <a:ext cx="4638908" cy="352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3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30244" y="429097"/>
            <a:ext cx="1383757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8" eaLnBrk="0" fontAlgn="base" hangingPunct="0">
              <a:spcBef>
                <a:spcPct val="0"/>
              </a:spcBef>
              <a:spcAft>
                <a:spcPct val="0"/>
              </a:spcAft>
            </a:pPr>
            <a:r>
              <a:rPr kumimoji="0" lang="kk-KZ" sz="2800" i="0" u="none" strike="noStrike" cap="none" normalizeH="0" baseline="0" dirty="0" smtClean="0">
                <a:ln>
                  <a:noFill/>
                </a:ln>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Биомасса пирамидасы </a:t>
            </a:r>
            <a:r>
              <a:rPr kumimoji="0" lang="kk-KZ"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lvl="8" eaLnBrk="0" fontAlgn="base" hangingPunct="0">
              <a:spcBef>
                <a:spcPct val="0"/>
              </a:spcBef>
              <a:spcAft>
                <a:spcPct val="0"/>
              </a:spcAft>
            </a:pPr>
            <a:r>
              <a:rPr kumimoji="0" lang="kk-KZ" sz="2400" b="1" i="0" u="none" strike="noStrike" cap="none" normalizeH="0" baseline="0" dirty="0" smtClean="0">
                <a:ln>
                  <a:noFill/>
                </a:ln>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белгілі бір көлем мен уақыттағы жалпы құрғақ салмақты анықтайды.</a:t>
            </a:r>
            <a:endParaRPr kumimoji="0" lang="kk-KZ" sz="3600" b="1" i="0" u="none" strike="noStrike" cap="none" normalizeH="0" baseline="0" dirty="0" smtClean="0">
              <a:ln>
                <a:noFill/>
              </a:ln>
              <a:solidFill>
                <a:schemeClr val="accent4">
                  <a:lumMod val="75000"/>
                </a:schemeClr>
              </a:solidFill>
              <a:effectLst/>
              <a:latin typeface="Arial" panose="020B0604020202020204" pitchFamily="34" charset="0"/>
            </a:endParaRPr>
          </a:p>
        </p:txBody>
      </p:sp>
      <p:pic>
        <p:nvPicPr>
          <p:cNvPr id="4097" name="Picture 1"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560" y="1636697"/>
            <a:ext cx="6244684" cy="437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131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9005" y="836341"/>
            <a:ext cx="6099717" cy="967894"/>
          </a:xfrm>
          <a:prstGeom prst="rect">
            <a:avLst/>
          </a:prstGeom>
        </p:spPr>
        <p:txBody>
          <a:bodyPr wrap="square">
            <a:spAutoFit/>
          </a:bodyPr>
          <a:lstStyle/>
          <a:p>
            <a:pPr lvl="0">
              <a:lnSpc>
                <a:spcPts val="1300"/>
              </a:lnSpc>
              <a:spcAft>
                <a:spcPts val="0"/>
              </a:spcAft>
            </a:pPr>
            <a:r>
              <a:rPr lang="kk-KZ" sz="24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Энергиялық пирамида </a:t>
            </a:r>
            <a:r>
              <a:rPr lang="kk-KZ"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kk-KZ" sz="2800" dirty="0" smtClean="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энергия</a:t>
            </a:r>
          </a:p>
          <a:p>
            <a:pPr lvl="0">
              <a:lnSpc>
                <a:spcPts val="1300"/>
              </a:lnSpc>
              <a:spcAft>
                <a:spcPts val="0"/>
              </a:spcAft>
            </a:pPr>
            <a:r>
              <a:rPr lang="kk-KZ" sz="2800" dirty="0" smtClean="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nSpc>
                <a:spcPts val="1300"/>
              </a:lnSpc>
              <a:spcAft>
                <a:spcPts val="0"/>
              </a:spcAft>
            </a:pPr>
            <a:r>
              <a:rPr lang="kk-KZ" sz="2800" dirty="0" smtClean="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ағынының қуатын немесе </a:t>
            </a:r>
          </a:p>
          <a:p>
            <a:pPr lvl="0">
              <a:lnSpc>
                <a:spcPts val="1300"/>
              </a:lnSpc>
              <a:spcAft>
                <a:spcPts val="0"/>
              </a:spcAft>
            </a:pPr>
            <a:endParaRPr lang="kk-KZ" sz="28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ts val="1300"/>
              </a:lnSpc>
              <a:spcAft>
                <a:spcPts val="0"/>
              </a:spcAft>
            </a:pPr>
            <a:r>
              <a:rPr lang="kk-KZ" sz="2800" dirty="0" smtClean="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«өнімділікті» анықтайды.</a:t>
            </a:r>
            <a:endParaRPr lang="ru-RU"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122" name="Picture 2" descr="0004-004-Piramida-produktsii-i-potok-energii-v-ekosistemak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836" y="1804234"/>
            <a:ext cx="6719422" cy="455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19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5744" y="117344"/>
            <a:ext cx="11846256" cy="1962076"/>
          </a:xfrm>
          <a:prstGeom prst="rect">
            <a:avLst/>
          </a:prstGeom>
        </p:spPr>
        <p:txBody>
          <a:bodyPr wrap="square">
            <a:spAutoFit/>
          </a:bodyPr>
          <a:lstStyle/>
          <a:p>
            <a:pPr marL="6350" indent="-6350">
              <a:lnSpc>
                <a:spcPct val="115000"/>
              </a:lnSpc>
              <a:spcAft>
                <a:spcPts val="0"/>
              </a:spcAft>
            </a:pPr>
            <a:r>
              <a:rPr lang="ru-RU" dirty="0" err="1">
                <a:solidFill>
                  <a:srgbClr val="252525"/>
                </a:solidFill>
                <a:latin typeface="Times New Roman" panose="02020603050405020304" pitchFamily="18" charset="0"/>
                <a:ea typeface="Calibri" panose="020F0502020204030204" pitchFamily="34" charset="0"/>
                <a:cs typeface="Times New Roman" panose="02020603050405020304" pitchFamily="18" charset="0"/>
              </a:rPr>
              <a:t>Тіршілік</a:t>
            </a:r>
            <a:r>
              <a:rPr lang="ru-RU"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252525"/>
                </a:solidFill>
                <a:latin typeface="Times New Roman" panose="02020603050405020304" pitchFamily="18" charset="0"/>
                <a:ea typeface="Calibri" panose="020F0502020204030204" pitchFamily="34" charset="0"/>
                <a:cs typeface="Times New Roman" panose="02020603050405020304" pitchFamily="18" charset="0"/>
              </a:rPr>
              <a:t>иелерінің</a:t>
            </a:r>
            <a:r>
              <a:rPr lang="ru-RU"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252525"/>
                </a:solidFill>
                <a:latin typeface="Times New Roman" panose="02020603050405020304" pitchFamily="18" charset="0"/>
                <a:ea typeface="Calibri" panose="020F0502020204030204" pitchFamily="34" charset="0"/>
                <a:cs typeface="Times New Roman" panose="02020603050405020304" pitchFamily="18" charset="0"/>
              </a:rPr>
              <a:t>бір-біріне</a:t>
            </a:r>
            <a:r>
              <a:rPr lang="ru-RU"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252525"/>
                </a:solidFill>
                <a:latin typeface="Times New Roman" panose="02020603050405020304" pitchFamily="18" charset="0"/>
                <a:ea typeface="Calibri" panose="020F0502020204030204" pitchFamily="34" charset="0"/>
                <a:cs typeface="Times New Roman" panose="02020603050405020304" pitchFamily="18" charset="0"/>
              </a:rPr>
              <a:t>әсер</a:t>
            </a:r>
            <a:r>
              <a:rPr lang="ru-RU"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252525"/>
                </a:solidFill>
                <a:latin typeface="Times New Roman" panose="02020603050405020304" pitchFamily="18" charset="0"/>
                <a:ea typeface="Calibri" panose="020F0502020204030204" pitchFamily="34" charset="0"/>
                <a:cs typeface="Times New Roman" panose="02020603050405020304" pitchFamily="18" charset="0"/>
              </a:rPr>
              <a:t>етуінің</a:t>
            </a:r>
            <a:r>
              <a:rPr lang="ru-RU"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252525"/>
                </a:solidFill>
                <a:latin typeface="Times New Roman" panose="02020603050405020304" pitchFamily="18" charset="0"/>
                <a:ea typeface="Calibri" panose="020F0502020204030204" pitchFamily="34" charset="0"/>
                <a:cs typeface="Times New Roman" panose="02020603050405020304" pitchFamily="18" charset="0"/>
              </a:rPr>
              <a:t>барлық</a:t>
            </a:r>
            <a:r>
              <a:rPr lang="ru-RU" dirty="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252525"/>
                </a:solidFill>
                <a:latin typeface="Times New Roman" panose="02020603050405020304" pitchFamily="18" charset="0"/>
                <a:ea typeface="Calibri" panose="020F0502020204030204" pitchFamily="34" charset="0"/>
                <a:cs typeface="Times New Roman" panose="02020603050405020304" pitchFamily="18" charset="0"/>
              </a:rPr>
              <a:t>формалары</a:t>
            </a:r>
            <a:r>
              <a:rPr lang="ru-RU" dirty="0" smtClean="0">
                <a:solidFill>
                  <a:srgbClr val="252525"/>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Топтық</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эффект</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бәсекелестік</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симбиоз</a:t>
            </a:r>
            <a:r>
              <a:rPr lang="kk-KZ"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комменсализм</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бөлмелік</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кооперация</a:t>
            </a:r>
            <a:r>
              <a:rPr lang="kk-KZ"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мутуализм</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жыртқыштық</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паразитизм</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нейтралдық</a:t>
            </a:r>
            <a:r>
              <a:rPr lang="kk-KZ"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6350" indent="-6350">
              <a:lnSpc>
                <a:spcPct val="115000"/>
              </a:lnSpc>
              <a:spcAft>
                <a:spcPts val="0"/>
              </a:spcAft>
            </a:pPr>
            <a:r>
              <a:rPr lang="ru-RU"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Құрлықтық</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кемірушілер</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құстар</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жануарлар</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әр</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түрлі</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шөптесін</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өсімдіктер</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су</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шаяндар</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балықтар</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ұлулар</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ішекқуыстылар,</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6350" indent="-6350">
              <a:lnSpc>
                <a:spcPct val="115000"/>
              </a:lnSpc>
              <a:spcAft>
                <a:spcPts val="0"/>
              </a:spcAft>
            </a:pPr>
            <a:r>
              <a:rPr lang="kk-KZ"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Продуцентер</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өсімдіктер, балдырлар.</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r>
              <a:rPr lang="kk-KZ" dirty="0">
                <a:solidFill>
                  <a:srgbClr val="000000"/>
                </a:solidFill>
                <a:latin typeface="Times New Roman" panose="02020603050405020304" pitchFamily="18" charset="0"/>
                <a:ea typeface="Times New Roman" panose="02020603050405020304" pitchFamily="18" charset="0"/>
              </a:rPr>
              <a:t>Консументтер: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кемірушілер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құстар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жануарлар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шаяндар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балықтар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ұлулар</a:t>
            </a:r>
            <a:r>
              <a:rPr lang="kk-KZ" dirty="0">
                <a:solidFill>
                  <a:srgbClr val="000000"/>
                </a:solidFill>
                <a:latin typeface="Times New Roman" panose="02020603050405020304" pitchFamily="18" charset="0"/>
                <a:ea typeface="Times New Roman" panose="02020603050405020304" pitchFamily="18" charset="0"/>
              </a:rPr>
              <a:t>, ішекқуыстылар.</a:t>
            </a:r>
            <a:endParaRPr lang="ru-RU" dirty="0"/>
          </a:p>
        </p:txBody>
      </p:sp>
    </p:spTree>
    <p:extLst>
      <p:ext uri="{BB962C8B-B14F-4D97-AF65-F5344CB8AC3E}">
        <p14:creationId xmlns:p14="http://schemas.microsoft.com/office/powerpoint/2010/main" val="2250531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latin typeface="Times New Roman" panose="02020603050405020304" pitchFamily="18" charset="0"/>
                <a:cs typeface="Times New Roman" panose="02020603050405020304" pitchFamily="18" charset="0"/>
              </a:rPr>
              <a:t>Тапсырма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just">
              <a:buNone/>
            </a:pPr>
            <a:r>
              <a:rPr lang="ru-RU" dirty="0" err="1" smtClean="0">
                <a:latin typeface="Times New Roman" panose="02020603050405020304" pitchFamily="18" charset="0"/>
                <a:cs typeface="Times New Roman" panose="02020603050405020304" pitchFamily="18" charset="0"/>
              </a:rPr>
              <a:t>Әр кеспеге</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продуценттер</a:t>
            </a:r>
            <a:r>
              <a:rPr lang="ru-RU"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консументтер</a:t>
            </a:r>
            <a:r>
              <a:rPr lang="ru-RU"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редуценттер</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өкілдерінің  суреттері</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салынады</a:t>
            </a:r>
            <a:r>
              <a:rPr lang="ru-RU" b="1" i="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Оқушылар суреттері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салып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болған соң, оларға тапсырма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беріледі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ұзын қоректік тізбек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құрыңыздар.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Ең ұзын тізбек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кім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құрастыра алды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екен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Шарты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әр өсімдік және жануар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тізбете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қана қолданыла алады.Тізбек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құру үшін  </a:t>
            </a:r>
            <a:r>
              <a:rPr lang="ru-RU" dirty="0">
                <a:latin typeface="Times New Roman" panose="02020603050405020304" pitchFamily="18" charset="0"/>
                <a:cs typeface="Times New Roman" panose="02020603050405020304" pitchFamily="18" charset="0"/>
              </a:rPr>
              <a:t>5 </a:t>
            </a:r>
            <a:r>
              <a:rPr lang="ru-RU" dirty="0" smtClean="0">
                <a:latin typeface="Times New Roman" panose="02020603050405020304" pitchFamily="18" charset="0"/>
                <a:cs typeface="Times New Roman" panose="02020603050405020304" pitchFamily="18" charset="0"/>
              </a:rPr>
              <a:t>минут </a:t>
            </a:r>
            <a:r>
              <a:rPr lang="ru-RU" dirty="0" err="1" smtClean="0">
                <a:latin typeface="Times New Roman" panose="02020603050405020304" pitchFamily="18" charset="0"/>
                <a:cs typeface="Times New Roman" panose="02020603050405020304" pitchFamily="18" charset="0"/>
              </a:rPr>
              <a:t>уақыт беріледі</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018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838200" y="365125"/>
            <a:ext cx="10515600" cy="1325563"/>
          </a:xfrm>
        </p:spPr>
        <p:txBody>
          <a:bodyPr/>
          <a:lstStyle/>
          <a:p>
            <a:pPr algn="ctr"/>
            <a:r>
              <a:rPr lang="ru-RU" dirty="0" err="1" smtClean="0">
                <a:latin typeface="Times New Roman" panose="02020603050405020304" pitchFamily="18" charset="0"/>
                <a:cs typeface="Times New Roman" panose="02020603050405020304" pitchFamily="18" charset="0"/>
              </a:rPr>
              <a:t>Өзара бағалау</a:t>
            </a:r>
            <a:endParaRPr lang="ru-RU"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978408" y="241128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err="1" smtClean="0">
                <a:latin typeface="Times New Roman" panose="02020603050405020304" pitchFamily="18" charset="0"/>
                <a:cs typeface="Times New Roman" panose="02020603050405020304" pitchFamily="18" charset="0"/>
              </a:rPr>
              <a:t>Жетістік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критерийлері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(оқушылар өздері құрастырады</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9" name="Содержимое 8"/>
          <p:cNvSpPr>
            <a:spLocks noGrp="1"/>
          </p:cNvSpPr>
          <p:nvPr>
            <p:ph idx="1"/>
          </p:nvPr>
        </p:nvSpPr>
        <p:spPr/>
        <p:txBody>
          <a:bodyPr/>
          <a:lstStyle/>
          <a:p>
            <a:endParaRPr lang="ru-RU"/>
          </a:p>
        </p:txBody>
      </p:sp>
    </p:spTree>
    <p:extLst>
      <p:ext uri="{BB962C8B-B14F-4D97-AF65-F5344CB8AC3E}">
        <p14:creationId xmlns:p14="http://schemas.microsoft.com/office/powerpoint/2010/main" val="3681044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5744" y="193100"/>
            <a:ext cx="11846256" cy="1837426"/>
          </a:xfrm>
          <a:prstGeom prst="rect">
            <a:avLst/>
          </a:prstGeom>
        </p:spPr>
        <p:txBody>
          <a:bodyPr wrap="square">
            <a:spAutoFit/>
          </a:bodyPr>
          <a:lstStyle/>
          <a:p>
            <a:pPr marL="342900" marR="23495" lvl="0" indent="-342900" fontAlgn="base">
              <a:lnSpc>
                <a:spcPct val="115000"/>
              </a:lnSpc>
              <a:spcAft>
                <a:spcPts val="0"/>
              </a:spcAft>
              <a:buClr>
                <a:srgbClr val="000000"/>
              </a:buClr>
              <a:buSzPts val="1200"/>
              <a:buFont typeface="+mj-lt"/>
              <a:buAutoNum type="arabicPeriod"/>
              <a:tabLst>
                <a:tab pos="198755" algn="l"/>
              </a:tabLst>
            </a:pPr>
            <a:r>
              <a:rPr lang="kk-KZ"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Элективті немесе таңдамалы орта табиғи субстраттардан (топырақ, су, тағамдардан, өсімдік пен жануарлардан) микроағзалардың жеке топтарын бөліп алу.   </a:t>
            </a:r>
            <a:endParaRPr lang="ru-RU" sz="16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r>
              <a:rPr lang="kk-KZ" dirty="0" smtClean="0">
                <a:effectLst/>
                <a:latin typeface="Times New Roman" panose="02020603050405020304" pitchFamily="18" charset="0"/>
                <a:ea typeface="Times New Roman" panose="02020603050405020304" pitchFamily="18" charset="0"/>
              </a:rPr>
              <a:t>Жинақ ортаның сипаттамасы – бір компанент артық мөлшерде болады. Бұны М. Бейеринк ұсынды. Сол компанентті пайдаланатын микроағзалар өседі, немесе олар доминантты болады. Бұл орталарды табиғи субстратта саны аз бактерияларды бөліп алу үшін қолданады. Жинақ орталарды қолданғанда алдымен сұйық қоректі ортада өсіріліп, кейін тығыз қоректік ортаға егеді. </a:t>
            </a:r>
            <a:endParaRPr lang="ru-RU" dirty="0"/>
          </a:p>
        </p:txBody>
      </p:sp>
      <p:pic>
        <p:nvPicPr>
          <p:cNvPr id="4098" name="Рисунок 2" descr="http://files.school-collection.edu.ru/dlrstore/5e26543f-b2f2-4b02-adc5-b7309161fe8a/%5bBI9ZD_8-03%5d_%5bIL_04%5d-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80" y="2349446"/>
            <a:ext cx="5606084" cy="407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Рисунок 3" descr="http://pro-arctic.ru/wp-content/uploads/2012/10/Arctic_Eco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6701051" y="2285180"/>
            <a:ext cx="5268035" cy="413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871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65704"/>
            <a:ext cx="12191999" cy="3277820"/>
          </a:xfrm>
          <a:prstGeom prst="rect">
            <a:avLst/>
          </a:prstGeom>
        </p:spPr>
        <p:txBody>
          <a:bodyPr wrap="square">
            <a:spAutoFit/>
          </a:bodyPr>
          <a:lstStyle/>
          <a:p>
            <a:pPr>
              <a:lnSpc>
                <a:spcPct val="115000"/>
              </a:lnSpc>
              <a:spcAft>
                <a:spcPts val="0"/>
              </a:spcAft>
            </a:pP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Атмосферада</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жылулық</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газдардың</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жиналуымен</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түсіндіреді</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70">
              <a:lnSpc>
                <a:spcPct val="115000"/>
              </a:lnSpc>
              <a:spcAft>
                <a:spcPts val="0"/>
              </a:spcAft>
            </a:pP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Оларға</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көміртек</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диоксиді</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метан, фреон,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70">
              <a:lnSpc>
                <a:spcPct val="115000"/>
              </a:lnSpc>
              <a:spcAft>
                <a:spcPts val="0"/>
              </a:spcAft>
            </a:pP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озон, азот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оксиді</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т.б</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жатады</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70">
              <a:lnSpc>
                <a:spcPct val="115000"/>
              </a:lnSpc>
              <a:spcAft>
                <a:spcPts val="0"/>
              </a:spcAft>
            </a:pP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70">
              <a:lnSpc>
                <a:spcPct val="115000"/>
              </a:lnSpc>
              <a:spcAft>
                <a:spcPts val="0"/>
              </a:spcAft>
            </a:pP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Жылулық</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газдар</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жер</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бетінен</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ұзын</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толқынды</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жылу</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толқындарының</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сәулеленіп</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шығуына</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кедергі</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70">
              <a:lnSpc>
                <a:spcPct val="115000"/>
              </a:lnSpc>
              <a:spcAft>
                <a:spcPts val="0"/>
              </a:spcAft>
            </a:pP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келтіретіндіктен</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осы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газдармен</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қаныққан</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атмосфера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температурасы</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жоғарылайды</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70">
              <a:lnSpc>
                <a:spcPct val="115000"/>
              </a:lnSpc>
              <a:spcAft>
                <a:spcPts val="0"/>
              </a:spcAft>
            </a:pP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70">
              <a:lnSpc>
                <a:spcPct val="115000"/>
              </a:lnSpc>
              <a:spcAft>
                <a:spcPts val="0"/>
              </a:spcAft>
            </a:pP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Бұл</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газдар</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жер</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бетіне</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күн</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энергиясын</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өткізіп</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сыртқа</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қарай</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яғни</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космосқа</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жылуды</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мүлдем</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шығармайды</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70">
              <a:lnSpc>
                <a:spcPct val="115000"/>
              </a:lnSpc>
              <a:spcAft>
                <a:spcPts val="0"/>
              </a:spcAft>
            </a:pP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70">
              <a:lnSpc>
                <a:spcPct val="115000"/>
              </a:lnSpc>
              <a:spcAft>
                <a:spcPts val="0"/>
              </a:spcAft>
            </a:pP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Жылулық</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эффект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жер</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бетіндегі</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орташа</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ғаламдық</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ауа</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температурасының</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өсуінің</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басты</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себепшісі</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болып</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табылады</a:t>
            </a:r>
            <a:r>
              <a:rPr lang="ru-RU"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780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5" name="Заголовок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err="1" smtClean="0">
                <a:latin typeface="Times New Roman" panose="02020603050405020304" pitchFamily="18" charset="0"/>
                <a:cs typeface="Times New Roman" panose="02020603050405020304" pitchFamily="18" charset="0"/>
              </a:rPr>
              <a:t>Кері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байланыс</a:t>
            </a:r>
            <a:endParaRPr lang="ru-RU" dirty="0">
              <a:latin typeface="Times New Roman" panose="02020603050405020304" pitchFamily="18" charset="0"/>
              <a:cs typeface="Times New Roman" panose="02020603050405020304" pitchFamily="18" charset="0"/>
            </a:endParaRPr>
          </a:p>
        </p:txBody>
      </p:sp>
      <p:pic>
        <p:nvPicPr>
          <p:cNvPr id="7" name="Picture 2" descr="https://encrypted-tbn0.gstatic.com/images?q=tbn:ANd9GcRdH0DClwh5ISS9M0u-qs1CnWmgcb3O9pIPXtMIvUXiOe_CSSaGG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087" y="2470943"/>
            <a:ext cx="240982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39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dirty="0" smtClean="0">
                <a:latin typeface="Times New Roman" panose="02020603050405020304" pitchFamily="18" charset="0"/>
                <a:cs typeface="Times New Roman" panose="02020603050405020304" pitchFamily="18" charset="0"/>
              </a:rPr>
              <a:t>Рефлексия</a:t>
            </a:r>
            <a:endParaRPr lang="ru-RU" sz="6000" dirty="0">
              <a:latin typeface="Times New Roman" panose="02020603050405020304" pitchFamily="18" charset="0"/>
              <a:cs typeface="Times New Roman" panose="02020603050405020304" pitchFamily="18"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7037374"/>
            <a:ext cx="5802592" cy="328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txBox="1">
            <a:spLocks/>
          </p:cNvSpPr>
          <p:nvPr/>
        </p:nvSpPr>
        <p:spPr>
          <a:xfrm>
            <a:off x="990600" y="2451886"/>
            <a:ext cx="10515600" cy="241991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ru-RU" sz="7000" dirty="0" smtClean="0">
                <a:latin typeface="Times New Roman" panose="02020603050405020304" pitchFamily="18" charset="0"/>
                <a:cs typeface="Times New Roman" panose="02020603050405020304" pitchFamily="18" charset="0"/>
              </a:rPr>
              <a:t>Мен </a:t>
            </a:r>
            <a:r>
              <a:rPr lang="ru-RU" sz="7000" dirty="0" err="1" smtClean="0">
                <a:latin typeface="Times New Roman" panose="02020603050405020304" pitchFamily="18" charset="0"/>
                <a:cs typeface="Times New Roman" panose="02020603050405020304" pitchFamily="18" charset="0"/>
              </a:rPr>
              <a:t>бүгін білдім</a:t>
            </a:r>
            <a:r>
              <a:rPr lang="ru-RU" sz="7000" dirty="0" smtClean="0">
                <a:latin typeface="Times New Roman" panose="02020603050405020304" pitchFamily="18" charset="0"/>
                <a:cs typeface="Times New Roman" panose="02020603050405020304" pitchFamily="18" charset="0"/>
              </a:rPr>
              <a:t> … .</a:t>
            </a:r>
          </a:p>
          <a:p>
            <a:pPr algn="ctr">
              <a:lnSpc>
                <a:spcPct val="120000"/>
              </a:lnSpc>
            </a:pPr>
            <a:r>
              <a:rPr lang="ru-RU" sz="7000" dirty="0" err="1" smtClean="0">
                <a:latin typeface="Times New Roman" panose="02020603050405020304" pitchFamily="18" charset="0"/>
                <a:cs typeface="Times New Roman" panose="02020603050405020304" pitchFamily="18" charset="0"/>
              </a:rPr>
              <a:t>Маған сабақта қызық болды</a:t>
            </a:r>
            <a:r>
              <a:rPr lang="ru-RU" sz="7000" dirty="0" smtClean="0">
                <a:latin typeface="Times New Roman" panose="02020603050405020304" pitchFamily="18" charset="0"/>
                <a:cs typeface="Times New Roman" panose="02020603050405020304" pitchFamily="18" charset="0"/>
              </a:rPr>
              <a:t> …</a:t>
            </a:r>
          </a:p>
          <a:p>
            <a:pPr algn="ctr">
              <a:lnSpc>
                <a:spcPct val="120000"/>
              </a:lnSpc>
            </a:pPr>
            <a:r>
              <a:rPr lang="ru-RU" sz="7000" dirty="0" err="1" smtClean="0">
                <a:latin typeface="Times New Roman" panose="02020603050405020304" pitchFamily="18" charset="0"/>
                <a:cs typeface="Times New Roman" panose="02020603050405020304" pitchFamily="18" charset="0"/>
              </a:rPr>
              <a:t>Маған қиын болды</a:t>
            </a:r>
            <a:r>
              <a:rPr lang="ru-RU" sz="7000" smtClean="0">
                <a:latin typeface="Times New Roman" panose="02020603050405020304" pitchFamily="18" charset="0"/>
                <a:cs typeface="Times New Roman" panose="02020603050405020304" pitchFamily="18" charset="0"/>
              </a:rPr>
              <a:t> … </a:t>
            </a:r>
            <a:r>
              <a:rPr lang="ru-RU"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406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07823" y="207265"/>
            <a:ext cx="7325134" cy="1384995"/>
          </a:xfrm>
          <a:prstGeom prst="rect">
            <a:avLst/>
          </a:prstGeom>
        </p:spPr>
        <p:txBody>
          <a:bodyPr wrap="square">
            <a:spAutoFit/>
          </a:bodyPr>
          <a:lstStyle/>
          <a:p>
            <a:r>
              <a:rPr lang="ru-RU" sz="2100" b="1" dirty="0" err="1" smtClean="0">
                <a:solidFill>
                  <a:schemeClr val="tx2">
                    <a:lumMod val="75000"/>
                  </a:schemeClr>
                </a:solidFill>
                <a:latin typeface="Arial" pitchFamily="34" charset="0"/>
                <a:cs typeface="Arial" pitchFamily="34" charset="0"/>
              </a:rPr>
              <a:t>Кез</a:t>
            </a:r>
            <a:r>
              <a:rPr lang="ru-RU" sz="2100" b="1" dirty="0" smtClean="0">
                <a:solidFill>
                  <a:schemeClr val="tx2">
                    <a:lumMod val="75000"/>
                  </a:schemeClr>
                </a:solidFill>
                <a:latin typeface="Arial" pitchFamily="34" charset="0"/>
                <a:cs typeface="Arial" pitchFamily="34" charset="0"/>
              </a:rPr>
              <a:t> </a:t>
            </a:r>
            <a:r>
              <a:rPr lang="ru-RU" sz="2100" b="1" dirty="0" err="1" smtClean="0">
                <a:solidFill>
                  <a:schemeClr val="tx2">
                    <a:lumMod val="75000"/>
                  </a:schemeClr>
                </a:solidFill>
                <a:latin typeface="Arial" pitchFamily="34" charset="0"/>
                <a:cs typeface="Arial" pitchFamily="34" charset="0"/>
              </a:rPr>
              <a:t>келген</a:t>
            </a:r>
            <a:r>
              <a:rPr lang="ru-RU" sz="2100" b="1" dirty="0" smtClean="0">
                <a:solidFill>
                  <a:schemeClr val="tx2">
                    <a:lumMod val="75000"/>
                  </a:schemeClr>
                </a:solidFill>
                <a:latin typeface="Arial" pitchFamily="34" charset="0"/>
                <a:cs typeface="Arial" pitchFamily="34" charset="0"/>
              </a:rPr>
              <a:t> </a:t>
            </a:r>
            <a:r>
              <a:rPr lang="ru-RU" sz="2100" b="1" dirty="0" err="1" smtClean="0">
                <a:solidFill>
                  <a:schemeClr val="tx2">
                    <a:lumMod val="75000"/>
                  </a:schemeClr>
                </a:solidFill>
                <a:latin typeface="Arial" pitchFamily="34" charset="0"/>
                <a:cs typeface="Arial" pitchFamily="34" charset="0"/>
              </a:rPr>
              <a:t>тірі</a:t>
            </a:r>
            <a:r>
              <a:rPr lang="ru-RU" sz="2100" b="1" dirty="0" smtClean="0">
                <a:solidFill>
                  <a:schemeClr val="tx2">
                    <a:lumMod val="75000"/>
                  </a:schemeClr>
                </a:solidFill>
                <a:latin typeface="Arial" pitchFamily="34" charset="0"/>
                <a:cs typeface="Arial" pitchFamily="34" charset="0"/>
              </a:rPr>
              <a:t> </a:t>
            </a:r>
            <a:r>
              <a:rPr lang="ru-RU" sz="2100" b="1" dirty="0" err="1" smtClean="0">
                <a:solidFill>
                  <a:schemeClr val="tx2">
                    <a:lumMod val="75000"/>
                  </a:schemeClr>
                </a:solidFill>
                <a:latin typeface="Arial" pitchFamily="34" charset="0"/>
                <a:cs typeface="Arial" pitchFamily="34" charset="0"/>
              </a:rPr>
              <a:t>ағза өз кезегінде</a:t>
            </a:r>
            <a:r>
              <a:rPr lang="ru-RU" sz="2100" b="1" dirty="0" smtClean="0">
                <a:solidFill>
                  <a:schemeClr val="tx2">
                    <a:lumMod val="75000"/>
                  </a:schemeClr>
                </a:solidFill>
                <a:latin typeface="Arial" pitchFamily="34" charset="0"/>
                <a:cs typeface="Arial" pitchFamily="34" charset="0"/>
              </a:rPr>
              <a:t> </a:t>
            </a:r>
            <a:r>
              <a:rPr lang="ru-RU" sz="2100" b="1" dirty="0" err="1" smtClean="0">
                <a:solidFill>
                  <a:schemeClr val="tx2">
                    <a:lumMod val="75000"/>
                  </a:schemeClr>
                </a:solidFill>
                <a:latin typeface="Arial" pitchFamily="34" charset="0"/>
                <a:cs typeface="Arial" pitchFamily="34" charset="0"/>
              </a:rPr>
              <a:t>басқа ағзалардың қорек көзі болып</a:t>
            </a:r>
            <a:r>
              <a:rPr lang="ru-RU" sz="2100" b="1" dirty="0" smtClean="0">
                <a:solidFill>
                  <a:schemeClr val="tx2">
                    <a:lumMod val="75000"/>
                  </a:schemeClr>
                </a:solidFill>
                <a:latin typeface="Arial" pitchFamily="34" charset="0"/>
                <a:cs typeface="Arial" pitchFamily="34" charset="0"/>
              </a:rPr>
              <a:t> </a:t>
            </a:r>
            <a:r>
              <a:rPr lang="ru-RU" sz="2100" b="1" dirty="0" err="1" smtClean="0">
                <a:solidFill>
                  <a:schemeClr val="tx2">
                    <a:lumMod val="75000"/>
                  </a:schemeClr>
                </a:solidFill>
                <a:latin typeface="Arial" pitchFamily="34" charset="0"/>
                <a:cs typeface="Arial" pitchFamily="34" charset="0"/>
              </a:rPr>
              <a:t>табылады</a:t>
            </a:r>
            <a:r>
              <a:rPr lang="ru-RU" sz="2100" b="1" dirty="0" smtClean="0">
                <a:solidFill>
                  <a:schemeClr val="tx2">
                    <a:lumMod val="75000"/>
                  </a:schemeClr>
                </a:solidFill>
                <a:latin typeface="Arial" pitchFamily="34" charset="0"/>
                <a:cs typeface="Arial" pitchFamily="34" charset="0"/>
              </a:rPr>
              <a:t>, </a:t>
            </a:r>
            <a:r>
              <a:rPr lang="ru-RU" sz="2100" b="1" dirty="0" err="1" smtClean="0">
                <a:solidFill>
                  <a:schemeClr val="tx2">
                    <a:lumMod val="75000"/>
                  </a:schemeClr>
                </a:solidFill>
                <a:latin typeface="Arial" pitchFamily="34" charset="0"/>
                <a:cs typeface="Arial" pitchFamily="34" charset="0"/>
              </a:rPr>
              <a:t>сондықтан барлық тірі</a:t>
            </a:r>
            <a:r>
              <a:rPr lang="ru-RU" sz="2100" b="1" dirty="0" smtClean="0">
                <a:solidFill>
                  <a:schemeClr val="tx2">
                    <a:lumMod val="75000"/>
                  </a:schemeClr>
                </a:solidFill>
                <a:latin typeface="Arial" pitchFamily="34" charset="0"/>
                <a:cs typeface="Arial" pitchFamily="34" charset="0"/>
              </a:rPr>
              <a:t> </a:t>
            </a:r>
            <a:r>
              <a:rPr lang="ru-RU" sz="2100" b="1" dirty="0" err="1" smtClean="0">
                <a:solidFill>
                  <a:schemeClr val="tx2">
                    <a:lumMod val="75000"/>
                  </a:schemeClr>
                </a:solidFill>
                <a:latin typeface="Arial" pitchFamily="34" charset="0"/>
                <a:cs typeface="Arial" pitchFamily="34" charset="0"/>
              </a:rPr>
              <a:t>ағзалар өзара энергетикалық қарым-қатынаста болады</a:t>
            </a:r>
            <a:r>
              <a:rPr lang="ru-RU" sz="2100" b="1" dirty="0" smtClean="0">
                <a:solidFill>
                  <a:schemeClr val="tx2">
                    <a:lumMod val="75000"/>
                  </a:schemeClr>
                </a:solidFill>
                <a:latin typeface="Arial" pitchFamily="34" charset="0"/>
                <a:cs typeface="Arial" pitchFamily="34" charset="0"/>
              </a:rPr>
              <a:t>.</a:t>
            </a:r>
            <a:endParaRPr lang="ru-RU" sz="2100" b="1" dirty="0">
              <a:solidFill>
                <a:schemeClr val="tx2">
                  <a:lumMod val="75000"/>
                </a:schemeClr>
              </a:solidFill>
              <a:latin typeface="Arial" pitchFamily="34" charset="0"/>
              <a:cs typeface="Arial" pitchFamily="34" charset="0"/>
            </a:endParaRPr>
          </a:p>
        </p:txBody>
      </p:sp>
      <p:pic>
        <p:nvPicPr>
          <p:cNvPr id="1026" name="Picture 2" descr="C:\Documents and Settings\Admin\Рабочий стол\трофическая структура бгц\цепочка.jpg"/>
          <p:cNvPicPr>
            <a:picLocks noChangeAspect="1" noChangeArrowheads="1"/>
          </p:cNvPicPr>
          <p:nvPr/>
        </p:nvPicPr>
        <p:blipFill>
          <a:blip r:embed="rId2" cstate="print"/>
          <a:srcRect/>
          <a:stretch>
            <a:fillRect/>
          </a:stretch>
        </p:blipFill>
        <p:spPr bwMode="auto">
          <a:xfrm>
            <a:off x="3582650" y="1656284"/>
            <a:ext cx="6400799" cy="520171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936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30883"/>
            <a:ext cx="12192000" cy="5847755"/>
          </a:xfrm>
          <a:prstGeom prst="rect">
            <a:avLst/>
          </a:prstGeom>
        </p:spPr>
        <p:txBody>
          <a:bodyPr wrap="square">
            <a:spAutoFit/>
          </a:bodyPr>
          <a:lstStyle/>
          <a:p>
            <a:r>
              <a:rPr lang="ru-RU" sz="2200" b="1" dirty="0" err="1" smtClean="0">
                <a:solidFill>
                  <a:srgbClr val="000000"/>
                </a:solidFill>
                <a:latin typeface="Times New Roman" panose="02020603050405020304" pitchFamily="18" charset="0"/>
                <a:cs typeface="Times New Roman" panose="02020603050405020304" pitchFamily="18" charset="0"/>
              </a:rPr>
              <a:t>Қоректену</a:t>
            </a:r>
            <a:r>
              <a:rPr lang="ru-RU" sz="2200" b="1" dirty="0" smtClean="0">
                <a:solidFill>
                  <a:srgbClr val="000000"/>
                </a:solidFill>
                <a:latin typeface="Times New Roman" panose="02020603050405020304" pitchFamily="18" charset="0"/>
                <a:cs typeface="Times New Roman" panose="02020603050405020304" pitchFamily="18" charset="0"/>
              </a:rPr>
              <a:t> </a:t>
            </a:r>
            <a:r>
              <a:rPr lang="ru-RU" sz="2200" b="1" dirty="0" err="1" smtClean="0">
                <a:solidFill>
                  <a:srgbClr val="000000"/>
                </a:solidFill>
                <a:latin typeface="Times New Roman" panose="02020603050405020304" pitchFamily="18" charset="0"/>
                <a:cs typeface="Times New Roman" panose="02020603050405020304" pitchFamily="18" charset="0"/>
              </a:rPr>
              <a:t>тізбегі</a:t>
            </a:r>
            <a:r>
              <a:rPr lang="ru-RU" sz="2200" b="1"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Биогеоценозда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барлық</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тіршілік</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иелері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қоректену</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тізбегіне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біріктірілген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Өзара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қосылу</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және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айырылу</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нәтижесінде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белгілі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буындардан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b="1" i="1" u="sng" dirty="0" err="1" smtClean="0">
                <a:solidFill>
                  <a:srgbClr val="000000"/>
                </a:solidFill>
                <a:latin typeface="Times New Roman" panose="02020603050405020304" pitchFamily="18" charset="0"/>
                <a:cs typeface="Times New Roman" panose="02020603050405020304" pitchFamily="18" charset="0"/>
              </a:rPr>
              <a:t>күрделі</a:t>
            </a:r>
            <a:r>
              <a:rPr lang="ru-RU" sz="2200" b="1" i="1" u="sng" dirty="0" smtClean="0">
                <a:solidFill>
                  <a:srgbClr val="000000"/>
                </a:solidFill>
                <a:latin typeface="Times New Roman" panose="02020603050405020304" pitchFamily="18" charset="0"/>
                <a:cs typeface="Times New Roman" panose="02020603050405020304" pitchFamily="18" charset="0"/>
              </a:rPr>
              <a:t> </a:t>
            </a:r>
            <a:r>
              <a:rPr lang="ru-RU" sz="2200" b="1" i="1" u="sng" dirty="0" err="1" smtClean="0">
                <a:solidFill>
                  <a:srgbClr val="000000"/>
                </a:solidFill>
                <a:latin typeface="Times New Roman" panose="02020603050405020304" pitchFamily="18" charset="0"/>
                <a:cs typeface="Times New Roman" panose="02020603050405020304" pitchFamily="18" charset="0"/>
              </a:rPr>
              <a:t>трофикалық</a:t>
            </a:r>
            <a:r>
              <a:rPr lang="ru-RU" sz="2200" b="1" i="1" u="sng" dirty="0" smtClean="0">
                <a:solidFill>
                  <a:srgbClr val="000000"/>
                </a:solidFill>
                <a:latin typeface="Times New Roman" panose="02020603050405020304" pitchFamily="18" charset="0"/>
                <a:cs typeface="Times New Roman" panose="02020603050405020304" pitchFamily="18" charset="0"/>
              </a:rPr>
              <a:t> тор </a:t>
            </a:r>
            <a:r>
              <a:rPr lang="ru-RU" sz="2200" dirty="0" err="1" smtClean="0">
                <a:solidFill>
                  <a:srgbClr val="000000"/>
                </a:solidFill>
                <a:latin typeface="Times New Roman" panose="02020603050405020304" pitchFamily="18" charset="0"/>
                <a:cs typeface="Times New Roman" panose="02020603050405020304" pitchFamily="18" charset="0"/>
              </a:rPr>
              <a:t>құрылады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Құрлықтағы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қоректену</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тізбегі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қысқа</a:t>
            </a:r>
            <a:r>
              <a:rPr lang="ru-RU" sz="2200" dirty="0" smtClean="0">
                <a:solidFill>
                  <a:srgbClr val="000000"/>
                </a:solidFill>
                <a:latin typeface="Times New Roman" panose="02020603050405020304" pitchFamily="18" charset="0"/>
                <a:cs typeface="Times New Roman" panose="02020603050405020304" pitchFamily="18" charset="0"/>
              </a:rPr>
              <a:t>(3-4 </a:t>
            </a:r>
            <a:r>
              <a:rPr lang="ru-RU" sz="2200" dirty="0" err="1" smtClean="0">
                <a:solidFill>
                  <a:srgbClr val="000000"/>
                </a:solidFill>
                <a:latin typeface="Times New Roman" panose="02020603050405020304" pitchFamily="18" charset="0"/>
                <a:cs typeface="Times New Roman" panose="02020603050405020304" pitchFamily="18" charset="0"/>
              </a:rPr>
              <a:t>буыннан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тұрады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Мысалы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ағаш</a:t>
            </a:r>
            <a:r>
              <a:rPr lang="ru-RU" sz="2200" dirty="0" smtClean="0">
                <a:solidFill>
                  <a:srgbClr val="000000"/>
                </a:solidFill>
                <a:latin typeface="Times New Roman" panose="02020603050405020304" pitchFamily="18" charset="0"/>
                <a:cs typeface="Times New Roman" panose="02020603050405020304" pitchFamily="18" charset="0"/>
              </a:rPr>
              <a:t> – </a:t>
            </a:r>
            <a:r>
              <a:rPr lang="ru-RU" sz="2200" dirty="0" err="1" smtClean="0">
                <a:solidFill>
                  <a:srgbClr val="000000"/>
                </a:solidFill>
                <a:latin typeface="Times New Roman" panose="02020603050405020304" pitchFamily="18" charset="0"/>
                <a:cs typeface="Times New Roman" panose="02020603050405020304" pitchFamily="18" charset="0"/>
              </a:rPr>
              <a:t>құрт</a:t>
            </a:r>
            <a:r>
              <a:rPr lang="ru-RU" sz="2200" dirty="0" smtClean="0">
                <a:solidFill>
                  <a:srgbClr val="000000"/>
                </a:solidFill>
                <a:latin typeface="Times New Roman" panose="02020603050405020304" pitchFamily="18" charset="0"/>
                <a:cs typeface="Times New Roman" panose="02020603050405020304" pitchFamily="18" charset="0"/>
              </a:rPr>
              <a:t> – </a:t>
            </a:r>
            <a:r>
              <a:rPr lang="ru-RU" sz="2200" dirty="0" err="1" smtClean="0">
                <a:solidFill>
                  <a:srgbClr val="000000"/>
                </a:solidFill>
                <a:latin typeface="Times New Roman" panose="02020603050405020304" pitchFamily="18" charset="0"/>
                <a:cs typeface="Times New Roman" panose="02020603050405020304" pitchFamily="18" charset="0"/>
              </a:rPr>
              <a:t>құс</a:t>
            </a:r>
            <a:r>
              <a:rPr lang="ru-RU" sz="2200" dirty="0" smtClean="0">
                <a:solidFill>
                  <a:srgbClr val="000000"/>
                </a:solidFill>
                <a:latin typeface="Times New Roman" panose="02020603050405020304" pitchFamily="18" charset="0"/>
                <a:cs typeface="Times New Roman" panose="02020603050405020304" pitchFamily="18" charset="0"/>
              </a:rPr>
              <a:t> – </a:t>
            </a:r>
            <a:r>
              <a:rPr lang="ru-RU" sz="2200" dirty="0" err="1" smtClean="0">
                <a:solidFill>
                  <a:srgbClr val="000000"/>
                </a:solidFill>
                <a:latin typeface="Times New Roman" panose="02020603050405020304" pitchFamily="18" charset="0"/>
                <a:cs typeface="Times New Roman" panose="02020603050405020304" pitchFamily="18" charset="0"/>
              </a:rPr>
              <a:t>жыртқыш</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құс</a:t>
            </a:r>
            <a:r>
              <a:rPr lang="ru-RU" sz="2200" dirty="0" smtClean="0">
                <a:solidFill>
                  <a:srgbClr val="000000"/>
                </a:solidFill>
                <a:latin typeface="Times New Roman" panose="02020603050405020304" pitchFamily="18" charset="0"/>
                <a:cs typeface="Times New Roman" panose="02020603050405020304" pitchFamily="18" charset="0"/>
              </a:rPr>
              <a:t>. Су </a:t>
            </a:r>
            <a:r>
              <a:rPr lang="ru-RU" sz="2200" dirty="0" err="1" smtClean="0">
                <a:solidFill>
                  <a:srgbClr val="000000"/>
                </a:solidFill>
                <a:latin typeface="Times New Roman" panose="02020603050405020304" pitchFamily="18" charset="0"/>
                <a:cs typeface="Times New Roman" panose="02020603050405020304" pitchFamily="18" charset="0"/>
              </a:rPr>
              <a:t>ортасында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қоректену</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тізбегі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едәуір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ұзын</a:t>
            </a:r>
            <a:r>
              <a:rPr lang="ru-RU" sz="2200" dirty="0" smtClean="0">
                <a:solidFill>
                  <a:srgbClr val="000000"/>
                </a:solidFill>
                <a:latin typeface="Times New Roman" panose="02020603050405020304" pitchFamily="18" charset="0"/>
                <a:cs typeface="Times New Roman" panose="02020603050405020304" pitchFamily="18" charset="0"/>
              </a:rPr>
              <a:t>: фитопланктон-зоопланктон- </a:t>
            </a:r>
            <a:r>
              <a:rPr lang="ru-RU" sz="2200" dirty="0" err="1" smtClean="0">
                <a:solidFill>
                  <a:srgbClr val="000000"/>
                </a:solidFill>
                <a:latin typeface="Times New Roman" panose="02020603050405020304" pitchFamily="18" charset="0"/>
                <a:cs typeface="Times New Roman" panose="02020603050405020304" pitchFamily="18" charset="0"/>
              </a:rPr>
              <a:t>майда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балықтар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жыртқыш</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балықтар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адам</a:t>
            </a:r>
            <a:r>
              <a:rPr lang="ru-RU" sz="2200" dirty="0" smtClean="0">
                <a:solidFill>
                  <a:srgbClr val="000000"/>
                </a:solidFill>
                <a:latin typeface="Times New Roman" panose="02020603050405020304" pitchFamily="18" charset="0"/>
                <a:cs typeface="Times New Roman" panose="02020603050405020304" pitchFamily="18" charset="0"/>
              </a:rPr>
              <a:t>.</a:t>
            </a:r>
          </a:p>
          <a:p>
            <a:r>
              <a:rPr lang="ru-RU" sz="2200" dirty="0" err="1" smtClean="0">
                <a:solidFill>
                  <a:srgbClr val="000000"/>
                </a:solidFill>
                <a:latin typeface="Times New Roman" panose="02020603050405020304" pitchFamily="18" charset="0"/>
                <a:cs typeface="Times New Roman" panose="02020603050405020304" pitchFamily="18" charset="0"/>
              </a:rPr>
              <a:t>Редуценттерге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негізінде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өліктер</a:t>
            </a:r>
            <a:r>
              <a:rPr lang="ru-RU" sz="2200" dirty="0" smtClean="0">
                <a:solidFill>
                  <a:srgbClr val="000000"/>
                </a:solidFill>
                <a:latin typeface="Times New Roman" panose="02020603050405020304" pitchFamily="18" charset="0"/>
                <a:cs typeface="Times New Roman" panose="02020603050405020304" pitchFamily="18" charset="0"/>
              </a:rPr>
              <a:t> мен </a:t>
            </a:r>
            <a:r>
              <a:rPr lang="ru-RU" sz="2200" dirty="0" err="1" smtClean="0">
                <a:solidFill>
                  <a:srgbClr val="000000"/>
                </a:solidFill>
                <a:latin typeface="Times New Roman" panose="02020603050405020304" pitchFamily="18" charset="0"/>
                <a:cs typeface="Times New Roman" panose="02020603050405020304" pitchFamily="18" charset="0"/>
              </a:rPr>
              <a:t>экскременттерде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мекендеп</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оларды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біртіндеп</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ыдырататын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микроорганизмдері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бактериялар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ашытқы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микроорганизмдері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саңырауқұлақтар</a:t>
            </a:r>
            <a:r>
              <a:rPr lang="ru-RU" sz="2200" dirty="0" smtClean="0">
                <a:solidFill>
                  <a:srgbClr val="000000"/>
                </a:solidFill>
                <a:latin typeface="Times New Roman" panose="02020603050405020304" pitchFamily="18" charset="0"/>
                <a:cs typeface="Times New Roman" panose="02020603050405020304" pitchFamily="18" charset="0"/>
              </a:rPr>
              <a:t> – </a:t>
            </a:r>
            <a:r>
              <a:rPr lang="ru-RU" sz="2200" dirty="0" err="1" smtClean="0">
                <a:solidFill>
                  <a:srgbClr val="000000"/>
                </a:solidFill>
                <a:latin typeface="Times New Roman" panose="02020603050405020304" pitchFamily="18" charset="0"/>
                <a:cs typeface="Times New Roman" panose="02020603050405020304" pitchFamily="18" charset="0"/>
              </a:rPr>
              <a:t>сапрофиттер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жатады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Саңырауқұлақтар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негізінде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өсімдіктердің</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клеткаларын</a:t>
            </a:r>
            <a:r>
              <a:rPr lang="ru-RU" sz="2200" dirty="0" smtClean="0">
                <a:solidFill>
                  <a:srgbClr val="000000"/>
                </a:solidFill>
                <a:latin typeface="Times New Roman" panose="02020603050405020304" pitchFamily="18" charset="0"/>
                <a:cs typeface="Times New Roman" panose="02020603050405020304" pitchFamily="18" charset="0"/>
              </a:rPr>
              <a:t>, ал </a:t>
            </a:r>
            <a:r>
              <a:rPr lang="ru-RU" sz="2200" dirty="0" err="1" smtClean="0">
                <a:solidFill>
                  <a:srgbClr val="000000"/>
                </a:solidFill>
                <a:latin typeface="Times New Roman" panose="02020603050405020304" pitchFamily="18" charset="0"/>
                <a:cs typeface="Times New Roman" panose="02020603050405020304" pitchFamily="18" charset="0"/>
              </a:rPr>
              <a:t>бактериялар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жануарлар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өлекселерін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ыдыратуға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қатысады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Микроорганизмдер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басқа</a:t>
            </a:r>
            <a:r>
              <a:rPr lang="ru-RU" sz="2200" dirty="0" smtClean="0">
                <a:solidFill>
                  <a:srgbClr val="000000"/>
                </a:solidFill>
                <a:latin typeface="Times New Roman" panose="02020603050405020304" pitchFamily="18" charset="0"/>
                <a:cs typeface="Times New Roman" panose="02020603050405020304" pitchFamily="18" charset="0"/>
              </a:rPr>
              <a:t> да </a:t>
            </a:r>
            <a:r>
              <a:rPr lang="ru-RU" sz="2200" dirty="0" err="1" smtClean="0">
                <a:solidFill>
                  <a:srgbClr val="000000"/>
                </a:solidFill>
                <a:latin typeface="Times New Roman" panose="02020603050405020304" pitchFamily="18" charset="0"/>
                <a:cs typeface="Times New Roman" panose="02020603050405020304" pitchFamily="18" charset="0"/>
              </a:rPr>
              <a:t>функцияларды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атқарады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олар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ингибиторлар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мысалы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антибиотиктер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немесе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керсінше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жылдамдатқыш</a:t>
            </a:r>
            <a:r>
              <a:rPr lang="ru-RU" sz="2200" dirty="0" smtClean="0">
                <a:solidFill>
                  <a:srgbClr val="000000"/>
                </a:solidFill>
                <a:latin typeface="Times New Roman" panose="02020603050405020304" pitchFamily="18" charset="0"/>
                <a:cs typeface="Times New Roman" panose="02020603050405020304" pitchFamily="18" charset="0"/>
              </a:rPr>
              <a:t> – </a:t>
            </a:r>
            <a:r>
              <a:rPr lang="ru-RU" sz="2200" dirty="0" err="1" smtClean="0">
                <a:solidFill>
                  <a:srgbClr val="000000"/>
                </a:solidFill>
                <a:latin typeface="Times New Roman" panose="02020603050405020304" pitchFamily="18" charset="0"/>
                <a:cs typeface="Times New Roman" panose="02020603050405020304" pitchFamily="18" charset="0"/>
              </a:rPr>
              <a:t>заттар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мысалы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кейбір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витаминдер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түзеді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олардың</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экологиялық</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маңызы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өте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жоғары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бірақ</a:t>
            </a:r>
            <a:r>
              <a:rPr lang="ru-RU" sz="2200" dirty="0" smtClean="0">
                <a:solidFill>
                  <a:srgbClr val="000000"/>
                </a:solidFill>
                <a:latin typeface="Times New Roman" panose="02020603050405020304" pitchFamily="18" charset="0"/>
                <a:cs typeface="Times New Roman" panose="02020603050405020304" pitchFamily="18" charset="0"/>
              </a:rPr>
              <a:t> та осы </a:t>
            </a:r>
            <a:r>
              <a:rPr lang="ru-RU" sz="2200" dirty="0" err="1" smtClean="0">
                <a:solidFill>
                  <a:srgbClr val="000000"/>
                </a:solidFill>
                <a:latin typeface="Times New Roman" panose="02020603050405020304" pitchFamily="18" charset="0"/>
                <a:cs typeface="Times New Roman" panose="02020603050405020304" pitchFamily="18" charset="0"/>
              </a:rPr>
              <a:t>уақытқа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дейін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толығымен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зерттелмеген</a:t>
            </a:r>
            <a:r>
              <a:rPr lang="ru-RU" sz="2200" dirty="0" smtClean="0">
                <a:solidFill>
                  <a:srgbClr val="000000"/>
                </a:solidFill>
                <a:latin typeface="Times New Roman" panose="02020603050405020304" pitchFamily="18" charset="0"/>
                <a:cs typeface="Times New Roman" panose="02020603050405020304" pitchFamily="18" charset="0"/>
              </a:rPr>
              <a:t>.</a:t>
            </a:r>
          </a:p>
          <a:p>
            <a:r>
              <a:rPr lang="ru-RU" sz="2200" dirty="0" err="1" smtClean="0">
                <a:solidFill>
                  <a:srgbClr val="000000"/>
                </a:solidFill>
                <a:latin typeface="Times New Roman" panose="02020603050405020304" pitchFamily="18" charset="0"/>
                <a:cs typeface="Times New Roman" panose="02020603050405020304" pitchFamily="18" charset="0"/>
              </a:rPr>
              <a:t>Қоректік</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тізбектегі</a:t>
            </a:r>
            <a:r>
              <a:rPr lang="ru-RU" sz="2200" dirty="0" smtClean="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I-IV </a:t>
            </a:r>
            <a:r>
              <a:rPr lang="ru-RU" sz="2200" dirty="0" err="1" smtClean="0">
                <a:solidFill>
                  <a:srgbClr val="000000"/>
                </a:solidFill>
                <a:latin typeface="Times New Roman" panose="02020603050405020304" pitchFamily="18" charset="0"/>
                <a:cs typeface="Times New Roman" panose="02020603050405020304" pitchFamily="18" charset="0"/>
              </a:rPr>
              <a:t>деңгейлер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жеу</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тізбегі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соңғы</a:t>
            </a:r>
            <a:r>
              <a:rPr lang="ru-RU" sz="2200" dirty="0" smtClean="0">
                <a:solidFill>
                  <a:srgbClr val="000000"/>
                </a:solidFill>
                <a:latin typeface="Times New Roman" panose="02020603050405020304" pitchFamily="18" charset="0"/>
                <a:cs typeface="Times New Roman" panose="02020603050405020304" pitchFamily="18" charset="0"/>
              </a:rPr>
              <a:t> – </a:t>
            </a:r>
            <a:r>
              <a:rPr lang="ru-RU" sz="2200" dirty="0" err="1" smtClean="0">
                <a:solidFill>
                  <a:srgbClr val="000000"/>
                </a:solidFill>
                <a:latin typeface="Times New Roman" panose="02020603050405020304" pitchFamily="18" charset="0"/>
                <a:cs typeface="Times New Roman" panose="02020603050405020304" pitchFamily="18" charset="0"/>
              </a:rPr>
              <a:t>детриттік</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тізбекке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жатады</a:t>
            </a:r>
            <a:r>
              <a:rPr lang="ru-RU" sz="2200" dirty="0" smtClean="0">
                <a:solidFill>
                  <a:srgbClr val="000000"/>
                </a:solidFill>
                <a:latin typeface="Times New Roman" panose="02020603050405020304" pitchFamily="18" charset="0"/>
                <a:cs typeface="Times New Roman" panose="02020603050405020304" pitchFamily="18" charset="0"/>
              </a:rPr>
              <a:t>.</a:t>
            </a:r>
          </a:p>
          <a:p>
            <a:r>
              <a:rPr lang="ru-RU" sz="2200" dirty="0" err="1" smtClean="0">
                <a:solidFill>
                  <a:srgbClr val="000000"/>
                </a:solidFill>
                <a:latin typeface="Times New Roman" panose="02020603050405020304" pitchFamily="18" charset="0"/>
                <a:cs typeface="Times New Roman" panose="02020603050405020304" pitchFamily="18" charset="0"/>
              </a:rPr>
              <a:t>Әрбір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қоректік</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тізбектің</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қатарында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белгілі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бір</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трофикалық</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деңгей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қалыптасады</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Ол</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өзінен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өтетін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зат</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және</a:t>
            </a:r>
            <a:r>
              <a:rPr lang="ru-RU" sz="2200" dirty="0" smtClean="0">
                <a:solidFill>
                  <a:srgbClr val="000000"/>
                </a:solidFill>
                <a:latin typeface="Times New Roman" panose="02020603050405020304" pitchFamily="18" charset="0"/>
                <a:cs typeface="Times New Roman" panose="02020603050405020304" pitchFamily="18" charset="0"/>
              </a:rPr>
              <a:t> энергия </a:t>
            </a:r>
            <a:r>
              <a:rPr lang="ru-RU" sz="2200" dirty="0" err="1" smtClean="0">
                <a:solidFill>
                  <a:srgbClr val="000000"/>
                </a:solidFill>
                <a:latin typeface="Times New Roman" panose="02020603050405020304" pitchFamily="18" charset="0"/>
                <a:cs typeface="Times New Roman" panose="02020603050405020304" pitchFamily="18" charset="0"/>
              </a:rPr>
              <a:t>ағымының</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активтілігімен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сипатталады</a:t>
            </a:r>
            <a:r>
              <a:rPr lang="ru-RU" sz="2200" dirty="0" smtClean="0">
                <a:solidFill>
                  <a:srgbClr val="000000"/>
                </a:solidFill>
                <a:latin typeface="Times New Roman" panose="02020603050405020304" pitchFamily="18" charset="0"/>
                <a:cs typeface="Times New Roman" panose="02020603050405020304" pitchFamily="18" charset="0"/>
              </a:rPr>
              <a:t>.</a:t>
            </a:r>
          </a:p>
          <a:p>
            <a:r>
              <a:rPr lang="ru-RU" sz="2200" dirty="0" err="1" smtClean="0">
                <a:solidFill>
                  <a:srgbClr val="000000"/>
                </a:solidFill>
                <a:latin typeface="Times New Roman" panose="02020603050405020304" pitchFamily="18" charset="0"/>
                <a:cs typeface="Times New Roman" panose="02020603050405020304" pitchFamily="18" charset="0"/>
              </a:rPr>
              <a:t>Экожүйенің</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өнімділігі</a:t>
            </a:r>
            <a:r>
              <a:rPr lang="ru-RU" sz="2200" dirty="0" smtClean="0">
                <a:solidFill>
                  <a:srgbClr val="000000"/>
                </a:solidFill>
                <a:latin typeface="Times New Roman" panose="02020603050405020304" pitchFamily="18" charset="0"/>
                <a:cs typeface="Times New Roman" panose="02020603050405020304" pitchFamily="18" charset="0"/>
              </a:rPr>
              <a:t> – </a:t>
            </a:r>
            <a:r>
              <a:rPr lang="ru-RU" sz="2200" dirty="0" err="1" smtClean="0">
                <a:solidFill>
                  <a:srgbClr val="000000"/>
                </a:solidFill>
                <a:latin typeface="Times New Roman" panose="02020603050405020304" pitchFamily="18" charset="0"/>
                <a:cs typeface="Times New Roman" panose="02020603050405020304" pitchFamily="18" charset="0"/>
              </a:rPr>
              <a:t>трофикалық</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деңгейдегі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көп</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мөлшері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тыныс</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алуға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кетеді</a:t>
            </a:r>
            <a:r>
              <a:rPr lang="ru-RU" sz="2200" dirty="0" smtClean="0">
                <a:solidFill>
                  <a:srgbClr val="000000"/>
                </a:solidFill>
                <a:latin typeface="Times New Roman" panose="02020603050405020304" pitchFamily="18" charset="0"/>
                <a:cs typeface="Times New Roman" panose="02020603050405020304" pitchFamily="18" charset="0"/>
              </a:rPr>
              <a:t>, ал </a:t>
            </a:r>
            <a:r>
              <a:rPr lang="ru-RU" sz="2200" dirty="0" err="1" smtClean="0">
                <a:solidFill>
                  <a:srgbClr val="000000"/>
                </a:solidFill>
                <a:latin typeface="Times New Roman" panose="02020603050405020304" pitchFamily="18" charset="0"/>
                <a:cs typeface="Times New Roman" panose="02020603050405020304" pitchFamily="18" charset="0"/>
              </a:rPr>
              <a:t>қалғаны</a:t>
            </a:r>
            <a:r>
              <a:rPr lang="ru-RU" sz="2200" dirty="0" smtClean="0">
                <a:solidFill>
                  <a:srgbClr val="000000"/>
                </a:solidFill>
                <a:latin typeface="Times New Roman" panose="02020603050405020304" pitchFamily="18" charset="0"/>
                <a:cs typeface="Times New Roman" panose="02020603050405020304" pitchFamily="18" charset="0"/>
              </a:rPr>
              <a:t> энергия мен </a:t>
            </a:r>
            <a:r>
              <a:rPr lang="ru-RU" sz="2200" dirty="0" err="1" smtClean="0">
                <a:solidFill>
                  <a:srgbClr val="000000"/>
                </a:solidFill>
                <a:latin typeface="Times New Roman" panose="02020603050405020304" pitchFamily="18" charset="0"/>
                <a:cs typeface="Times New Roman" panose="02020603050405020304" pitchFamily="18" charset="0"/>
              </a:rPr>
              <a:t>биомассаның</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өсуін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анықтайды</a:t>
            </a:r>
            <a:r>
              <a:rPr lang="ru-RU" sz="2200" dirty="0" smtClean="0">
                <a:solidFill>
                  <a:srgbClr val="000000"/>
                </a:solidFill>
                <a:latin typeface="Times New Roman" panose="02020603050405020304" pitchFamily="18" charset="0"/>
                <a:cs typeface="Times New Roman" panose="02020603050405020304" pitchFamily="18" charset="0"/>
              </a:rPr>
              <a:t>.</a:t>
            </a:r>
            <a:endParaRPr lang="ru-RU" sz="2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326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3610" y="1237786"/>
            <a:ext cx="8140390" cy="3970318"/>
          </a:xfrm>
          <a:prstGeom prst="rect">
            <a:avLst/>
          </a:prstGeom>
        </p:spPr>
        <p:txBody>
          <a:bodyPr wrap="square">
            <a:spAutoFit/>
          </a:bodyPr>
          <a:lstStyle/>
          <a:p>
            <a:r>
              <a:rPr lang="kk-KZ" sz="3600" dirty="0" smtClean="0">
                <a:solidFill>
                  <a:schemeClr val="accent6">
                    <a:lumMod val="50000"/>
                  </a:schemeClr>
                </a:solidFill>
                <a:effectLst/>
                <a:latin typeface="Times New Roman" panose="02020603050405020304" pitchFamily="18" charset="0"/>
                <a:ea typeface="Times New Roman" panose="02020603050405020304" pitchFamily="18" charset="0"/>
              </a:rPr>
              <a:t>1. Барлық жүйедегі тіршілік процесінің қозғаушы күш не?</a:t>
            </a:r>
            <a:br>
              <a:rPr lang="kk-KZ" sz="3600" dirty="0" smtClean="0">
                <a:solidFill>
                  <a:schemeClr val="accent6">
                    <a:lumMod val="50000"/>
                  </a:schemeClr>
                </a:solidFill>
                <a:effectLst/>
                <a:latin typeface="Times New Roman" panose="02020603050405020304" pitchFamily="18" charset="0"/>
                <a:ea typeface="Times New Roman" panose="02020603050405020304" pitchFamily="18" charset="0"/>
              </a:rPr>
            </a:br>
            <a:r>
              <a:rPr lang="kk-KZ" sz="3600" dirty="0" smtClean="0">
                <a:solidFill>
                  <a:schemeClr val="accent6">
                    <a:lumMod val="50000"/>
                  </a:schemeClr>
                </a:solidFill>
                <a:effectLst/>
                <a:latin typeface="Times New Roman" panose="02020603050405020304" pitchFamily="18" charset="0"/>
                <a:ea typeface="Times New Roman" panose="02020603050405020304" pitchFamily="18" charset="0"/>
              </a:rPr>
              <a:t>2. Экожүйе пирамидасы қандай бөліктерден тұрады?</a:t>
            </a:r>
            <a:br>
              <a:rPr lang="kk-KZ" sz="3600" dirty="0" smtClean="0">
                <a:solidFill>
                  <a:schemeClr val="accent6">
                    <a:lumMod val="50000"/>
                  </a:schemeClr>
                </a:solidFill>
                <a:effectLst/>
                <a:latin typeface="Times New Roman" panose="02020603050405020304" pitchFamily="18" charset="0"/>
                <a:ea typeface="Times New Roman" panose="02020603050405020304" pitchFamily="18" charset="0"/>
              </a:rPr>
            </a:br>
            <a:r>
              <a:rPr lang="kk-KZ" sz="3600" dirty="0" smtClean="0">
                <a:solidFill>
                  <a:schemeClr val="accent6">
                    <a:lumMod val="50000"/>
                  </a:schemeClr>
                </a:solidFill>
                <a:effectLst/>
                <a:latin typeface="Times New Roman" panose="02020603050405020304" pitchFamily="18" charset="0"/>
                <a:ea typeface="Times New Roman" panose="02020603050405020304" pitchFamily="18" charset="0"/>
              </a:rPr>
              <a:t>3.  Зат айналымын түсіндір?</a:t>
            </a:r>
            <a:br>
              <a:rPr lang="kk-KZ" sz="3600" dirty="0" smtClean="0">
                <a:solidFill>
                  <a:schemeClr val="accent6">
                    <a:lumMod val="50000"/>
                  </a:schemeClr>
                </a:solidFill>
                <a:effectLst/>
                <a:latin typeface="Times New Roman" panose="02020603050405020304" pitchFamily="18" charset="0"/>
                <a:ea typeface="Times New Roman" panose="02020603050405020304" pitchFamily="18" charset="0"/>
              </a:rPr>
            </a:br>
            <a:r>
              <a:rPr lang="kk-KZ" sz="3600" dirty="0" smtClean="0">
                <a:solidFill>
                  <a:schemeClr val="accent6">
                    <a:lumMod val="50000"/>
                  </a:schemeClr>
                </a:solidFill>
                <a:effectLst/>
                <a:latin typeface="Times New Roman" panose="02020603050405020304" pitchFamily="18" charset="0"/>
                <a:ea typeface="Times New Roman" panose="02020603050405020304" pitchFamily="18" charset="0"/>
              </a:rPr>
              <a:t>4. Биоценоздың қандай құрылымдары бар?</a:t>
            </a:r>
            <a:endParaRPr lang="ru-RU" sz="3600" dirty="0">
              <a:solidFill>
                <a:schemeClr val="accent6">
                  <a:lumMod val="50000"/>
                </a:schemeClr>
              </a:solidFill>
            </a:endParaRPr>
          </a:p>
        </p:txBody>
      </p:sp>
    </p:spTree>
    <p:extLst>
      <p:ext uri="{BB962C8B-B14F-4D97-AF65-F5344CB8AC3E}">
        <p14:creationId xmlns:p14="http://schemas.microsoft.com/office/powerpoint/2010/main" val="194915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938072" y="344773"/>
            <a:ext cx="9106058" cy="6265889"/>
          </a:xfrm>
          <a:prstGeom prst="rect">
            <a:avLst/>
          </a:prstGeom>
          <a:noFill/>
          <a:ln w="9525">
            <a:noFill/>
            <a:miter lim="800000"/>
            <a:headEnd/>
            <a:tailEnd/>
          </a:ln>
        </p:spPr>
      </p:pic>
    </p:spTree>
    <p:extLst>
      <p:ext uri="{BB962C8B-B14F-4D97-AF65-F5344CB8AC3E}">
        <p14:creationId xmlns:p14="http://schemas.microsoft.com/office/powerpoint/2010/main" val="1212271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452794" y="428604"/>
            <a:ext cx="7000924" cy="175432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Tx/>
              <a:buChar char="•"/>
              <a:tabLst>
                <a:tab pos="866775" algn="l"/>
              </a:tabLst>
            </a:pPr>
            <a:r>
              <a:rPr lang="ru-RU" sz="2800" b="1" dirty="0" err="1" smtClean="0">
                <a:solidFill>
                  <a:schemeClr val="accent2">
                    <a:lumMod val="75000"/>
                  </a:schemeClr>
                </a:solidFill>
                <a:latin typeface="Arial" pitchFamily="34" charset="0"/>
                <a:ea typeface="Times New Roman" pitchFamily="18" charset="0"/>
              </a:rPr>
              <a:t>Продуценттер</a:t>
            </a:r>
            <a:r>
              <a:rPr lang="ru-RU" sz="2000" b="1" dirty="0" smtClean="0">
                <a:solidFill>
                  <a:srgbClr val="002060"/>
                </a:solidFill>
                <a:latin typeface="Arial" pitchFamily="34" charset="0"/>
                <a:ea typeface="Times New Roman" pitchFamily="18" charset="0"/>
              </a:rPr>
              <a:t> </a:t>
            </a:r>
            <a:r>
              <a:rPr lang="ru-RU" sz="2000" b="1" dirty="0">
                <a:solidFill>
                  <a:srgbClr val="002060"/>
                </a:solidFill>
                <a:latin typeface="Arial" pitchFamily="34" charset="0"/>
                <a:ea typeface="Times New Roman" pitchFamily="18" charset="0"/>
              </a:rPr>
              <a:t>(лат. </a:t>
            </a:r>
            <a:r>
              <a:rPr lang="ru-RU" sz="2000" b="1" dirty="0" err="1" smtClean="0">
                <a:solidFill>
                  <a:srgbClr val="002060"/>
                </a:solidFill>
                <a:latin typeface="Arial" pitchFamily="34" charset="0"/>
                <a:ea typeface="Times New Roman" pitchFamily="18" charset="0"/>
              </a:rPr>
              <a:t>өндіруші</a:t>
            </a:r>
            <a:r>
              <a:rPr lang="ru-RU" sz="2000" b="1" dirty="0" smtClean="0">
                <a:solidFill>
                  <a:srgbClr val="002060"/>
                </a:solidFill>
                <a:latin typeface="Arial" pitchFamily="34" charset="0"/>
                <a:ea typeface="Times New Roman" pitchFamily="18" charset="0"/>
              </a:rPr>
              <a:t>) – </a:t>
            </a:r>
            <a:r>
              <a:rPr lang="ru-RU" sz="2000" b="1" dirty="0" err="1" smtClean="0">
                <a:solidFill>
                  <a:srgbClr val="002060"/>
                </a:solidFill>
                <a:latin typeface="Arial" pitchFamily="34" charset="0"/>
                <a:ea typeface="Times New Roman" pitchFamily="18" charset="0"/>
              </a:rPr>
              <a:t>фотосинтезді</a:t>
            </a:r>
            <a:r>
              <a:rPr lang="ru-RU" sz="2000" b="1" dirty="0" smtClean="0">
                <a:solidFill>
                  <a:srgbClr val="002060"/>
                </a:solidFill>
                <a:latin typeface="Arial" pitchFamily="34" charset="0"/>
                <a:ea typeface="Times New Roman" pitchFamily="18" charset="0"/>
              </a:rPr>
              <a:t> </a:t>
            </a:r>
            <a:r>
              <a:rPr lang="ru-RU" sz="2000" b="1" dirty="0" err="1" smtClean="0">
                <a:solidFill>
                  <a:srgbClr val="002060"/>
                </a:solidFill>
                <a:latin typeface="Arial" pitchFamily="34" charset="0"/>
                <a:ea typeface="Times New Roman" pitchFamily="18" charset="0"/>
              </a:rPr>
              <a:t>немесе</a:t>
            </a:r>
            <a:r>
              <a:rPr lang="ru-RU" sz="2000" b="1" dirty="0" smtClean="0">
                <a:solidFill>
                  <a:srgbClr val="002060"/>
                </a:solidFill>
                <a:latin typeface="Arial" pitchFamily="34" charset="0"/>
                <a:ea typeface="Times New Roman" pitchFamily="18" charset="0"/>
              </a:rPr>
              <a:t> </a:t>
            </a:r>
            <a:r>
              <a:rPr lang="ru-RU" sz="2000" b="1" dirty="0" err="1" smtClean="0">
                <a:solidFill>
                  <a:srgbClr val="002060"/>
                </a:solidFill>
                <a:latin typeface="Arial" pitchFamily="34" charset="0"/>
                <a:ea typeface="Times New Roman" pitchFamily="18" charset="0"/>
              </a:rPr>
              <a:t>хемосинтезді</a:t>
            </a:r>
            <a:r>
              <a:rPr lang="ru-RU" sz="2000" b="1" dirty="0" smtClean="0">
                <a:solidFill>
                  <a:srgbClr val="002060"/>
                </a:solidFill>
                <a:latin typeface="Arial" pitchFamily="34" charset="0"/>
                <a:ea typeface="Times New Roman" pitchFamily="18" charset="0"/>
              </a:rPr>
              <a:t> </a:t>
            </a:r>
            <a:r>
              <a:rPr lang="ru-RU" sz="2000" b="1" i="1" dirty="0" err="1" smtClean="0">
                <a:solidFill>
                  <a:srgbClr val="002060"/>
                </a:solidFill>
                <a:latin typeface="Arial" pitchFamily="34" charset="0"/>
                <a:ea typeface="Times New Roman" pitchFamily="18" charset="0"/>
              </a:rPr>
              <a:t>пайдалана</a:t>
            </a:r>
            <a:r>
              <a:rPr lang="ru-RU" sz="2000" b="1" i="1" dirty="0" smtClean="0">
                <a:solidFill>
                  <a:srgbClr val="002060"/>
                </a:solidFill>
                <a:latin typeface="Arial" pitchFamily="34" charset="0"/>
                <a:ea typeface="Times New Roman" pitchFamily="18" charset="0"/>
              </a:rPr>
              <a:t> </a:t>
            </a:r>
            <a:r>
              <a:rPr lang="ru-RU" sz="2000" b="1" i="1" dirty="0" err="1" smtClean="0">
                <a:solidFill>
                  <a:srgbClr val="002060"/>
                </a:solidFill>
                <a:latin typeface="Arial" pitchFamily="34" charset="0"/>
                <a:ea typeface="Times New Roman" pitchFamily="18" charset="0"/>
              </a:rPr>
              <a:t>отырып</a:t>
            </a:r>
            <a:r>
              <a:rPr lang="ru-RU" sz="2000" b="1" i="1" dirty="0" smtClean="0">
                <a:solidFill>
                  <a:srgbClr val="002060"/>
                </a:solidFill>
                <a:latin typeface="Arial" pitchFamily="34" charset="0"/>
                <a:ea typeface="Times New Roman" pitchFamily="18" charset="0"/>
              </a:rPr>
              <a:t>, </a:t>
            </a:r>
            <a:r>
              <a:rPr lang="ru-RU" sz="2000" b="1" i="1" dirty="0" err="1" smtClean="0">
                <a:solidFill>
                  <a:srgbClr val="002060"/>
                </a:solidFill>
                <a:latin typeface="Arial" pitchFamily="34" charset="0"/>
                <a:ea typeface="Times New Roman" pitchFamily="18" charset="0"/>
              </a:rPr>
              <a:t>бейорганикалық заттардан</a:t>
            </a:r>
            <a:r>
              <a:rPr lang="ru-RU" sz="2000" b="1" i="1" dirty="0" smtClean="0">
                <a:solidFill>
                  <a:srgbClr val="002060"/>
                </a:solidFill>
                <a:latin typeface="Arial" pitchFamily="34" charset="0"/>
                <a:ea typeface="Times New Roman" pitchFamily="18" charset="0"/>
              </a:rPr>
              <a:t> </a:t>
            </a:r>
            <a:r>
              <a:rPr lang="ru-RU" sz="2000" b="1" i="1" dirty="0" err="1" smtClean="0">
                <a:solidFill>
                  <a:srgbClr val="002060"/>
                </a:solidFill>
                <a:latin typeface="Arial" pitchFamily="34" charset="0"/>
                <a:ea typeface="Times New Roman" pitchFamily="18" charset="0"/>
              </a:rPr>
              <a:t>органикалық заттар</a:t>
            </a:r>
            <a:r>
              <a:rPr lang="ru-RU" sz="2000" b="1" i="1" dirty="0" smtClean="0">
                <a:solidFill>
                  <a:srgbClr val="002060"/>
                </a:solidFill>
                <a:latin typeface="Arial" pitchFamily="34" charset="0"/>
                <a:ea typeface="Times New Roman" pitchFamily="18" charset="0"/>
              </a:rPr>
              <a:t> </a:t>
            </a:r>
            <a:r>
              <a:rPr lang="ru-RU" sz="2000" b="1" i="1" dirty="0" err="1" smtClean="0">
                <a:solidFill>
                  <a:srgbClr val="002060"/>
                </a:solidFill>
                <a:latin typeface="Arial" pitchFamily="34" charset="0"/>
                <a:ea typeface="Times New Roman" pitchFamily="18" charset="0"/>
              </a:rPr>
              <a:t>түзуге қабілетті автотрофты</a:t>
            </a:r>
            <a:r>
              <a:rPr lang="ru-RU" sz="2000" b="1" i="1" dirty="0" smtClean="0">
                <a:solidFill>
                  <a:srgbClr val="002060"/>
                </a:solidFill>
                <a:latin typeface="Arial" pitchFamily="34" charset="0"/>
                <a:ea typeface="Times New Roman" pitchFamily="18" charset="0"/>
              </a:rPr>
              <a:t> </a:t>
            </a:r>
            <a:r>
              <a:rPr lang="ru-RU" sz="2000" b="1" i="1" dirty="0" err="1" smtClean="0">
                <a:solidFill>
                  <a:srgbClr val="002060"/>
                </a:solidFill>
                <a:latin typeface="Arial" pitchFamily="34" charset="0"/>
                <a:ea typeface="Times New Roman" pitchFamily="18" charset="0"/>
              </a:rPr>
              <a:t>ағзалар</a:t>
            </a:r>
            <a:r>
              <a:rPr lang="ru-RU" sz="2000" b="1" dirty="0" smtClean="0">
                <a:solidFill>
                  <a:srgbClr val="002060"/>
                </a:solidFill>
                <a:latin typeface="Arial" pitchFamily="34" charset="0"/>
                <a:ea typeface="Times New Roman" pitchFamily="18" charset="0"/>
              </a:rPr>
              <a:t>(</a:t>
            </a:r>
            <a:r>
              <a:rPr lang="ru-RU" sz="2000" b="1" dirty="0" err="1" smtClean="0">
                <a:solidFill>
                  <a:srgbClr val="002060"/>
                </a:solidFill>
                <a:latin typeface="Arial" pitchFamily="34" charset="0"/>
                <a:ea typeface="Times New Roman" pitchFamily="18" charset="0"/>
              </a:rPr>
              <a:t>жасыл</a:t>
            </a:r>
            <a:r>
              <a:rPr lang="ru-RU" sz="2000" b="1" dirty="0" smtClean="0">
                <a:solidFill>
                  <a:srgbClr val="002060"/>
                </a:solidFill>
                <a:latin typeface="Arial" pitchFamily="34" charset="0"/>
                <a:ea typeface="Times New Roman" pitchFamily="18" charset="0"/>
              </a:rPr>
              <a:t> </a:t>
            </a:r>
            <a:r>
              <a:rPr lang="ru-RU" sz="2000" b="1" dirty="0" err="1" smtClean="0">
                <a:solidFill>
                  <a:srgbClr val="002060"/>
                </a:solidFill>
                <a:latin typeface="Arial" pitchFamily="34" charset="0"/>
                <a:ea typeface="Times New Roman" pitchFamily="18" charset="0"/>
              </a:rPr>
              <a:t>өсімдіктер және</a:t>
            </a:r>
            <a:r>
              <a:rPr lang="ru-RU" sz="2000" b="1" i="1" dirty="0" err="1" smtClean="0">
                <a:solidFill>
                  <a:srgbClr val="002060"/>
                </a:solidFill>
                <a:latin typeface="Arial" pitchFamily="34" charset="0"/>
                <a:ea typeface="Times New Roman" pitchFamily="18" charset="0"/>
              </a:rPr>
              <a:t> автотрофты</a:t>
            </a:r>
            <a:r>
              <a:rPr lang="ru-RU" sz="2000" b="1" i="1" dirty="0" smtClean="0">
                <a:solidFill>
                  <a:srgbClr val="002060"/>
                </a:solidFill>
                <a:latin typeface="Arial" pitchFamily="34" charset="0"/>
                <a:ea typeface="Times New Roman" pitchFamily="18" charset="0"/>
              </a:rPr>
              <a:t> </a:t>
            </a:r>
            <a:r>
              <a:rPr lang="ru-RU" sz="2000" b="1" i="1" dirty="0" err="1" smtClean="0">
                <a:solidFill>
                  <a:srgbClr val="002060"/>
                </a:solidFill>
                <a:latin typeface="Arial" pitchFamily="34" charset="0"/>
                <a:ea typeface="Times New Roman" pitchFamily="18" charset="0"/>
              </a:rPr>
              <a:t>бактериялар</a:t>
            </a:r>
            <a:r>
              <a:rPr lang="ru-RU" sz="2000" b="1" i="1" dirty="0" smtClean="0">
                <a:solidFill>
                  <a:srgbClr val="002060"/>
                </a:solidFill>
                <a:latin typeface="Arial" pitchFamily="34" charset="0"/>
                <a:ea typeface="Times New Roman" pitchFamily="18" charset="0"/>
              </a:rPr>
              <a:t>). </a:t>
            </a:r>
            <a:endParaRPr lang="ru-RU" sz="2000" b="1" dirty="0">
              <a:solidFill>
                <a:srgbClr val="002060"/>
              </a:solidFill>
              <a:latin typeface="Arial" pitchFamily="34" charset="0"/>
            </a:endParaRPr>
          </a:p>
        </p:txBody>
      </p:sp>
      <p:pic>
        <p:nvPicPr>
          <p:cNvPr id="26626" name="Picture 2" descr="C:\Documents and Settings\Admin\Рабочий стол\ОФОРМЛЕНИЕ\оооо\05\7.jpg"/>
          <p:cNvPicPr>
            <a:picLocks noChangeAspect="1" noChangeArrowheads="1"/>
          </p:cNvPicPr>
          <p:nvPr/>
        </p:nvPicPr>
        <p:blipFill>
          <a:blip r:embed="rId2" cstate="print"/>
          <a:srcRect/>
          <a:stretch>
            <a:fillRect/>
          </a:stretch>
        </p:blipFill>
        <p:spPr bwMode="auto">
          <a:xfrm>
            <a:off x="6545905" y="2332635"/>
            <a:ext cx="5357850" cy="3924936"/>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7" name="Picture 3" descr="C:\Documents and Settings\Admin\Рабочий стол\ОФОРМЛЕНИЕ\оооо\44.jpg"/>
          <p:cNvPicPr>
            <a:picLocks noChangeAspect="1" noChangeArrowheads="1"/>
          </p:cNvPicPr>
          <p:nvPr/>
        </p:nvPicPr>
        <p:blipFill>
          <a:blip r:embed="rId3" cstate="print"/>
          <a:srcRect/>
          <a:stretch>
            <a:fillRect/>
          </a:stretch>
        </p:blipFill>
        <p:spPr bwMode="auto">
          <a:xfrm>
            <a:off x="9625833" y="4067089"/>
            <a:ext cx="2762803" cy="2695564"/>
          </a:xfrm>
          <a:prstGeom prst="flowChartConnector">
            <a:avLst/>
          </a:prstGeom>
          <a:noFill/>
        </p:spPr>
      </p:pic>
      <p:sp>
        <p:nvSpPr>
          <p:cNvPr id="2" name="Прямоугольник 1"/>
          <p:cNvSpPr/>
          <p:nvPr/>
        </p:nvSpPr>
        <p:spPr>
          <a:xfrm>
            <a:off x="404794" y="2332635"/>
            <a:ext cx="6096000" cy="3693319"/>
          </a:xfrm>
          <a:prstGeom prst="rect">
            <a:avLst/>
          </a:prstGeom>
        </p:spPr>
        <p:txBody>
          <a:bodyPr>
            <a:spAutoFit/>
          </a:bodyPr>
          <a:lstStyle/>
          <a:p>
            <a:pPr algn="ctr"/>
            <a:r>
              <a:rPr lang="ru-RU" b="1" dirty="0" err="1">
                <a:solidFill>
                  <a:srgbClr val="000000"/>
                </a:solidFill>
                <a:latin typeface="Times New Roman" panose="02020603050405020304" pitchFamily="18" charset="0"/>
                <a:cs typeface="Times New Roman" panose="02020603050405020304" pitchFamily="18" charset="0"/>
              </a:rPr>
              <a:t>Қоректену</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тізбегінің</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бірнеше</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деңгейі</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болады</a:t>
            </a:r>
            <a:r>
              <a:rPr lang="ru-RU" b="1" dirty="0">
                <a:solidFill>
                  <a:srgbClr val="000000"/>
                </a:solidFill>
                <a:latin typeface="Times New Roman" panose="02020603050405020304" pitchFamily="18" charset="0"/>
                <a:cs typeface="Times New Roman" panose="02020603050405020304" pitchFamily="18" charset="0"/>
              </a:rPr>
              <a:t>:</a:t>
            </a:r>
          </a:p>
          <a:p>
            <a:r>
              <a:rPr lang="kk-KZ"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I-</a:t>
            </a:r>
            <a:r>
              <a:rPr lang="ru-RU" b="1" dirty="0" err="1">
                <a:solidFill>
                  <a:srgbClr val="000000"/>
                </a:solidFill>
                <a:latin typeface="Times New Roman" panose="02020603050405020304" pitchFamily="18" charset="0"/>
                <a:cs typeface="Times New Roman" panose="02020603050405020304" pitchFamily="18" charset="0"/>
              </a:rPr>
              <a:t>трофикалық</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деңгей</a:t>
            </a:r>
            <a:r>
              <a:rPr lang="ru-RU" dirty="0">
                <a:solidFill>
                  <a:srgbClr val="000000"/>
                </a:solidFill>
                <a:latin typeface="Times New Roman" panose="02020603050405020304" pitchFamily="18" charset="0"/>
                <a:cs typeface="Times New Roman" panose="02020603050405020304" pitchFamily="18" charset="0"/>
              </a:rPr>
              <a:t>- </a:t>
            </a:r>
            <a:r>
              <a:rPr lang="ru-RU" i="1" u="sng" dirty="0" err="1">
                <a:solidFill>
                  <a:srgbClr val="000000"/>
                </a:solidFill>
                <a:latin typeface="Times New Roman" panose="02020603050405020304" pitchFamily="18" charset="0"/>
                <a:cs typeface="Times New Roman" panose="02020603050405020304" pitchFamily="18" charset="0"/>
              </a:rPr>
              <a:t>автотрофты</a:t>
            </a:r>
            <a:r>
              <a:rPr lang="ru-RU" i="1" u="sng" dirty="0">
                <a:solidFill>
                  <a:srgbClr val="000000"/>
                </a:solidFill>
                <a:latin typeface="Times New Roman" panose="02020603050405020304" pitchFamily="18" charset="0"/>
                <a:cs typeface="Times New Roman" panose="02020603050405020304" pitchFamily="18" charset="0"/>
              </a:rPr>
              <a:t> </a:t>
            </a:r>
            <a:r>
              <a:rPr lang="ru-RU" i="1" u="sng" dirty="0" err="1">
                <a:solidFill>
                  <a:srgbClr val="000000"/>
                </a:solidFill>
                <a:latin typeface="Times New Roman" panose="02020603050405020304" pitchFamily="18" charset="0"/>
                <a:cs typeface="Times New Roman" panose="02020603050405020304" pitchFamily="18" charset="0"/>
              </a:rPr>
              <a:t>ағзалар-продуценттер</a:t>
            </a:r>
            <a:r>
              <a:rPr lang="ru-RU" i="1" u="sng" dirty="0">
                <a:solidFill>
                  <a:srgbClr val="000000"/>
                </a:solidFill>
                <a:latin typeface="Times New Roman" panose="02020603050405020304" pitchFamily="18" charset="0"/>
                <a:cs typeface="Times New Roman" panose="02020603050405020304" pitchFamily="18" charset="0"/>
              </a:rPr>
              <a:t> </a:t>
            </a:r>
            <a:r>
              <a:rPr lang="ru-RU" i="1" u="sng" dirty="0" err="1">
                <a:solidFill>
                  <a:srgbClr val="000000"/>
                </a:solidFill>
                <a:latin typeface="Times New Roman" panose="02020603050405020304" pitchFamily="18" charset="0"/>
                <a:cs typeface="Times New Roman" panose="02020603050405020304" pitchFamily="18" charset="0"/>
              </a:rPr>
              <a:t>немесе</a:t>
            </a:r>
            <a:r>
              <a:rPr lang="ru-RU" i="1" u="sng" dirty="0">
                <a:solidFill>
                  <a:srgbClr val="000000"/>
                </a:solidFill>
                <a:latin typeface="Times New Roman" panose="02020603050405020304" pitchFamily="18" charset="0"/>
                <a:cs typeface="Times New Roman" panose="02020603050405020304" pitchFamily="18" charset="0"/>
              </a:rPr>
              <a:t> </a:t>
            </a:r>
            <a:r>
              <a:rPr lang="ru-RU" i="1" u="sng" dirty="0" err="1">
                <a:solidFill>
                  <a:srgbClr val="000000"/>
                </a:solidFill>
                <a:latin typeface="Times New Roman" panose="02020603050405020304" pitchFamily="18" charset="0"/>
                <a:cs typeface="Times New Roman" panose="02020603050405020304" pitchFamily="18" charset="0"/>
              </a:rPr>
              <a:t>өндірушілер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Продуцентерге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өздерінің</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денелерінің</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бейорганикалық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қосылыстар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есебінен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құратын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автотрофтық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организмдер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жатады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Олар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өздерінің</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тіршілік</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етуіне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қажетті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органикалық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заттарды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күн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энергиясын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пайдаланып</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бейорганикалық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заттардан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немесе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бейорганикалық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заттар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тотығуынан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өздігінен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өндіре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алатын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тірі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организмдер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Автотрофты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организмдерге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фотосинтезге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қабілетті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жасыл</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өсімдіктер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балдырлар</a:t>
            </a:r>
            <a:r>
              <a:rPr lang="ru-RU" dirty="0">
                <a:solidFill>
                  <a:srgbClr val="000000"/>
                </a:solidFill>
                <a:latin typeface="Times New Roman" panose="02020603050405020304" pitchFamily="18" charset="0"/>
                <a:cs typeface="Times New Roman" panose="02020603050405020304" pitchFamily="18" charset="0"/>
              </a:rPr>
              <a:t> мен </a:t>
            </a:r>
            <a:r>
              <a:rPr lang="ru-RU" dirty="0" err="1">
                <a:solidFill>
                  <a:srgbClr val="000000"/>
                </a:solidFill>
                <a:latin typeface="Times New Roman" panose="02020603050405020304" pitchFamily="18" charset="0"/>
                <a:cs typeface="Times New Roman" panose="02020603050405020304" pitchFamily="18" charset="0"/>
              </a:rPr>
              <a:t>фототрофты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бактериялар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жатады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Мұнда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автотрофты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жасыл</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өсімдіктер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органикалық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заттар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түзіп</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алғашқы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биологиялық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өнімділікті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түзеді</a:t>
            </a:r>
            <a:r>
              <a:rPr lang="ru-RU"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65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0" fill="hold"/>
                                        <p:tgtEl>
                                          <p:spTgt spid="26627"/>
                                        </p:tgtEl>
                                        <p:attrNameLst>
                                          <p:attrName>ppt_w</p:attrName>
                                        </p:attrNameLst>
                                      </p:cBhvr>
                                      <p:tavLst>
                                        <p:tav tm="0" fmla="#ppt_w*sin(2.5*pi*$)">
                                          <p:val>
                                            <p:fltVal val="0"/>
                                          </p:val>
                                        </p:tav>
                                        <p:tav tm="100000">
                                          <p:val>
                                            <p:fltVal val="1"/>
                                          </p:val>
                                        </p:tav>
                                      </p:tavLst>
                                    </p:anim>
                                    <p:anim calcmode="lin" valueType="num">
                                      <p:cBhvr>
                                        <p:cTn id="8" dur="5000" fill="hold"/>
                                        <p:tgtEl>
                                          <p:spTgt spid="266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102964" y="511055"/>
            <a:ext cx="7279316"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Tx/>
              <a:buChar char="•"/>
              <a:tabLst>
                <a:tab pos="1209675" algn="l"/>
              </a:tabLst>
            </a:pPr>
            <a:r>
              <a:rPr lang="ru-RU" sz="2800" b="1" dirty="0" err="1" smtClean="0">
                <a:solidFill>
                  <a:schemeClr val="accent2">
                    <a:lumMod val="75000"/>
                  </a:schemeClr>
                </a:solidFill>
                <a:latin typeface="Arial" pitchFamily="34" charset="0"/>
                <a:ea typeface="Times New Roman" pitchFamily="18" charset="0"/>
              </a:rPr>
              <a:t>Консументтер</a:t>
            </a:r>
            <a:r>
              <a:rPr lang="ru-RU" sz="2000" b="1" dirty="0" smtClean="0">
                <a:solidFill>
                  <a:srgbClr val="002060"/>
                </a:solidFill>
                <a:latin typeface="Arial" pitchFamily="34" charset="0"/>
                <a:ea typeface="Times New Roman" pitchFamily="18" charset="0"/>
              </a:rPr>
              <a:t> </a:t>
            </a:r>
            <a:r>
              <a:rPr lang="ru-RU" sz="2000" b="1" dirty="0">
                <a:solidFill>
                  <a:srgbClr val="002060"/>
                </a:solidFill>
                <a:latin typeface="Arial" pitchFamily="34" charset="0"/>
                <a:ea typeface="Times New Roman" pitchFamily="18" charset="0"/>
              </a:rPr>
              <a:t>(лат. </a:t>
            </a:r>
            <a:r>
              <a:rPr lang="ru-RU" sz="2000" b="1" dirty="0" err="1" smtClean="0">
                <a:solidFill>
                  <a:srgbClr val="002060"/>
                </a:solidFill>
                <a:latin typeface="Arial" pitchFamily="34" charset="0"/>
                <a:ea typeface="Times New Roman" pitchFamily="18" charset="0"/>
              </a:rPr>
              <a:t>тұтынатын</a:t>
            </a:r>
            <a:r>
              <a:rPr lang="ru-RU" sz="2000" b="1" dirty="0" smtClean="0">
                <a:solidFill>
                  <a:srgbClr val="002060"/>
                </a:solidFill>
                <a:latin typeface="Arial" pitchFamily="34" charset="0"/>
                <a:ea typeface="Times New Roman" pitchFamily="18" charset="0"/>
              </a:rPr>
              <a:t>) </a:t>
            </a:r>
            <a:r>
              <a:rPr lang="ru-RU" sz="2000" b="1" dirty="0">
                <a:solidFill>
                  <a:srgbClr val="002060"/>
                </a:solidFill>
                <a:latin typeface="Arial" pitchFamily="34" charset="0"/>
                <a:ea typeface="Times New Roman" pitchFamily="18" charset="0"/>
              </a:rPr>
              <a:t>– </a:t>
            </a:r>
            <a:r>
              <a:rPr lang="ru-RU" sz="2000" b="1" dirty="0" err="1" smtClean="0">
                <a:solidFill>
                  <a:srgbClr val="002060"/>
                </a:solidFill>
                <a:latin typeface="Arial" pitchFamily="34" charset="0"/>
                <a:ea typeface="Times New Roman" pitchFamily="18" charset="0"/>
              </a:rPr>
              <a:t>органикалық заттарды</a:t>
            </a:r>
            <a:r>
              <a:rPr lang="ru-RU" sz="2000" b="1" dirty="0" smtClean="0">
                <a:solidFill>
                  <a:srgbClr val="002060"/>
                </a:solidFill>
                <a:latin typeface="Arial" pitchFamily="34" charset="0"/>
                <a:ea typeface="Times New Roman" pitchFamily="18" charset="0"/>
              </a:rPr>
              <a:t> </a:t>
            </a:r>
            <a:r>
              <a:rPr lang="ru-RU" sz="2000" b="1" dirty="0" err="1" smtClean="0">
                <a:solidFill>
                  <a:srgbClr val="002060"/>
                </a:solidFill>
                <a:latin typeface="Arial" pitchFamily="34" charset="0"/>
                <a:ea typeface="Times New Roman" pitchFamily="18" charset="0"/>
              </a:rPr>
              <a:t>тұтынатын гетеротрофты</a:t>
            </a:r>
            <a:r>
              <a:rPr lang="ru-RU" sz="2000" b="1" dirty="0" smtClean="0">
                <a:solidFill>
                  <a:srgbClr val="002060"/>
                </a:solidFill>
                <a:latin typeface="Arial" pitchFamily="34" charset="0"/>
                <a:ea typeface="Times New Roman" pitchFamily="18" charset="0"/>
              </a:rPr>
              <a:t> </a:t>
            </a:r>
            <a:r>
              <a:rPr lang="ru-RU" sz="2000" b="1" dirty="0" err="1" smtClean="0">
                <a:solidFill>
                  <a:srgbClr val="002060"/>
                </a:solidFill>
                <a:latin typeface="Arial" pitchFamily="34" charset="0"/>
                <a:ea typeface="Times New Roman" pitchFamily="18" charset="0"/>
              </a:rPr>
              <a:t>ағзалар</a:t>
            </a:r>
            <a:endParaRPr lang="ru-RU" sz="2000" b="1" dirty="0">
              <a:solidFill>
                <a:srgbClr val="002060"/>
              </a:solidFill>
              <a:latin typeface="Arial" pitchFamily="34" charset="0"/>
            </a:endParaRPr>
          </a:p>
        </p:txBody>
      </p:sp>
      <p:sp>
        <p:nvSpPr>
          <p:cNvPr id="3" name="Прямоугольник 2"/>
          <p:cNvSpPr/>
          <p:nvPr/>
        </p:nvSpPr>
        <p:spPr>
          <a:xfrm>
            <a:off x="4757810" y="1285010"/>
            <a:ext cx="6786610" cy="1015663"/>
          </a:xfrm>
          <a:prstGeom prst="rect">
            <a:avLst/>
          </a:prstGeom>
        </p:spPr>
        <p:txBody>
          <a:bodyPr wrap="square">
            <a:spAutoFit/>
          </a:bodyPr>
          <a:lstStyle/>
          <a:p>
            <a:pPr algn="just" fontAlgn="base">
              <a:spcBef>
                <a:spcPct val="0"/>
              </a:spcBef>
              <a:spcAft>
                <a:spcPct val="0"/>
              </a:spcAft>
              <a:tabLst>
                <a:tab pos="1209675" algn="l"/>
              </a:tabLst>
            </a:pPr>
            <a:r>
              <a:rPr lang="ru-RU" sz="2000" b="1" dirty="0" err="1" smtClean="0">
                <a:solidFill>
                  <a:srgbClr val="002060"/>
                </a:solidFill>
                <a:latin typeface="Arial" pitchFamily="34" charset="0"/>
                <a:ea typeface="Times New Roman" pitchFamily="18" charset="0"/>
              </a:rPr>
              <a:t>Консументтердің жіктелуі</a:t>
            </a:r>
            <a:r>
              <a:rPr lang="ru-RU" sz="2000" b="1" dirty="0" smtClean="0">
                <a:solidFill>
                  <a:srgbClr val="002060"/>
                </a:solidFill>
                <a:latin typeface="Arial" pitchFamily="34" charset="0"/>
                <a:ea typeface="Times New Roman" pitchFamily="18" charset="0"/>
              </a:rPr>
              <a:t>:</a:t>
            </a:r>
          </a:p>
          <a:p>
            <a:pPr algn="just" fontAlgn="base">
              <a:spcBef>
                <a:spcPct val="0"/>
              </a:spcBef>
              <a:spcAft>
                <a:spcPct val="0"/>
              </a:spcAft>
              <a:tabLst>
                <a:tab pos="1209675" algn="l"/>
              </a:tabLst>
            </a:pPr>
            <a:r>
              <a:rPr lang="ru-RU" sz="2000" b="1" dirty="0" smtClean="0">
                <a:solidFill>
                  <a:srgbClr val="002060"/>
                </a:solidFill>
                <a:latin typeface="Arial" pitchFamily="34" charset="0"/>
              </a:rPr>
              <a:t> </a:t>
            </a:r>
            <a:r>
              <a:rPr lang="ru-RU" sz="2000" b="1" dirty="0" err="1" smtClean="0">
                <a:solidFill>
                  <a:srgbClr val="000000"/>
                </a:solidFill>
                <a:latin typeface="Arial" pitchFamily="34" charset="0"/>
                <a:ea typeface="Times New Roman" pitchFamily="18" charset="0"/>
              </a:rPr>
              <a:t>бірінші</a:t>
            </a:r>
            <a:r>
              <a:rPr lang="ru-RU" sz="2000" b="1" dirty="0" smtClean="0">
                <a:solidFill>
                  <a:srgbClr val="000000"/>
                </a:solidFill>
                <a:latin typeface="Arial" pitchFamily="34" charset="0"/>
                <a:ea typeface="Times New Roman" pitchFamily="18" charset="0"/>
              </a:rPr>
              <a:t> </a:t>
            </a:r>
            <a:r>
              <a:rPr lang="ru-RU" sz="2000" b="1" dirty="0" err="1" smtClean="0">
                <a:solidFill>
                  <a:srgbClr val="000000"/>
                </a:solidFill>
                <a:latin typeface="Arial" pitchFamily="34" charset="0"/>
                <a:ea typeface="Times New Roman" pitchFamily="18" charset="0"/>
              </a:rPr>
              <a:t>реттік</a:t>
            </a:r>
            <a:r>
              <a:rPr lang="ru-RU" sz="2000" b="1" dirty="0" smtClean="0">
                <a:solidFill>
                  <a:srgbClr val="000000"/>
                </a:solidFill>
                <a:latin typeface="Arial" pitchFamily="34" charset="0"/>
                <a:ea typeface="Times New Roman" pitchFamily="18" charset="0"/>
              </a:rPr>
              <a:t> </a:t>
            </a:r>
            <a:r>
              <a:rPr lang="ru-RU" sz="2000" b="1" dirty="0" err="1" smtClean="0">
                <a:solidFill>
                  <a:srgbClr val="000000"/>
                </a:solidFill>
                <a:latin typeface="Arial" pitchFamily="34" charset="0"/>
                <a:ea typeface="Times New Roman" pitchFamily="18" charset="0"/>
              </a:rPr>
              <a:t>консументтер</a:t>
            </a:r>
            <a:r>
              <a:rPr lang="ru-RU" sz="2000" b="1" dirty="0" smtClean="0">
                <a:solidFill>
                  <a:srgbClr val="000000"/>
                </a:solidFill>
                <a:latin typeface="Arial" pitchFamily="34" charset="0"/>
                <a:ea typeface="Times New Roman" pitchFamily="18" charset="0"/>
              </a:rPr>
              <a:t>: </a:t>
            </a:r>
            <a:r>
              <a:rPr lang="ru-RU" sz="2000" b="1" dirty="0" err="1" smtClean="0">
                <a:solidFill>
                  <a:srgbClr val="000000"/>
                </a:solidFill>
                <a:latin typeface="Arial" pitchFamily="34" charset="0"/>
                <a:ea typeface="Times New Roman" pitchFamily="18" charset="0"/>
              </a:rPr>
              <a:t>өсімдік</a:t>
            </a:r>
            <a:r>
              <a:rPr lang="ru-RU" sz="2000" b="1" dirty="0" smtClean="0">
                <a:solidFill>
                  <a:srgbClr val="000000"/>
                </a:solidFill>
                <a:latin typeface="Arial" pitchFamily="34" charset="0"/>
                <a:ea typeface="Times New Roman" pitchFamily="18" charset="0"/>
              </a:rPr>
              <a:t> </a:t>
            </a:r>
            <a:r>
              <a:rPr lang="ru-RU" sz="2000" b="1" dirty="0" err="1" smtClean="0">
                <a:solidFill>
                  <a:srgbClr val="000000"/>
                </a:solidFill>
                <a:latin typeface="Arial" pitchFamily="34" charset="0"/>
                <a:ea typeface="Times New Roman" pitchFamily="18" charset="0"/>
              </a:rPr>
              <a:t>қоректі</a:t>
            </a:r>
            <a:r>
              <a:rPr lang="ru-RU" sz="2000" b="1" dirty="0" smtClean="0">
                <a:solidFill>
                  <a:srgbClr val="000000"/>
                </a:solidFill>
                <a:latin typeface="Arial" pitchFamily="34" charset="0"/>
                <a:ea typeface="Times New Roman" pitchFamily="18" charset="0"/>
              </a:rPr>
              <a:t> </a:t>
            </a:r>
            <a:r>
              <a:rPr lang="ru-RU" sz="2000" b="1" dirty="0" err="1" smtClean="0">
                <a:solidFill>
                  <a:srgbClr val="000000"/>
                </a:solidFill>
                <a:latin typeface="Arial" pitchFamily="34" charset="0"/>
                <a:ea typeface="Times New Roman" pitchFamily="18" charset="0"/>
              </a:rPr>
              <a:t>жануарлар</a:t>
            </a:r>
            <a:r>
              <a:rPr lang="ru-RU" sz="2000" b="1" dirty="0" smtClean="0">
                <a:solidFill>
                  <a:srgbClr val="000000"/>
                </a:solidFill>
                <a:latin typeface="Arial" pitchFamily="34" charset="0"/>
                <a:ea typeface="Times New Roman" pitchFamily="18" charset="0"/>
              </a:rPr>
              <a:t>; </a:t>
            </a:r>
          </a:p>
        </p:txBody>
      </p:sp>
      <p:pic>
        <p:nvPicPr>
          <p:cNvPr id="25602" name="Picture 2" descr="C:\Documents and Settings\Admin\Рабочий стол\карт\заяц1.jpg"/>
          <p:cNvPicPr>
            <a:picLocks noChangeAspect="1" noChangeArrowheads="1"/>
          </p:cNvPicPr>
          <p:nvPr/>
        </p:nvPicPr>
        <p:blipFill>
          <a:blip r:embed="rId2" cstate="print"/>
          <a:srcRect/>
          <a:stretch>
            <a:fillRect/>
          </a:stretch>
        </p:blipFill>
        <p:spPr bwMode="auto">
          <a:xfrm>
            <a:off x="6997116" y="3439319"/>
            <a:ext cx="2500330" cy="2282910"/>
          </a:xfrm>
          <a:prstGeom prst="ellipse">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Прямоугольник 1"/>
          <p:cNvSpPr/>
          <p:nvPr/>
        </p:nvSpPr>
        <p:spPr>
          <a:xfrm>
            <a:off x="347841" y="1853107"/>
            <a:ext cx="4825695" cy="4524315"/>
          </a:xfrm>
          <a:prstGeom prst="rect">
            <a:avLst/>
          </a:prstGeom>
        </p:spPr>
        <p:txBody>
          <a:bodyPr wrap="square">
            <a:spAutoFit/>
          </a:bodyPr>
          <a:lstStyle/>
          <a:p>
            <a:r>
              <a:rPr lang="ru-RU" dirty="0" err="1">
                <a:solidFill>
                  <a:srgbClr val="000000"/>
                </a:solidFill>
                <a:latin typeface="Times New Roman" panose="02020603050405020304" pitchFamily="18" charset="0"/>
                <a:cs typeface="Times New Roman" panose="02020603050405020304" pitchFamily="18" charset="0"/>
              </a:rPr>
              <a:t>Келесі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трофикалық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деңгейлерге</a:t>
            </a:r>
            <a:r>
              <a:rPr lang="ru-RU" dirty="0">
                <a:solidFill>
                  <a:srgbClr val="000000"/>
                </a:solidFill>
                <a:latin typeface="Times New Roman" panose="02020603050405020304" pitchFamily="18" charset="0"/>
                <a:cs typeface="Times New Roman" panose="02020603050405020304" pitchFamily="18" charset="0"/>
              </a:rPr>
              <a:t> (ІІ-ІІІ </a:t>
            </a:r>
            <a:r>
              <a:rPr lang="ru-RU" dirty="0" err="1">
                <a:solidFill>
                  <a:srgbClr val="000000"/>
                </a:solidFill>
                <a:latin typeface="Times New Roman" panose="02020603050405020304" pitchFamily="18" charset="0"/>
                <a:cs typeface="Times New Roman" panose="02020603050405020304" pitchFamily="18" charset="0"/>
              </a:rPr>
              <a:t>т.б</a:t>
            </a:r>
            <a:r>
              <a:rPr lang="ru-RU" dirty="0">
                <a:solidFill>
                  <a:srgbClr val="000000"/>
                </a:solidFill>
                <a:latin typeface="Times New Roman" panose="02020603050405020304" pitchFamily="18" charset="0"/>
                <a:cs typeface="Times New Roman" panose="02020603050405020304" pitchFamily="18" charset="0"/>
              </a:rPr>
              <a:t>...</a:t>
            </a:r>
            <a:r>
              <a:rPr lang="ru-RU" dirty="0" err="1">
                <a:solidFill>
                  <a:srgbClr val="000000"/>
                </a:solidFill>
                <a:latin typeface="Times New Roman" panose="02020603050405020304" pitchFamily="18" charset="0"/>
                <a:cs typeface="Times New Roman" panose="02020603050405020304" pitchFamily="18" charset="0"/>
              </a:rPr>
              <a:t>трофикалық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деңгейлерге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консументтер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жатады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Консументтер</a:t>
            </a:r>
            <a:r>
              <a:rPr lang="ru-RU" dirty="0">
                <a:solidFill>
                  <a:srgbClr val="000000"/>
                </a:solidFill>
                <a:latin typeface="Times New Roman" panose="02020603050405020304" pitchFamily="18" charset="0"/>
                <a:cs typeface="Times New Roman" panose="02020603050405020304" pitchFamily="18" charset="0"/>
              </a:rPr>
              <a:t> – </a:t>
            </a:r>
            <a:r>
              <a:rPr lang="ru-RU" dirty="0" err="1">
                <a:solidFill>
                  <a:srgbClr val="000000"/>
                </a:solidFill>
                <a:latin typeface="Times New Roman" panose="02020603050405020304" pitchFamily="18" charset="0"/>
                <a:cs typeface="Times New Roman" panose="02020603050405020304" pitchFamily="18" charset="0"/>
              </a:rPr>
              <a:t>бұлар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гетертрофты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организмдер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продуценттер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немесе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басқа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консументтер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өндірген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органикалық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заттарды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қорек</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көзі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ретінде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пайдаланатын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немесе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оларды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жаңа</a:t>
            </a:r>
            <a:r>
              <a:rPr lang="ru-RU" dirty="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түрге</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трансформациялайтын</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организмдер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Бұларға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барлық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жануарлар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саңырауқұлақтар</a:t>
            </a:r>
            <a:r>
              <a:rPr lang="ru-RU" dirty="0">
                <a:solidFill>
                  <a:srgbClr val="000000"/>
                </a:solidFill>
                <a:latin typeface="Times New Roman" panose="02020603050405020304" pitchFamily="18" charset="0"/>
                <a:cs typeface="Times New Roman" panose="02020603050405020304" pitchFamily="18" charset="0"/>
              </a:rPr>
              <a:t> мен </a:t>
            </a:r>
            <a:r>
              <a:rPr lang="ru-RU" dirty="0" err="1">
                <a:solidFill>
                  <a:srgbClr val="000000"/>
                </a:solidFill>
                <a:latin typeface="Times New Roman" panose="02020603050405020304" pitchFamily="18" charset="0"/>
                <a:cs typeface="Times New Roman" panose="02020603050405020304" pitchFamily="18" charset="0"/>
              </a:rPr>
              <a:t>микроорганизмдердің</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көбі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паразиттік</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және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жәндік</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қоректі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өсімдіктер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жатады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Консументтер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бірінші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және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екінші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реттік</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болып</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бөлінеді</a:t>
            </a:r>
            <a:r>
              <a:rPr lang="ru-RU" dirty="0">
                <a:solidFill>
                  <a:srgbClr val="000000"/>
                </a:solidFill>
                <a:latin typeface="Times New Roman" panose="02020603050405020304" pitchFamily="18" charset="0"/>
                <a:cs typeface="Times New Roman" panose="02020603050405020304" pitchFamily="18" charset="0"/>
              </a:rPr>
              <a:t>:</a:t>
            </a:r>
          </a:p>
          <a:p>
            <a:r>
              <a:rPr lang="en-US" b="1" i="1" u="sng" dirty="0">
                <a:solidFill>
                  <a:srgbClr val="000000"/>
                </a:solidFill>
                <a:latin typeface="Times New Roman" panose="02020603050405020304" pitchFamily="18" charset="0"/>
                <a:cs typeface="Times New Roman" panose="02020603050405020304" pitchFamily="18" charset="0"/>
              </a:rPr>
              <a:t>II- </a:t>
            </a:r>
            <a:r>
              <a:rPr lang="ru-RU" b="1" i="1" u="sng" dirty="0" err="1">
                <a:solidFill>
                  <a:srgbClr val="000000"/>
                </a:solidFill>
                <a:latin typeface="Times New Roman" panose="02020603050405020304" pitchFamily="18" charset="0"/>
                <a:cs typeface="Times New Roman" panose="02020603050405020304" pitchFamily="18" charset="0"/>
              </a:rPr>
              <a:t>трофикалық</a:t>
            </a:r>
            <a:r>
              <a:rPr lang="ru-RU" b="1" i="1" u="sng" dirty="0">
                <a:solidFill>
                  <a:srgbClr val="000000"/>
                </a:solidFill>
                <a:latin typeface="Times New Roman" panose="02020603050405020304" pitchFamily="18" charset="0"/>
                <a:cs typeface="Times New Roman" panose="02020603050405020304" pitchFamily="18" charset="0"/>
              </a:rPr>
              <a:t> </a:t>
            </a:r>
            <a:r>
              <a:rPr lang="ru-RU" b="1" i="1" u="sng" dirty="0" err="1">
                <a:solidFill>
                  <a:srgbClr val="000000"/>
                </a:solidFill>
                <a:latin typeface="Times New Roman" panose="02020603050405020304" pitchFamily="18" charset="0"/>
                <a:cs typeface="Times New Roman" panose="02020603050405020304" pitchFamily="18" charset="0"/>
              </a:rPr>
              <a:t>деңгей</a:t>
            </a:r>
            <a:r>
              <a:rPr lang="ru-RU" b="1" i="1" u="sng" dirty="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шөпқоректі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жануарлар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немесе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фитофагтар</a:t>
            </a:r>
            <a:r>
              <a:rPr lang="ru-RU" dirty="0">
                <a:solidFill>
                  <a:srgbClr val="000000"/>
                </a:solidFill>
                <a:latin typeface="Times New Roman" panose="02020603050405020304" pitchFamily="18" charset="0"/>
                <a:cs typeface="Times New Roman" panose="02020603050405020304" pitchFamily="18" charset="0"/>
              </a:rPr>
              <a:t> – </a:t>
            </a:r>
            <a:r>
              <a:rPr lang="en-US" dirty="0">
                <a:solidFill>
                  <a:srgbClr val="000000"/>
                </a:solidFill>
                <a:latin typeface="Times New Roman" panose="02020603050405020304" pitchFamily="18" charset="0"/>
                <a:cs typeface="Times New Roman" panose="02020603050405020304" pitchFamily="18" charset="0"/>
              </a:rPr>
              <a:t>I-</a:t>
            </a:r>
            <a:r>
              <a:rPr lang="ru-RU" dirty="0" err="1">
                <a:solidFill>
                  <a:srgbClr val="000000"/>
                </a:solidFill>
                <a:latin typeface="Times New Roman" panose="02020603050405020304" pitchFamily="18" charset="0"/>
                <a:cs typeface="Times New Roman" panose="02020603050405020304" pitchFamily="18" charset="0"/>
              </a:rPr>
              <a:t>қатардағы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консументтер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немесе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тұтынушылар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бұған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өсімдік</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қоректі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жануарлар</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жатады</a:t>
            </a:r>
            <a:r>
              <a:rPr lang="ru-RU"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175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0.70"/>
                                          </p:val>
                                        </p:tav>
                                        <p:tav tm="100000">
                                          <p:val>
                                            <p:strVal val="#ppt_w"/>
                                          </p:val>
                                        </p:tav>
                                      </p:tavLst>
                                    </p:anim>
                                    <p:anim calcmode="lin" valueType="num">
                                      <p:cBhvr>
                                        <p:cTn id="8" dur="2000" fill="hold"/>
                                        <p:tgtEl>
                                          <p:spTgt spid="25602"/>
                                        </p:tgtEl>
                                        <p:attrNameLst>
                                          <p:attrName>ppt_h</p:attrName>
                                        </p:attrNameLst>
                                      </p:cBhvr>
                                      <p:tavLst>
                                        <p:tav tm="0">
                                          <p:val>
                                            <p:strVal val="#ppt_h"/>
                                          </p:val>
                                        </p:tav>
                                        <p:tav tm="100000">
                                          <p:val>
                                            <p:strVal val="#ppt_h"/>
                                          </p:val>
                                        </p:tav>
                                      </p:tavLst>
                                    </p:anim>
                                    <p:animEffect transition="in" filter="fade">
                                      <p:cBhvr>
                                        <p:cTn id="9"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Рабочий стол\карт\clip143.jpg"/>
          <p:cNvPicPr>
            <a:picLocks noChangeAspect="1" noChangeArrowheads="1"/>
          </p:cNvPicPr>
          <p:nvPr/>
        </p:nvPicPr>
        <p:blipFill>
          <a:blip r:embed="rId2" cstate="print"/>
          <a:srcRect/>
          <a:stretch>
            <a:fillRect/>
          </a:stretch>
        </p:blipFill>
        <p:spPr bwMode="auto">
          <a:xfrm>
            <a:off x="2216988" y="4135165"/>
            <a:ext cx="2500330" cy="2300877"/>
          </a:xfrm>
          <a:prstGeom prst="ellipse">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descr="C:\Documents and Settings\Admin\Рабочий стол\карт\UR_ARC1.jpg"/>
          <p:cNvPicPr>
            <a:picLocks noChangeAspect="1" noChangeArrowheads="1"/>
          </p:cNvPicPr>
          <p:nvPr/>
        </p:nvPicPr>
        <p:blipFill>
          <a:blip r:embed="rId3" cstate="print"/>
          <a:srcRect/>
          <a:stretch>
            <a:fillRect/>
          </a:stretch>
        </p:blipFill>
        <p:spPr bwMode="auto">
          <a:xfrm>
            <a:off x="7844409" y="3814809"/>
            <a:ext cx="2273237" cy="2483211"/>
          </a:xfrm>
          <a:prstGeom prst="flowChartConnector">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4330460" y="224135"/>
            <a:ext cx="7410091" cy="646331"/>
          </a:xfrm>
          <a:prstGeom prst="rect">
            <a:avLst/>
          </a:prstGeom>
        </p:spPr>
        <p:txBody>
          <a:bodyPr wrap="square">
            <a:spAutoFit/>
          </a:bodyPr>
          <a:lstStyle/>
          <a:p>
            <a:pPr algn="just" fontAlgn="base">
              <a:spcBef>
                <a:spcPct val="0"/>
              </a:spcBef>
              <a:spcAft>
                <a:spcPct val="0"/>
              </a:spcAft>
              <a:tabLst>
                <a:tab pos="1209675" algn="l"/>
              </a:tabLst>
            </a:pPr>
            <a:r>
              <a:rPr lang="ru-RU" b="1" dirty="0" err="1">
                <a:solidFill>
                  <a:srgbClr val="000000"/>
                </a:solidFill>
                <a:latin typeface="Arial" pitchFamily="34" charset="0"/>
                <a:ea typeface="Times New Roman" pitchFamily="18" charset="0"/>
              </a:rPr>
              <a:t>екінші</a:t>
            </a:r>
            <a:r>
              <a:rPr lang="ru-RU" b="1" dirty="0">
                <a:solidFill>
                  <a:srgbClr val="000000"/>
                </a:solidFill>
                <a:latin typeface="Arial" pitchFamily="34" charset="0"/>
                <a:ea typeface="Times New Roman" pitchFamily="18" charset="0"/>
              </a:rPr>
              <a:t> </a:t>
            </a:r>
            <a:r>
              <a:rPr lang="ru-RU" b="1" dirty="0" err="1">
                <a:solidFill>
                  <a:srgbClr val="000000"/>
                </a:solidFill>
                <a:latin typeface="Arial" pitchFamily="34" charset="0"/>
                <a:ea typeface="Times New Roman" pitchFamily="18" charset="0"/>
              </a:rPr>
              <a:t>реттік</a:t>
            </a:r>
            <a:r>
              <a:rPr lang="ru-RU" b="1" dirty="0">
                <a:solidFill>
                  <a:srgbClr val="000000"/>
                </a:solidFill>
                <a:latin typeface="Arial" pitchFamily="34" charset="0"/>
                <a:ea typeface="Times New Roman" pitchFamily="18" charset="0"/>
              </a:rPr>
              <a:t> </a:t>
            </a:r>
            <a:r>
              <a:rPr lang="ru-RU" b="1" dirty="0" err="1">
                <a:solidFill>
                  <a:srgbClr val="000000"/>
                </a:solidFill>
                <a:latin typeface="Arial" pitchFamily="34" charset="0"/>
                <a:ea typeface="Times New Roman" pitchFamily="18" charset="0"/>
              </a:rPr>
              <a:t>консументтер</a:t>
            </a:r>
            <a:r>
              <a:rPr lang="ru-RU" b="1" dirty="0">
                <a:solidFill>
                  <a:srgbClr val="000000"/>
                </a:solidFill>
                <a:latin typeface="Arial" pitchFamily="34" charset="0"/>
                <a:ea typeface="Times New Roman" pitchFamily="18" charset="0"/>
              </a:rPr>
              <a:t>: </a:t>
            </a:r>
            <a:r>
              <a:rPr lang="ru-RU" b="1" dirty="0" err="1">
                <a:solidFill>
                  <a:srgbClr val="000000"/>
                </a:solidFill>
                <a:latin typeface="Arial" pitchFamily="34" charset="0"/>
                <a:ea typeface="Times New Roman" pitchFamily="18" charset="0"/>
              </a:rPr>
              <a:t>жануартекті</a:t>
            </a:r>
            <a:r>
              <a:rPr lang="ru-RU" b="1" dirty="0">
                <a:solidFill>
                  <a:srgbClr val="000000"/>
                </a:solidFill>
                <a:latin typeface="Arial" pitchFamily="34" charset="0"/>
                <a:ea typeface="Times New Roman" pitchFamily="18" charset="0"/>
              </a:rPr>
              <a:t> </a:t>
            </a:r>
            <a:r>
              <a:rPr lang="ru-RU" b="1" dirty="0" err="1">
                <a:solidFill>
                  <a:srgbClr val="000000"/>
                </a:solidFill>
                <a:latin typeface="Arial" pitchFamily="34" charset="0"/>
                <a:ea typeface="Times New Roman" pitchFamily="18" charset="0"/>
              </a:rPr>
              <a:t>азықпен</a:t>
            </a:r>
            <a:r>
              <a:rPr lang="ru-RU" b="1" dirty="0">
                <a:solidFill>
                  <a:srgbClr val="000000"/>
                </a:solidFill>
                <a:latin typeface="Arial" pitchFamily="34" charset="0"/>
                <a:ea typeface="Times New Roman" pitchFamily="18" charset="0"/>
              </a:rPr>
              <a:t> </a:t>
            </a:r>
            <a:r>
              <a:rPr lang="ru-RU" b="1" dirty="0" err="1">
                <a:solidFill>
                  <a:srgbClr val="000000"/>
                </a:solidFill>
                <a:latin typeface="Arial" pitchFamily="34" charset="0"/>
                <a:ea typeface="Times New Roman" pitchFamily="18" charset="0"/>
              </a:rPr>
              <a:t>қоректенетін</a:t>
            </a:r>
            <a:r>
              <a:rPr lang="ru-RU" b="1" dirty="0">
                <a:solidFill>
                  <a:srgbClr val="000000"/>
                </a:solidFill>
                <a:latin typeface="Arial" pitchFamily="34" charset="0"/>
                <a:ea typeface="Times New Roman" pitchFamily="18" charset="0"/>
              </a:rPr>
              <a:t> </a:t>
            </a:r>
            <a:r>
              <a:rPr lang="ru-RU" b="1" dirty="0" err="1">
                <a:solidFill>
                  <a:srgbClr val="000000"/>
                </a:solidFill>
                <a:latin typeface="Arial" pitchFamily="34" charset="0"/>
                <a:ea typeface="Times New Roman" pitchFamily="18" charset="0"/>
              </a:rPr>
              <a:t>жануарлар</a:t>
            </a:r>
            <a:r>
              <a:rPr lang="ru-RU" b="1" dirty="0">
                <a:solidFill>
                  <a:srgbClr val="000000"/>
                </a:solidFill>
                <a:latin typeface="Arial" pitchFamily="34" charset="0"/>
                <a:ea typeface="Times New Roman" pitchFamily="18" charset="0"/>
              </a:rPr>
              <a:t>(</a:t>
            </a:r>
            <a:r>
              <a:rPr lang="ru-RU" b="1" dirty="0" err="1">
                <a:solidFill>
                  <a:srgbClr val="000000"/>
                </a:solidFill>
                <a:latin typeface="Arial" pitchFamily="34" charset="0"/>
                <a:ea typeface="Times New Roman" pitchFamily="18" charset="0"/>
              </a:rPr>
              <a:t>жыртқыштар</a:t>
            </a:r>
            <a:r>
              <a:rPr lang="ru-RU" b="1" dirty="0">
                <a:solidFill>
                  <a:srgbClr val="000000"/>
                </a:solidFill>
                <a:latin typeface="Arial" pitchFamily="34" charset="0"/>
                <a:ea typeface="Times New Roman" pitchFamily="18" charset="0"/>
              </a:rPr>
              <a:t>); </a:t>
            </a:r>
            <a:r>
              <a:rPr lang="ru-RU" b="1" dirty="0" err="1" smtClean="0">
                <a:solidFill>
                  <a:srgbClr val="000000"/>
                </a:solidFill>
                <a:latin typeface="Arial" pitchFamily="34" charset="0"/>
                <a:ea typeface="Times New Roman" pitchFamily="18" charset="0"/>
              </a:rPr>
              <a:t>азық</a:t>
            </a:r>
            <a:r>
              <a:rPr lang="ru-RU" b="1" dirty="0" smtClean="0">
                <a:solidFill>
                  <a:srgbClr val="000000"/>
                </a:solidFill>
                <a:latin typeface="Arial" pitchFamily="34" charset="0"/>
                <a:ea typeface="Times New Roman" pitchFamily="18" charset="0"/>
              </a:rPr>
              <a:t> </a:t>
            </a:r>
            <a:r>
              <a:rPr lang="ru-RU" b="1" dirty="0" err="1">
                <a:solidFill>
                  <a:srgbClr val="000000"/>
                </a:solidFill>
                <a:latin typeface="Arial" pitchFamily="34" charset="0"/>
                <a:ea typeface="Times New Roman" pitchFamily="18" charset="0"/>
              </a:rPr>
              <a:t>таңдамайтындар</a:t>
            </a:r>
            <a:r>
              <a:rPr lang="ru-RU" b="1" dirty="0">
                <a:solidFill>
                  <a:srgbClr val="000000"/>
                </a:solidFill>
                <a:latin typeface="Arial" pitchFamily="34" charset="0"/>
              </a:rPr>
              <a:t> </a:t>
            </a:r>
          </a:p>
        </p:txBody>
      </p:sp>
      <p:sp>
        <p:nvSpPr>
          <p:cNvPr id="5" name="Прямоугольник 4"/>
          <p:cNvSpPr/>
          <p:nvPr/>
        </p:nvSpPr>
        <p:spPr>
          <a:xfrm>
            <a:off x="253041" y="1167077"/>
            <a:ext cx="6096000" cy="707886"/>
          </a:xfrm>
          <a:prstGeom prst="rect">
            <a:avLst/>
          </a:prstGeom>
        </p:spPr>
        <p:txBody>
          <a:bodyPr>
            <a:spAutoFit/>
          </a:bodyPr>
          <a:lstStyle/>
          <a:p>
            <a:r>
              <a:rPr lang="en-US" sz="2000" b="1" i="1" dirty="0">
                <a:solidFill>
                  <a:srgbClr val="000000"/>
                </a:solidFill>
                <a:latin typeface="Times New Roman" panose="02020603050405020304" pitchFamily="18" charset="0"/>
                <a:cs typeface="Times New Roman" panose="02020603050405020304" pitchFamily="18" charset="0"/>
              </a:rPr>
              <a:t>III- </a:t>
            </a:r>
            <a:r>
              <a:rPr lang="ru-RU" sz="2000" b="1" i="1" dirty="0" err="1">
                <a:solidFill>
                  <a:srgbClr val="000000"/>
                </a:solidFill>
                <a:latin typeface="Times New Roman" panose="02020603050405020304" pitchFamily="18" charset="0"/>
                <a:cs typeface="Times New Roman" panose="02020603050405020304" pitchFamily="18" charset="0"/>
              </a:rPr>
              <a:t>трофикалық</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деңгей</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жыртқыш</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жануарлар</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немесе</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зоофагтар</a:t>
            </a:r>
            <a:r>
              <a:rPr lang="ru-RU" sz="2000" b="1" i="1" dirty="0">
                <a:solidFill>
                  <a:srgbClr val="000000"/>
                </a:solidFill>
                <a:latin typeface="Times New Roman" panose="02020603050405020304" pitchFamily="18" charset="0"/>
                <a:cs typeface="Times New Roman" panose="02020603050405020304" pitchFamily="18" charset="0"/>
              </a:rPr>
              <a:t>- </a:t>
            </a:r>
            <a:r>
              <a:rPr lang="en-US" sz="2000" b="1" i="1" dirty="0">
                <a:solidFill>
                  <a:srgbClr val="000000"/>
                </a:solidFill>
                <a:latin typeface="Times New Roman" panose="02020603050405020304" pitchFamily="18" charset="0"/>
                <a:cs typeface="Times New Roman" panose="02020603050405020304" pitchFamily="18" charset="0"/>
              </a:rPr>
              <a:t>II-</a:t>
            </a:r>
            <a:r>
              <a:rPr lang="ru-RU" sz="2000" b="1" i="1" dirty="0" err="1">
                <a:solidFill>
                  <a:srgbClr val="000000"/>
                </a:solidFill>
                <a:latin typeface="Times New Roman" panose="02020603050405020304" pitchFamily="18" charset="0"/>
                <a:cs typeface="Times New Roman" panose="02020603050405020304" pitchFamily="18" charset="0"/>
              </a:rPr>
              <a:t>қатардағы</a:t>
            </a:r>
            <a:r>
              <a:rPr lang="ru-RU" sz="2000" b="1" i="1" dirty="0">
                <a:solidFill>
                  <a:srgbClr val="000000"/>
                </a:solidFill>
                <a:latin typeface="Times New Roman" panose="02020603050405020304" pitchFamily="18" charset="0"/>
                <a:cs typeface="Times New Roman" panose="02020603050405020304" pitchFamily="18" charset="0"/>
              </a:rPr>
              <a:t> </a:t>
            </a:r>
            <a:r>
              <a:rPr lang="ru-RU" sz="2000" b="1" i="1" dirty="0" err="1">
                <a:solidFill>
                  <a:srgbClr val="000000"/>
                </a:solidFill>
                <a:latin typeface="Times New Roman" panose="02020603050405020304" pitchFamily="18" charset="0"/>
                <a:cs typeface="Times New Roman" panose="02020603050405020304" pitchFamily="18" charset="0"/>
              </a:rPr>
              <a:t>консументтер</a:t>
            </a:r>
            <a:r>
              <a:rPr lang="ru-RU" sz="2000" b="1" i="1" dirty="0">
                <a:solidFill>
                  <a:srgbClr val="000000"/>
                </a:solidFill>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474453" y="3445477"/>
            <a:ext cx="10644996" cy="369332"/>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IV- </a:t>
            </a:r>
            <a:r>
              <a:rPr lang="ru-RU" dirty="0" err="1">
                <a:solidFill>
                  <a:srgbClr val="000000"/>
                </a:solidFill>
                <a:latin typeface="Times New Roman" panose="02020603050405020304" pitchFamily="18" charset="0"/>
                <a:cs typeface="Times New Roman" panose="02020603050405020304" pitchFamily="18" charset="0"/>
              </a:rPr>
              <a:t>трофикалық</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деңгей</a:t>
            </a:r>
            <a:r>
              <a:rPr lang="ru-RU" dirty="0">
                <a:solidFill>
                  <a:srgbClr val="000000"/>
                </a:solidFill>
                <a:latin typeface="Times New Roman" panose="02020603050405020304" pitchFamily="18" charset="0"/>
                <a:cs typeface="Times New Roman" panose="02020603050405020304" pitchFamily="18" charset="0"/>
              </a:rPr>
              <a:t> - </a:t>
            </a:r>
            <a:r>
              <a:rPr lang="ru-RU" dirty="0" err="1">
                <a:solidFill>
                  <a:srgbClr val="000000"/>
                </a:solidFill>
                <a:latin typeface="Times New Roman" panose="02020603050405020304" pitchFamily="18" charset="0"/>
                <a:cs typeface="Times New Roman" panose="02020603050405020304" pitchFamily="18" charset="0"/>
              </a:rPr>
              <a:t>ірі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жыртқыштар</a:t>
            </a:r>
            <a:r>
              <a:rPr lang="ru-RU"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II</a:t>
            </a:r>
            <a:r>
              <a:rPr lang="ru-RU" dirty="0">
                <a:solidFill>
                  <a:srgbClr val="000000"/>
                </a:solidFill>
                <a:latin typeface="Times New Roman" panose="02020603050405020304" pitchFamily="18" charset="0"/>
                <a:cs typeface="Times New Roman" panose="02020603050405020304" pitchFamily="18" charset="0"/>
              </a:rPr>
              <a:t>І-</a:t>
            </a:r>
            <a:r>
              <a:rPr lang="ru-RU" dirty="0" err="1">
                <a:solidFill>
                  <a:srgbClr val="000000"/>
                </a:solidFill>
                <a:latin typeface="Times New Roman" panose="02020603050405020304" pitchFamily="18" charset="0"/>
                <a:cs typeface="Times New Roman" panose="02020603050405020304" pitchFamily="18" charset="0"/>
              </a:rPr>
              <a:t>қатардағы</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консументтер</a:t>
            </a:r>
            <a:r>
              <a:rPr lang="ru-RU" dirty="0">
                <a:solidFill>
                  <a:srgbClr val="000000"/>
                </a:solidFill>
                <a:latin typeface="Times New Roman" panose="02020603050405020304" pitchFamily="18" charset="0"/>
                <a:cs typeface="Times New Roman" panose="02020603050405020304" pitchFamily="18" charset="0"/>
              </a:rPr>
              <a:t>.</a:t>
            </a: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453" y="1042090"/>
            <a:ext cx="3403030" cy="2266258"/>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283" y="1950562"/>
            <a:ext cx="1941842" cy="1458539"/>
          </a:xfrm>
          <a:prstGeom prst="rect">
            <a:avLst/>
          </a:prstGeom>
        </p:spPr>
      </p:pic>
    </p:spTree>
    <p:extLst>
      <p:ext uri="{BB962C8B-B14F-4D97-AF65-F5344CB8AC3E}">
        <p14:creationId xmlns:p14="http://schemas.microsoft.com/office/powerpoint/2010/main" val="13975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strVal val="#ppt_w*0.70"/>
                                          </p:val>
                                        </p:tav>
                                        <p:tav tm="100000">
                                          <p:val>
                                            <p:strVal val="#ppt_w"/>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1129</Words>
  <Application>Microsoft Office PowerPoint</Application>
  <PresentationFormat>Произвольный</PresentationFormat>
  <Paragraphs>112</Paragraphs>
  <Slides>29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Тапсырма</vt:lpstr>
      <vt:lpstr>Өзара бағалау</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123</dc:creator>
  <cp:lastModifiedBy>Zavmetod</cp:lastModifiedBy>
  <cp:revision>30</cp:revision>
  <dcterms:created xsi:type="dcterms:W3CDTF">2015-01-06T10:12:27Z</dcterms:created>
  <dcterms:modified xsi:type="dcterms:W3CDTF">2020-04-01T03:29:31Z</dcterms:modified>
</cp:coreProperties>
</file>