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sldIdLst>
    <p:sldId id="286" r:id="rId2"/>
    <p:sldId id="281" r:id="rId3"/>
    <p:sldId id="284" r:id="rId4"/>
    <p:sldId id="275" r:id="rId5"/>
    <p:sldId id="277" r:id="rId6"/>
    <p:sldId id="278" r:id="rId7"/>
    <p:sldId id="291" r:id="rId8"/>
    <p:sldId id="300" r:id="rId9"/>
    <p:sldId id="301" r:id="rId10"/>
    <p:sldId id="302" r:id="rId11"/>
    <p:sldId id="30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28" autoAdjust="0"/>
    <p:restoredTop sz="94660"/>
  </p:normalViewPr>
  <p:slideViewPr>
    <p:cSldViewPr>
      <p:cViewPr>
        <p:scale>
          <a:sx n="73" d="100"/>
          <a:sy n="73" d="100"/>
        </p:scale>
        <p:origin x="-2832" y="-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8F4EE-DC3C-4A70-99EA-5C99E6D0C43D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2522A8-11A4-4480-8050-6D7E5EC344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749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701D-DA43-436C-A921-0DAA214C9AC4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B776C12-4B0A-4ACD-82B4-51148AE5E5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701D-DA43-436C-A921-0DAA214C9AC4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76C12-4B0A-4ACD-82B4-51148AE5E5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701D-DA43-436C-A921-0DAA214C9AC4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76C12-4B0A-4ACD-82B4-51148AE5E5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701D-DA43-436C-A921-0DAA214C9AC4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B776C12-4B0A-4ACD-82B4-51148AE5E5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701D-DA43-436C-A921-0DAA214C9AC4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76C12-4B0A-4ACD-82B4-51148AE5E5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701D-DA43-436C-A921-0DAA214C9AC4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76C12-4B0A-4ACD-82B4-51148AE5E5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701D-DA43-436C-A921-0DAA214C9AC4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B776C12-4B0A-4ACD-82B4-51148AE5E5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701D-DA43-436C-A921-0DAA214C9AC4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76C12-4B0A-4ACD-82B4-51148AE5E5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701D-DA43-436C-A921-0DAA214C9AC4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76C12-4B0A-4ACD-82B4-51148AE5E5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701D-DA43-436C-A921-0DAA214C9AC4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76C12-4B0A-4ACD-82B4-51148AE5E5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701D-DA43-436C-A921-0DAA214C9AC4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76C12-4B0A-4ACD-82B4-51148AE5E5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F9E701D-DA43-436C-A921-0DAA214C9AC4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B776C12-4B0A-4ACD-82B4-51148AE5E5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2"/>
          <p:cNvSpPr>
            <a:spLocks noGrp="1"/>
          </p:cNvSpPr>
          <p:nvPr>
            <p:ph idx="1"/>
          </p:nvPr>
        </p:nvSpPr>
        <p:spPr>
          <a:xfrm>
            <a:off x="857224" y="5572140"/>
            <a:ext cx="5643602" cy="1048560"/>
          </a:xfrm>
        </p:spPr>
        <p:txBody>
          <a:bodyPr>
            <a:normAutofit fontScale="70000" lnSpcReduction="20000"/>
          </a:bodyPr>
          <a:lstStyle/>
          <a:p>
            <a:r>
              <a:rPr lang="kk-KZ" sz="4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География пәні</a:t>
            </a:r>
          </a:p>
          <a:p>
            <a:r>
              <a:rPr lang="kk-KZ" sz="4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мұғалімі</a:t>
            </a:r>
            <a:endParaRPr lang="ru-RU" sz="48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2978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4452" y="1052735"/>
            <a:ext cx="792088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36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kk-KZ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Тақырыбы</a:t>
            </a:r>
            <a:r>
              <a:rPr lang="kk-KZ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: </a:t>
            </a:r>
            <a:r>
              <a:rPr lang="kk-KZ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Экологиялық апаттар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algn="ctr"/>
            <a:endParaRPr lang="ru-RU" sz="36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6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620688"/>
            <a:ext cx="849694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Озоносфера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озон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(гр.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ozon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аңқығыш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spha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шар),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озонның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концентрациясымен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ерекшеленетін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стратосфералық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биіктігі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– 50 км)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Атмосферадағы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озонның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концентрациясы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– 25 км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биіктікте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озонның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тығыздығы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бетіне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619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115616" y="764704"/>
            <a:ext cx="734481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Ноосфера 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(гр. </a:t>
            </a:r>
            <a:r>
              <a:rPr lang="el-G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νόος – 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σφαῖρα – 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орта, шар)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Антропосфера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(грек.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һ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ropos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spera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қабық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биосфераның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жағдайға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көшкен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саналы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жүргізген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іс-әрекеттерінен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туындайтын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сферасындағы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дамуын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анықтайтын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фактор;ғаламдағы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адамзаттың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мекендейтін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аясы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Адам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баласы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кеңістікке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биосфера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шегінде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ғарышта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сүре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адамзаттың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мекені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467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9144000" cy="689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55576" y="656801"/>
            <a:ext cx="7632848" cy="5004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15000"/>
              </a:lnSpc>
              <a:spcAft>
                <a:spcPts val="0"/>
              </a:spcAft>
            </a:pPr>
            <a:r>
              <a:rPr lang="kk-KZ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Сұрақтар</a:t>
            </a:r>
            <a:r>
              <a:rPr lang="kk-K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: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kk-KZ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Экология дегеніміз не? </a:t>
            </a:r>
            <a:r>
              <a:rPr lang="kk-KZ" sz="2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 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Экология  терминін бірінші рет ғылымға еңгізген? </a:t>
            </a:r>
            <a:r>
              <a:rPr lang="kk-KZ" sz="2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 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Экология ғылымының ең басты ерекшелігі неде? </a:t>
            </a:r>
            <a:r>
              <a:rPr lang="kk-KZ" sz="2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 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Экологияның қанша бағыты бар?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Биоэкология дегеніміз не?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Аутэкология дегеніміз не?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342900" indent="-342900">
              <a:spcAft>
                <a:spcPts val="0"/>
              </a:spcAft>
              <a:buFont typeface="+mj-lt"/>
              <a:buAutoNum type="arabicPeriod"/>
            </a:pPr>
            <a:r>
              <a:rPr lang="kk-KZ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Популяцияның </a:t>
            </a:r>
            <a:r>
              <a:rPr lang="kk-KZ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экология дегеніміз не?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Синэкология дегеніміз не?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Геоэкология дегеніміз не?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Адам экологиясы дегеніміз не?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Әлеуметтік экология дегеніміз не?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Биосфера дегеніміз не?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9144000" cy="689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43608" y="332656"/>
            <a:ext cx="6408712" cy="629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1100" b="1" dirty="0">
                <a:solidFill>
                  <a:srgbClr val="0000FF"/>
                </a:solidFill>
                <a:latin typeface="Times New Roman"/>
                <a:ea typeface="Times New Roman"/>
              </a:rPr>
              <a:t>1. Тірі ағзалардың тіршілік етеді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A) Тірі емес табигаттан тәуелсіз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B) Тірі емес табиғатпен байланысты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C) Адам тіршілігінен тәуелсіз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D) Бір-бірінеи тәуелсіз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E) Адам тіршілігіне бағынышты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kk-KZ" sz="1100" b="1" dirty="0">
                <a:solidFill>
                  <a:srgbClr val="0000FF"/>
                </a:solidFill>
                <a:latin typeface="Times New Roman"/>
                <a:ea typeface="Times New Roman"/>
              </a:rPr>
              <a:t>2. Ағзалардың қоршаған ортамен карым-қатынасын зерттейтін ғылым.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A) Этология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B)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Эхинология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C) Экология       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D) Этиология      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E) Этнология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kk-KZ" sz="1100" b="1" dirty="0">
                <a:solidFill>
                  <a:srgbClr val="0000FF"/>
                </a:solidFill>
                <a:latin typeface="Times New Roman"/>
                <a:ea typeface="Times New Roman"/>
              </a:rPr>
              <a:t>3. Экожүйенің тұрақтылығын қандай себеп арттырады?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A) Паразит және жыртқыштардың санының азаюы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B) Продуцент және консументтердің санының теңдігі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C) Түрлердің санының көбеюі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Calibri"/>
              </a:rPr>
              <a:t>D) </a:t>
            </a: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Өсімдік сукцессия дамуының шектеулі болуы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E)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Популяциядағы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өлім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kk-KZ" sz="1100" b="1" dirty="0">
                <a:solidFill>
                  <a:srgbClr val="0000FF"/>
                </a:solidFill>
                <a:latin typeface="Times New Roman"/>
                <a:ea typeface="Times New Roman"/>
              </a:rPr>
              <a:t>4</a:t>
            </a:r>
            <a:r>
              <a:rPr lang="ru-RU" sz="1100" b="1" dirty="0">
                <a:solidFill>
                  <a:srgbClr val="0000FF"/>
                </a:solidFill>
                <a:latin typeface="Times New Roman"/>
                <a:ea typeface="Times New Roman"/>
              </a:rPr>
              <a:t>. Конкурент (б</a:t>
            </a:r>
            <a:r>
              <a:rPr lang="kk-KZ" sz="1100" b="1" dirty="0">
                <a:solidFill>
                  <a:srgbClr val="0000FF"/>
                </a:solidFill>
                <a:latin typeface="Times New Roman"/>
                <a:ea typeface="Times New Roman"/>
              </a:rPr>
              <a:t>ә</a:t>
            </a:r>
            <a:r>
              <a:rPr lang="ru-RU" sz="1100" b="1" dirty="0" err="1">
                <a:solidFill>
                  <a:srgbClr val="0000FF"/>
                </a:solidFill>
                <a:latin typeface="Times New Roman"/>
                <a:ea typeface="Times New Roman"/>
              </a:rPr>
              <a:t>секелес</a:t>
            </a:r>
            <a:r>
              <a:rPr lang="ru-RU" sz="1100" b="1" dirty="0">
                <a:solidFill>
                  <a:srgbClr val="0000FF"/>
                </a:solidFill>
                <a:latin typeface="Times New Roman"/>
                <a:ea typeface="Times New Roman"/>
              </a:rPr>
              <a:t>) </a:t>
            </a:r>
            <a:r>
              <a:rPr lang="ru-RU" sz="1100" b="1" dirty="0" err="1">
                <a:solidFill>
                  <a:srgbClr val="0000FF"/>
                </a:solidFill>
                <a:latin typeface="Times New Roman"/>
                <a:ea typeface="Times New Roman"/>
              </a:rPr>
              <a:t>болып</a:t>
            </a:r>
            <a:r>
              <a:rPr lang="ru-RU" sz="1100" b="1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100" b="1" dirty="0" err="1">
                <a:solidFill>
                  <a:srgbClr val="0000FF"/>
                </a:solidFill>
                <a:latin typeface="Times New Roman"/>
                <a:ea typeface="Times New Roman"/>
              </a:rPr>
              <a:t>қайсылары</a:t>
            </a:r>
            <a:r>
              <a:rPr lang="ru-RU" sz="1100" b="1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100" b="1" dirty="0" err="1">
                <a:solidFill>
                  <a:srgbClr val="0000FF"/>
                </a:solidFill>
                <a:latin typeface="Times New Roman"/>
                <a:ea typeface="Times New Roman"/>
              </a:rPr>
              <a:t>саналады</a:t>
            </a:r>
            <a:r>
              <a:rPr lang="ru-RU" sz="1100" b="1" dirty="0">
                <a:solidFill>
                  <a:srgbClr val="0000FF"/>
                </a:solidFill>
                <a:latin typeface="Times New Roman"/>
                <a:ea typeface="Times New Roman"/>
              </a:rPr>
              <a:t>?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A)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Үкі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 мен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түлкі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B)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Түлкі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 мен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құндыз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C)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Сұр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аю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 мен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ақ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аю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en-US" sz="1100" dirty="0">
                <a:solidFill>
                  <a:srgbClr val="0000FF"/>
                </a:solidFill>
                <a:latin typeface="Times New Roman"/>
                <a:ea typeface="Calibri"/>
              </a:rPr>
              <a:t>D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Calibri"/>
              </a:rPr>
              <a:t>)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Сұр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аю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 мен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піл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E)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Құндыз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 бен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үкі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kk-KZ" sz="1100" b="1" dirty="0">
                <a:solidFill>
                  <a:srgbClr val="0000FF"/>
                </a:solidFill>
                <a:latin typeface="Times New Roman"/>
                <a:ea typeface="Times New Roman"/>
              </a:rPr>
              <a:t>5</a:t>
            </a:r>
            <a:r>
              <a:rPr lang="ru-RU" sz="1100" b="1" dirty="0">
                <a:solidFill>
                  <a:srgbClr val="0000FF"/>
                </a:solidFill>
                <a:latin typeface="Times New Roman"/>
                <a:ea typeface="Times New Roman"/>
              </a:rPr>
              <a:t>. Паразит </a:t>
            </a:r>
            <a:r>
              <a:rPr lang="ru-RU" sz="1100" b="1" dirty="0" err="1">
                <a:solidFill>
                  <a:srgbClr val="0000FF"/>
                </a:solidFill>
                <a:latin typeface="Times New Roman"/>
                <a:ea typeface="Times New Roman"/>
              </a:rPr>
              <a:t>болып</a:t>
            </a:r>
            <a:r>
              <a:rPr lang="ru-RU" sz="1100" b="1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100" b="1" dirty="0" err="1">
                <a:solidFill>
                  <a:srgbClr val="0000FF"/>
                </a:solidFill>
                <a:latin typeface="Times New Roman"/>
                <a:ea typeface="Times New Roman"/>
              </a:rPr>
              <a:t>қайсысы</a:t>
            </a:r>
            <a:r>
              <a:rPr lang="ru-RU" sz="1100" b="1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100" b="1" dirty="0" err="1">
                <a:solidFill>
                  <a:srgbClr val="0000FF"/>
                </a:solidFill>
                <a:latin typeface="Times New Roman"/>
                <a:ea typeface="Times New Roman"/>
              </a:rPr>
              <a:t>саналады</a:t>
            </a:r>
            <a:r>
              <a:rPr lang="ru-RU" sz="1100" b="1" dirty="0">
                <a:solidFill>
                  <a:srgbClr val="0000FF"/>
                </a:solidFill>
                <a:latin typeface="Times New Roman"/>
                <a:ea typeface="Times New Roman"/>
              </a:rPr>
              <a:t>?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A)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Үй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шыбыны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      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B) Шықшөп</a:t>
            </a: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  <a:cs typeface="Arial"/>
              </a:rPr>
              <a:t>           </a:t>
            </a:r>
            <a:r>
              <a:rPr lang="kk-KZ" sz="1100" i="1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C) Зең саңырауқұлағы      </a:t>
            </a:r>
            <a:r>
              <a:rPr lang="kk-KZ" sz="1100" i="1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Calibri"/>
              </a:rPr>
              <a:t>D) </a:t>
            </a: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Қастауыш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E) Маса</a:t>
            </a: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  <a:cs typeface="Arial"/>
              </a:rPr>
              <a:t>      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kk-KZ" sz="1100" b="1" dirty="0">
                <a:solidFill>
                  <a:srgbClr val="0000FF"/>
                </a:solidFill>
                <a:latin typeface="Times New Roman"/>
                <a:ea typeface="Times New Roman"/>
              </a:rPr>
              <a:t>6. Биосфераның түзілуінде басты роль қайсысы атқарады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A) Тірі ағзалар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100" dirty="0">
                <a:solidFill>
                  <a:srgbClr val="0000FF"/>
                </a:solidFill>
                <a:latin typeface="Times New Roman"/>
                <a:ea typeface="Times New Roman"/>
              </a:rPr>
              <a:t>B) Химиялық процесстер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C)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Физикалық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процесстер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en-US" sz="1100" dirty="0">
                <a:solidFill>
                  <a:srgbClr val="0000FF"/>
                </a:solidFill>
                <a:latin typeface="Times New Roman"/>
                <a:ea typeface="Calibri"/>
              </a:rPr>
              <a:t>D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Calibri"/>
              </a:rPr>
              <a:t>)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Механикалық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өзгерістер</a:t>
            </a:r>
            <a:endParaRPr lang="ru-RU" sz="105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E)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Өлген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100" dirty="0" err="1">
                <a:solidFill>
                  <a:srgbClr val="0000FF"/>
                </a:solidFill>
                <a:latin typeface="Times New Roman"/>
                <a:ea typeface="Times New Roman"/>
              </a:rPr>
              <a:t>ағзалар</a:t>
            </a:r>
            <a:r>
              <a:rPr lang="ru-RU" sz="1100" dirty="0">
                <a:solidFill>
                  <a:srgbClr val="0000FF"/>
                </a:solidFill>
                <a:latin typeface="Times New Roman"/>
                <a:ea typeface="Times New Roman"/>
                <a:cs typeface="Arial"/>
              </a:rPr>
              <a:t>               </a:t>
            </a:r>
            <a:endParaRPr lang="ru-RU" sz="1050" dirty="0">
              <a:solidFill>
                <a:srgbClr val="0000FF"/>
              </a:solidFill>
              <a:effectLst/>
              <a:latin typeface="Times New Roman"/>
              <a:ea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-38100"/>
            <a:ext cx="9144000" cy="689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55576" y="764705"/>
            <a:ext cx="78488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Cyrl-UZ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476672"/>
            <a:ext cx="7416824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1050" b="1" dirty="0">
                <a:solidFill>
                  <a:srgbClr val="0000FF"/>
                </a:solidFill>
                <a:latin typeface="Times New Roman"/>
                <a:ea typeface="Times New Roman"/>
              </a:rPr>
              <a:t>1. Амтосфераның жоғарғы беткейлеріндегі тіршілікке шектеуші фактор қайсысы?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050" dirty="0">
                <a:solidFill>
                  <a:srgbClr val="0000FF"/>
                </a:solidFill>
                <a:latin typeface="Times New Roman"/>
                <a:ea typeface="Times New Roman"/>
              </a:rPr>
              <a:t>A) Ауа құрамы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050" dirty="0">
                <a:solidFill>
                  <a:srgbClr val="0000FF"/>
                </a:solidFill>
                <a:latin typeface="Times New Roman"/>
                <a:ea typeface="Times New Roman"/>
              </a:rPr>
              <a:t>B) Температура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050" dirty="0">
                <a:solidFill>
                  <a:srgbClr val="0000FF"/>
                </a:solidFill>
                <a:latin typeface="Times New Roman"/>
                <a:ea typeface="Times New Roman"/>
              </a:rPr>
              <a:t>C) Ультракүлгіндік сэулелену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050" dirty="0">
                <a:solidFill>
                  <a:srgbClr val="0000FF"/>
                </a:solidFill>
                <a:latin typeface="Times New Roman"/>
                <a:ea typeface="Times New Roman"/>
              </a:rPr>
              <a:t>D) Ылғалдылық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kk-KZ" sz="1050" dirty="0">
                <a:solidFill>
                  <a:srgbClr val="0000FF"/>
                </a:solidFill>
                <a:latin typeface="Times New Roman"/>
                <a:ea typeface="Times New Roman"/>
              </a:rPr>
              <a:t>E) Жарықтық</a:t>
            </a:r>
            <a:r>
              <a:rPr lang="kk-KZ" sz="1400" dirty="0">
                <a:solidFill>
                  <a:srgbClr val="0000FF"/>
                </a:solidFill>
                <a:latin typeface="Times New Roman"/>
                <a:ea typeface="Times New Roman"/>
                <a:cs typeface="Arial"/>
              </a:rPr>
              <a:t>     </a:t>
            </a:r>
            <a:r>
              <a:rPr lang="kk-KZ" sz="140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kk-KZ" sz="1050" b="1" dirty="0">
                <a:solidFill>
                  <a:srgbClr val="0000FF"/>
                </a:solidFill>
                <a:latin typeface="Times New Roman"/>
                <a:ea typeface="Times New Roman"/>
              </a:rPr>
              <a:t>2. Биологиялық оптимум деп ненің үйлесімділігі саналады?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A)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Биотикалық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факторлардың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B)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Абиотикалық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факторлардың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C)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Барлық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факторлардың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en-US" sz="1050" dirty="0">
                <a:solidFill>
                  <a:srgbClr val="0000FF"/>
                </a:solidFill>
                <a:latin typeface="Times New Roman"/>
                <a:ea typeface="Times New Roman"/>
              </a:rPr>
              <a:t>D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)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Антропогендік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және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биотикалық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факторлар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E)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Антропогенді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факторлардың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kk-KZ" sz="1050" b="1" dirty="0">
                <a:solidFill>
                  <a:srgbClr val="0000FF"/>
                </a:solidFill>
                <a:latin typeface="Times New Roman"/>
                <a:ea typeface="Times New Roman"/>
              </a:rPr>
              <a:t>3. Ормандардың жоқ болып кетуі: атмосферада қай газдың жиналуына алып келеді?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kk-KZ" sz="1050" dirty="0">
                <a:solidFill>
                  <a:srgbClr val="0000FF"/>
                </a:solidFill>
                <a:latin typeface="Times New Roman"/>
                <a:ea typeface="Times New Roman"/>
              </a:rPr>
              <a:t>A) Оттегі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kk-KZ" sz="1050" dirty="0">
                <a:solidFill>
                  <a:srgbClr val="0000FF"/>
                </a:solidFill>
                <a:latin typeface="Times New Roman"/>
                <a:ea typeface="Times New Roman"/>
              </a:rPr>
              <a:t>B) Көміртегі газының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kk-KZ" sz="1050" dirty="0">
                <a:solidFill>
                  <a:srgbClr val="0000FF"/>
                </a:solidFill>
                <a:latin typeface="Times New Roman"/>
                <a:ea typeface="Times New Roman"/>
              </a:rPr>
              <a:t>C) Сутегі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kk-KZ" sz="1050" dirty="0">
                <a:solidFill>
                  <a:srgbClr val="0000FF"/>
                </a:solidFill>
                <a:latin typeface="Times New Roman"/>
                <a:ea typeface="Times New Roman"/>
              </a:rPr>
              <a:t>D) Күкірт диоксидінің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kk-KZ" sz="1050" dirty="0">
                <a:solidFill>
                  <a:srgbClr val="0000FF"/>
                </a:solidFill>
                <a:latin typeface="Times New Roman"/>
                <a:ea typeface="Times New Roman"/>
              </a:rPr>
              <a:t>E) Гелийдің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kk-KZ" sz="1050" b="1" dirty="0">
                <a:solidFill>
                  <a:srgbClr val="0000FF"/>
                </a:solidFill>
                <a:latin typeface="Times New Roman"/>
                <a:ea typeface="Times New Roman"/>
              </a:rPr>
              <a:t>4. Биосферадағы глобальді өзгерудің себебі - парник эффектінің пайда болуы неде?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kk-KZ" sz="1050" dirty="0">
                <a:solidFill>
                  <a:srgbClr val="0000FF"/>
                </a:solidFill>
                <a:latin typeface="Times New Roman"/>
                <a:ea typeface="Times New Roman"/>
              </a:rPr>
              <a:t>A) Азондық қабаттың қалыңдығының азаюі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kk-KZ" sz="1050" dirty="0">
                <a:solidFill>
                  <a:srgbClr val="0000FF"/>
                </a:solidFill>
                <a:latin typeface="Times New Roman"/>
                <a:ea typeface="Times New Roman"/>
              </a:rPr>
              <a:t>B) Атмосферадағы азот құрылымының азаюы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kk-KZ" sz="1050" dirty="0">
                <a:solidFill>
                  <a:srgbClr val="0000FF"/>
                </a:solidFill>
                <a:latin typeface="Times New Roman"/>
                <a:ea typeface="Times New Roman"/>
              </a:rPr>
              <a:t>C) Атмосферадағы күкірт тотықтарының концентрациясының көбеюі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kk-KZ" sz="1050" dirty="0">
                <a:solidFill>
                  <a:srgbClr val="0000FF"/>
                </a:solidFill>
                <a:latin typeface="Times New Roman"/>
                <a:ea typeface="Times New Roman"/>
              </a:rPr>
              <a:t>D) Атмосфераның түтіндеуі жэне көміртбгі газының көбеюі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kk-KZ" sz="1050" dirty="0">
                <a:solidFill>
                  <a:srgbClr val="0000FF"/>
                </a:solidFill>
                <a:latin typeface="Times New Roman"/>
                <a:ea typeface="Times New Roman"/>
              </a:rPr>
              <a:t>E) Азондық қабатының қалындығының ұлғаюы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kk-KZ" sz="1050" b="1" dirty="0">
                <a:solidFill>
                  <a:srgbClr val="0000FF"/>
                </a:solidFill>
                <a:latin typeface="Times New Roman"/>
                <a:ea typeface="Times New Roman"/>
              </a:rPr>
              <a:t>5. Тіршіліктің максималды тығыздығы қай жерде байқалады.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A)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Литосферада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B)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Гидросферада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C)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Орталардың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шекараларында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en-US" sz="1050" dirty="0">
                <a:solidFill>
                  <a:srgbClr val="0000FF"/>
                </a:solidFill>
                <a:latin typeface="Times New Roman"/>
                <a:ea typeface="Times New Roman"/>
              </a:rPr>
              <a:t>D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)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Ионосферада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E)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Атмосферада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kk-KZ" sz="1050" dirty="0">
                <a:solidFill>
                  <a:srgbClr val="0000FF"/>
                </a:solidFill>
                <a:latin typeface="Times New Roman"/>
                <a:ea typeface="Times New Roman"/>
              </a:rPr>
              <a:t>6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.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Жайлау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қорек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шынжыры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неден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басталады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.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A)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Бактериялардан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B)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Өсімдіктерден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C)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Жануарлардан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>
              <a:spcAft>
                <a:spcPts val="0"/>
              </a:spcAft>
            </a:pPr>
            <a:r>
              <a:rPr lang="en-US" sz="1050" dirty="0">
                <a:solidFill>
                  <a:srgbClr val="0000FF"/>
                </a:solidFill>
                <a:latin typeface="Times New Roman"/>
                <a:ea typeface="Times New Roman"/>
              </a:rPr>
              <a:t>D</a:t>
            </a: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)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Саңырауқұлақтардан</a:t>
            </a:r>
            <a:endParaRPr lang="ru-RU" sz="1000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449580" algn="just">
              <a:spcAft>
                <a:spcPts val="0"/>
              </a:spcAft>
            </a:pPr>
            <a:r>
              <a:rPr lang="ru-RU" sz="1050" dirty="0">
                <a:solidFill>
                  <a:srgbClr val="0000FF"/>
                </a:solidFill>
                <a:latin typeface="Times New Roman"/>
                <a:ea typeface="Times New Roman"/>
              </a:rPr>
              <a:t>E) </a:t>
            </a:r>
            <a:r>
              <a:rPr lang="ru-RU" sz="1050" dirty="0" err="1">
                <a:solidFill>
                  <a:srgbClr val="0000FF"/>
                </a:solidFill>
                <a:latin typeface="Times New Roman"/>
                <a:ea typeface="Times New Roman"/>
              </a:rPr>
              <a:t>Жыртқыштардан</a:t>
            </a:r>
            <a:endParaRPr lang="ru-RU" sz="1000" dirty="0">
              <a:solidFill>
                <a:srgbClr val="0000FF"/>
              </a:solidFill>
              <a:effectLst/>
              <a:latin typeface="Times New Roman"/>
              <a:ea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7102" y="0"/>
            <a:ext cx="9151101" cy="689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16766" y="692696"/>
            <a:ext cx="74888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800" b="1" dirty="0">
                <a:solidFill>
                  <a:srgbClr val="0000FF"/>
                </a:solidFill>
                <a:latin typeface="Times New Roman"/>
                <a:ea typeface="Times New Roman"/>
              </a:rPr>
              <a:t>Экология – барлық ғылымдар саласымен сабақтасты әрекет ететін кешенді ғылым.</a:t>
            </a:r>
            <a:endParaRPr lang="ru-RU" sz="2400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800" b="1" dirty="0">
                <a:solidFill>
                  <a:srgbClr val="0000FF"/>
                </a:solidFill>
                <a:latin typeface="Times New Roman"/>
                <a:ea typeface="Times New Roman"/>
              </a:rPr>
              <a:t>Экология ғылымы – географиялық  зерттеушілермен тығыз байланыста әрекет етеді.</a:t>
            </a:r>
            <a:endParaRPr lang="ru-RU" sz="2400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800" b="1" dirty="0">
                <a:solidFill>
                  <a:srgbClr val="0000FF"/>
                </a:solidFill>
                <a:latin typeface="Times New Roman"/>
                <a:ea typeface="Times New Roman"/>
              </a:rPr>
              <a:t>Қазақстандың табиғат зерттеушілер – Х.Досмұхамедов, А.Бекенов.</a:t>
            </a:r>
            <a:endParaRPr lang="ru-RU" sz="2400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800" b="1" dirty="0">
                <a:solidFill>
                  <a:srgbClr val="0000FF"/>
                </a:solidFill>
                <a:latin typeface="Times New Roman"/>
                <a:ea typeface="Times New Roman"/>
              </a:rPr>
              <a:t>Биосфера – барлық табиғаттағы өзгерістерді, оның даму заңдылықтарын ең жоғары жүйе ретінде қарастырады.</a:t>
            </a:r>
            <a:endParaRPr lang="ru-RU" sz="2400" b="1" dirty="0">
              <a:solidFill>
                <a:srgbClr val="0000FF"/>
              </a:solidFill>
              <a:effectLst/>
              <a:latin typeface="Times New Roman"/>
              <a:ea typeface="Times New Roman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692696"/>
            <a:ext cx="87129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3200" b="1" dirty="0">
                <a:solidFill>
                  <a:srgbClr val="0000FF"/>
                </a:solidFill>
                <a:latin typeface="Times New Roman"/>
                <a:ea typeface="Times New Roman"/>
              </a:rPr>
              <a:t>Аутэкология – жеке организмдердің тіршілігін табиғи ортамен байланыстырып зерттейді.</a:t>
            </a:r>
            <a:endParaRPr lang="ru-RU" sz="2800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3200" b="1" dirty="0">
                <a:solidFill>
                  <a:srgbClr val="0000FF"/>
                </a:solidFill>
                <a:latin typeface="Times New Roman"/>
                <a:ea typeface="Times New Roman"/>
              </a:rPr>
              <a:t>Экология ғылымының қалыптасуында қазақ жерін зерттеуші шетелдік ғалымдар, Д. Кошкаров, А. Северский, А. Гумбольдт есімдерімен тығыз  байланысты.</a:t>
            </a:r>
            <a:endParaRPr lang="ru-RU" sz="2800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3200" b="1" dirty="0">
                <a:solidFill>
                  <a:srgbClr val="0000FF"/>
                </a:solidFill>
                <a:latin typeface="Times New Roman"/>
                <a:ea typeface="Times New Roman"/>
              </a:rPr>
              <a:t>Қоршаған ортаның сапасын төмендетіп жіберетін заттарды ластағыштар дейміз.</a:t>
            </a:r>
            <a:endParaRPr lang="ru-RU" sz="2800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3200" b="1" dirty="0">
                <a:solidFill>
                  <a:srgbClr val="0000FF"/>
                </a:solidFill>
                <a:latin typeface="Times New Roman"/>
                <a:ea typeface="Times New Roman"/>
              </a:rPr>
              <a:t>Атмосфера – бүкіл әлемнің тіршілік тынысы.</a:t>
            </a:r>
            <a:endParaRPr lang="ru-RU" sz="2800" b="1" dirty="0">
              <a:solidFill>
                <a:srgbClr val="0000FF"/>
              </a:solidFill>
              <a:effectLst/>
              <a:latin typeface="Times New Roman"/>
              <a:ea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260648"/>
            <a:ext cx="784887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«Экологиялық апаттардың  жалпы сипаты»</a:t>
            </a:r>
            <a:endParaRPr lang="ru-RU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Төтенше </a:t>
            </a:r>
            <a:r>
              <a:rPr lang="kk-KZ" sz="2000" b="1" dirty="0">
                <a:solidFill>
                  <a:srgbClr val="0000FF"/>
                </a:solidFill>
                <a:latin typeface="Times New Roman"/>
                <a:ea typeface="Times New Roman"/>
              </a:rPr>
              <a:t>жағдайлар шығу тегіне қарай табиғи және техногенді деп 2 ге бөлінеді. Табиғи төтенше жағдайлар – табиғи құбылыстар. Оларға сел тасқыны, жер сілкінісі, көшкін, дауыл, жанартау атқылау, құйындар, цунамилер, су тасу апаты.</a:t>
            </a:r>
            <a:endParaRPr lang="ru-RU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Жер  </a:t>
            </a:r>
            <a:r>
              <a:rPr lang="kk-KZ" sz="2000" b="1" dirty="0">
                <a:solidFill>
                  <a:srgbClr val="0000FF"/>
                </a:solidFill>
                <a:latin typeface="Times New Roman"/>
                <a:ea typeface="Times New Roman"/>
              </a:rPr>
              <a:t>сілкінісі</a:t>
            </a:r>
            <a:endParaRPr lang="ru-RU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Көшкіндер   </a:t>
            </a:r>
            <a:endParaRPr lang="ru-RU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Жанартаулар  </a:t>
            </a:r>
            <a:r>
              <a:rPr lang="kk-KZ" sz="2000" b="1" dirty="0">
                <a:solidFill>
                  <a:srgbClr val="0000FF"/>
                </a:solidFill>
                <a:latin typeface="Times New Roman"/>
                <a:ea typeface="Times New Roman"/>
              </a:rPr>
              <a:t>атқылау</a:t>
            </a:r>
            <a:endParaRPr lang="ru-RU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Сел  </a:t>
            </a:r>
            <a:r>
              <a:rPr lang="kk-KZ" sz="2000" b="1" dirty="0">
                <a:solidFill>
                  <a:srgbClr val="0000FF"/>
                </a:solidFill>
                <a:latin typeface="Times New Roman"/>
                <a:ea typeface="Times New Roman"/>
              </a:rPr>
              <a:t>тасқындары</a:t>
            </a:r>
            <a:endParaRPr lang="ru-RU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Су  </a:t>
            </a:r>
            <a:r>
              <a:rPr lang="kk-KZ" sz="2000" b="1" dirty="0">
                <a:solidFill>
                  <a:srgbClr val="0000FF"/>
                </a:solidFill>
                <a:latin typeface="Times New Roman"/>
                <a:ea typeface="Times New Roman"/>
              </a:rPr>
              <a:t>тасу апаттары</a:t>
            </a:r>
            <a:endParaRPr lang="ru-RU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Цунамилер </a:t>
            </a:r>
            <a:endParaRPr lang="ru-RU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Дауылдар </a:t>
            </a:r>
            <a:endParaRPr lang="ru-RU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Құйындар </a:t>
            </a:r>
            <a:endParaRPr lang="ru-RU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kk-KZ" sz="2000" b="1" dirty="0">
                <a:solidFill>
                  <a:srgbClr val="0000FF"/>
                </a:solidFill>
                <a:latin typeface="Times New Roman"/>
                <a:ea typeface="Times New Roman"/>
              </a:rPr>
              <a:t>Техногенді төтенше жағдайлар – адамның тікелей іс-әрекетінен болатын апаттар.</a:t>
            </a:r>
            <a:endParaRPr lang="ru-RU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Автокөліктер  </a:t>
            </a:r>
            <a:r>
              <a:rPr lang="kk-KZ" sz="2000" b="1" dirty="0">
                <a:solidFill>
                  <a:srgbClr val="0000FF"/>
                </a:solidFill>
                <a:latin typeface="Times New Roman"/>
                <a:ea typeface="Times New Roman"/>
              </a:rPr>
              <a:t>апаты</a:t>
            </a:r>
            <a:endParaRPr lang="ru-RU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Ұшақтар  </a:t>
            </a:r>
            <a:r>
              <a:rPr lang="kk-KZ" sz="2000" b="1" dirty="0">
                <a:solidFill>
                  <a:srgbClr val="0000FF"/>
                </a:solidFill>
                <a:latin typeface="Times New Roman"/>
                <a:ea typeface="Times New Roman"/>
              </a:rPr>
              <a:t>апаты</a:t>
            </a:r>
            <a:endParaRPr lang="ru-RU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Өнеркәсіп  </a:t>
            </a:r>
            <a:r>
              <a:rPr lang="kk-KZ" sz="2000" b="1" dirty="0">
                <a:solidFill>
                  <a:srgbClr val="0000FF"/>
                </a:solidFill>
                <a:latin typeface="Times New Roman"/>
                <a:ea typeface="Times New Roman"/>
              </a:rPr>
              <a:t>орындарындағы апаттар</a:t>
            </a:r>
            <a:endParaRPr lang="ru-RU" b="1" dirty="0">
              <a:solidFill>
                <a:srgbClr val="0000FF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Өрттер </a:t>
            </a:r>
            <a:endParaRPr lang="ru-RU" b="1" dirty="0">
              <a:solidFill>
                <a:srgbClr val="0000FF"/>
              </a:solidFill>
              <a:effectLst/>
              <a:latin typeface="Times New Roman"/>
              <a:ea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1268760"/>
            <a:ext cx="76328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548681"/>
            <a:ext cx="82809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лат.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оі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kos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баспана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logos –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ілім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организмнің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қоршаған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ортамен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қарым-қатынасын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ортаға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заңдылықтарын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сондай-ақорганизм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деңгейінен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жоғарырақ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жүйелердің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популяциялардың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организмдер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қауымдастықтарының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экожүйелердің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биосфераныңұйымдастырылу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атқару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заңдылықтарын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зерттейтін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19572" y="1196752"/>
            <a:ext cx="77048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51687" y="553074"/>
            <a:ext cx="748883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Биосфера 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(гр.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биос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тіршілік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гр. сфера — шар) —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ұғым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биология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ғылымына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XIX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ғасырда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ене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кездерде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сөзбен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жүзіндегіжануарлар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дүниесі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аталатын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кездерде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биосфера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геологиялық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мағынада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011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430</TotalTime>
  <Words>837</Words>
  <Application>Microsoft Office PowerPoint</Application>
  <PresentationFormat>Экран (4:3)</PresentationFormat>
  <Paragraphs>121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Мектеп</dc:creator>
  <cp:lastModifiedBy>Zavmetod</cp:lastModifiedBy>
  <cp:revision>32</cp:revision>
  <dcterms:created xsi:type="dcterms:W3CDTF">2013-11-08T08:24:22Z</dcterms:created>
  <dcterms:modified xsi:type="dcterms:W3CDTF">2020-04-02T11:47:28Z</dcterms:modified>
</cp:coreProperties>
</file>