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0" r:id="rId1"/>
  </p:sldMasterIdLst>
  <p:sldIdLst>
    <p:sldId id="256" r:id="rId2"/>
    <p:sldId id="319" r:id="rId3"/>
    <p:sldId id="321" r:id="rId4"/>
    <p:sldId id="345" r:id="rId5"/>
    <p:sldId id="351" r:id="rId6"/>
    <p:sldId id="350" r:id="rId7"/>
    <p:sldId id="348" r:id="rId8"/>
    <p:sldId id="322" r:id="rId9"/>
    <p:sldId id="346" r:id="rId10"/>
    <p:sldId id="336" r:id="rId11"/>
    <p:sldId id="347" r:id="rId12"/>
    <p:sldId id="349" r:id="rId13"/>
    <p:sldId id="352" r:id="rId14"/>
    <p:sldId id="353" r:id="rId15"/>
    <p:sldId id="343" r:id="rId16"/>
    <p:sldId id="354" r:id="rId17"/>
    <p:sldId id="344" r:id="rId18"/>
    <p:sldId id="339" r:id="rId19"/>
    <p:sldId id="341" r:id="rId20"/>
    <p:sldId id="292" r:id="rId2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1" d="100"/>
          <a:sy n="51" d="100"/>
        </p:scale>
        <p:origin x="-1926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4BB79-19F2-4BB8-BBBE-9BB231A449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65A3E-6F93-4BA1-ABBE-98E31F9018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DEC0-2393-4159-AE56-B8F64CB10F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44F3A-3998-4F7F-9872-4B35D61B158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FDEED-A7E9-436C-B856-A3CC25DF28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5ABF7-0451-49F3-8A12-4AADD94D32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A4210-7F17-409B-8673-F3DF219A75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BF224-47B7-44AA-A62D-2AAF845300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22D69-6D16-4E8D-8BE0-2BA1999429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E052D-5161-4D26-9D38-BFB30D0B21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BBC86-A501-4EC9-9B94-8208FCF033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19B5732-5543-4FF6-9D04-702598F1D0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bilimland.kz/kk/subject/ximiya/9-synyp/aromattyq-komirsutekter-benzol?mid=ede6d190-9ee4-11e9-a361-1f1ed251dcf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1600200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Ароматты көмірсутектер. Бензол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мақсаттары</a:t>
            </a:r>
            <a:endParaRPr lang="ru-RU" alt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609600" y="1676400"/>
            <a:ext cx="8077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9.4.3.14  бензолдың алынуы, қасиеттері және қолданылуын сипаттау</a:t>
            </a: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2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сабақ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57200" y="990600"/>
            <a:ext cx="84582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1.Бензол молекуласының құрылысы туралы видеоны көріңіздер </a:t>
            </a:r>
            <a:endParaRPr lang="ru-RU" sz="2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3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https://bilimland.kz/kk/subject/ximiya/9-synyp/aromattyq-komirsutekter-benzol?mid=ede6d190-9ee4-11e9-a361-1f1ed251dcfe</a:t>
            </a:r>
            <a:endParaRPr lang="ru-RU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2.Бензол құрылымы туралы видеоны көріңіздер</a:t>
            </a:r>
            <a:endParaRPr lang="ru-RU" sz="2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3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https://bilimland.kz/kk/subject/ximiya/9-synyp/aromattyq-komirsutekter-benzol?mid=ede6d190-9ee4-11e9-a361-1f1ed251dcfe</a:t>
            </a:r>
            <a:endParaRPr lang="ru-RU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3.Бензолдың алкил туындыларын виео арқылы көріңіздер</a:t>
            </a:r>
            <a:endParaRPr lang="ru-RU" sz="2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3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https://bilimland.kz/kk/subject/ximiya/9-synyp/aromattyq-komirsutekter-benzol?mid=ede6d190-9ee4-11e9-a361-1f1ed251dcfe</a:t>
            </a:r>
            <a:endParaRPr lang="ru-RU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4.Ароматты көмірсутектерді қолданылуы туралы видеоны көріңіздер</a:t>
            </a:r>
            <a:endParaRPr lang="ru-RU" sz="2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3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https://bilimland.kz/kk/subject/ximiya/9-synyp/aromattyq-komirsutekter-benzol?mid=ede6d190-9ee4-11e9-a361-1f1ed251dcfe</a:t>
            </a:r>
            <a:endParaRPr lang="ru-RU" sz="23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685800" y="990600"/>
            <a:ext cx="77724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Ароматты көмірсутектер</a:t>
            </a: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құрамында бір немесе бірнеше бензол сақиналары бар заттар жатады. Жалпы формуласы: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kk-KZ" sz="28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</a:t>
            </a:r>
            <a:r>
              <a:rPr kumimoji="0" lang="kk-KZ" sz="28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2n-6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болатын көмірсутектер. Арендердің қарапайым өкілі бензол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kk-KZ" sz="28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kk-KZ" sz="28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Арендердің алғашқы табылған мүшелерінің өздеріне тән жағымды иістері болғандықтан, оларды ароматты көмірсутектер деп атаған. Кейінірек ароматты көмірсутектерге жататын көптеген заттардың хош иістері болмайтыны анықталған.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user\Desktop\img5.jpg"/>
          <p:cNvPicPr>
            <a:picLocks noChangeAspect="1" noChangeArrowheads="1"/>
          </p:cNvPicPr>
          <p:nvPr/>
        </p:nvPicPr>
        <p:blipFill>
          <a:blip r:embed="rId2"/>
          <a:srcRect l="2500" t="5556" r="17501"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user\Desktop\slide-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:\Users\user\Desktop\slide-13.jpg"/>
          <p:cNvPicPr>
            <a:picLocks noChangeAspect="1" noChangeArrowheads="1"/>
          </p:cNvPicPr>
          <p:nvPr/>
        </p:nvPicPr>
        <p:blipFill>
          <a:blip r:embed="rId2"/>
          <a:srcRect l="18260" r="3611" b="7606"/>
          <a:stretch>
            <a:fillRect/>
          </a:stretch>
        </p:blipFill>
        <p:spPr bwMode="auto">
          <a:xfrm>
            <a:off x="304800" y="533400"/>
            <a:ext cx="8458200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219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Бензолдың алынуы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28600" y="1219200"/>
            <a:ext cx="8610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Алынуы.</a:t>
            </a: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Өндірісте: бензол және оның гомологтарын мұнайдан, кокс газынан, тас көмір шайырынан алады.Сол сияқты ацетиленді синтездеп алады: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3С</a:t>
            </a:r>
            <a:r>
              <a:rPr kumimoji="0" lang="kk-KZ" sz="2400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kk-KZ" sz="2400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 С</a:t>
            </a:r>
            <a:r>
              <a:rPr kumimoji="0" lang="kk-KZ" sz="2400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kk-KZ" sz="2400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ацетилен    бензол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user\Desktop\img8.jpg"/>
          <p:cNvPicPr>
            <a:picLocks noChangeAspect="1" noChangeArrowheads="1"/>
          </p:cNvPicPr>
          <p:nvPr/>
        </p:nvPicPr>
        <p:blipFill>
          <a:blip r:embed="rId2"/>
          <a:srcRect t="21111" r="14167" b="35556"/>
          <a:stretch>
            <a:fillRect/>
          </a:stretch>
        </p:blipFill>
        <p:spPr bwMode="auto">
          <a:xfrm>
            <a:off x="609600" y="3505200"/>
            <a:ext cx="7696200" cy="2279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user\Desktop\hello_html_m1604a8ac.jpg"/>
          <p:cNvPicPr>
            <a:picLocks noChangeAspect="1" noChangeArrowheads="1"/>
          </p:cNvPicPr>
          <p:nvPr/>
        </p:nvPicPr>
        <p:blipFill>
          <a:blip r:embed="rId2"/>
          <a:srcRect l="8333" t="16667" r="4167"/>
          <a:stretch>
            <a:fillRect/>
          </a:stretch>
        </p:blipFill>
        <p:spPr bwMode="auto">
          <a:xfrm>
            <a:off x="304800" y="304800"/>
            <a:ext cx="8382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Бензол молекуласының құрылысы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066800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Бензол молекуласында көміртектің алты атомы  алты мүшелі цикл жасап тұйықталады. Әр көміртек атомы бір сутек атомымен және екі жағындағы екі көміртек атомымен байланысады.</a:t>
            </a:r>
            <a:endParaRPr lang="kk-KZ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img6"/>
          <p:cNvPicPr>
            <a:picLocks noChangeAspect="1" noChangeArrowheads="1"/>
          </p:cNvPicPr>
          <p:nvPr/>
        </p:nvPicPr>
        <p:blipFill>
          <a:blip r:embed="rId2"/>
          <a:srcRect l="1891" t="2217" r="2621" b="2641"/>
          <a:stretch>
            <a:fillRect/>
          </a:stretch>
        </p:blipFill>
        <p:spPr bwMode="auto">
          <a:xfrm>
            <a:off x="381000" y="2667000"/>
            <a:ext cx="838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81000" y="838200"/>
            <a:ext cx="4572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Физикалық қасиеті.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Бензол – суда ерімейтін, бірақ көптеген органикалық қосылыстарда жақсы еритін, өзіне тән иісі бар тұтанғыш сұйық, улы зат. </a:t>
            </a:r>
            <a:endParaRPr kumimoji="0" lang="kk-KZ" sz="32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esktop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914400"/>
            <a:ext cx="3124200" cy="5356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09600" y="1676400"/>
            <a:ext cx="8153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Бензол және оның гомологтары барлық органикалық заттарға тән жану мен айырылу реакцияларына түседі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Жану реакциясы: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2С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+3О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12С + 6Н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 таза оттекте арендер толық жанады: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2С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+15О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12С + 6Н</a:t>
            </a:r>
            <a:r>
              <a:rPr kumimoji="0" lang="kk-KZ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6400" y="609600"/>
            <a:ext cx="60051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1" hangingPunct="1"/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Химиялық қасиеттері.</a:t>
            </a:r>
            <a:endParaRPr lang="ru-RU" sz="4400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2971800"/>
            <a:ext cx="2209800" cy="3343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esktop\img7.jpg"/>
          <p:cNvPicPr>
            <a:picLocks noChangeAspect="1" noChangeArrowheads="1"/>
          </p:cNvPicPr>
          <p:nvPr/>
        </p:nvPicPr>
        <p:blipFill>
          <a:blip r:embed="rId2"/>
          <a:srcRect l="8333" t="6667" r="9167" b="14444"/>
          <a:stretch>
            <a:fillRect/>
          </a:stretch>
        </p:blipFill>
        <p:spPr bwMode="auto">
          <a:xfrm>
            <a:off x="76200" y="152400"/>
            <a:ext cx="8915400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194608"/>
            <a:ext cx="84582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Қолданылуы.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Бензол өсімдіктерді зиянкестерден қорғайтын препараттар, бояғыш заттар, дәрі–дәрмектер, қопарылғыш заттар, синтетикалық талшықтар алу үшін және органикалық заттардың еріткіші ретінде кеңінен қолданылады.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C:\Users\user\Desktop\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362200"/>
            <a:ext cx="76962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90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endParaRPr lang="ru-RU" sz="5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81000" y="990600"/>
            <a:ext cx="8305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тапсырма. 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Берілген заттардың молекулақы, құрылымдық формуласын және массалық үлесін табыңыздар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9600" y="2590800"/>
          <a:ext cx="7924801" cy="2076514"/>
        </p:xfrm>
        <a:graphic>
          <a:graphicData uri="http://schemas.openxmlformats.org/drawingml/2006/table">
            <a:tbl>
              <a:tblPr/>
              <a:tblGrid>
                <a:gridCol w="1714351"/>
                <a:gridCol w="2013400"/>
                <a:gridCol w="2099265"/>
                <a:gridCol w="1048152"/>
                <a:gridCol w="1049633"/>
              </a:tblGrid>
              <a:tr h="332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көмірсутек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молекулалык формуласы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құрылымдық формуласы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w (C)%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w (H)%</a:t>
                      </a:r>
                      <a:endParaRPr lang="ru-RU" sz="240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С</a:t>
                      </a:r>
                      <a:r>
                        <a:rPr lang="kk-KZ" sz="2400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Н</a:t>
                      </a:r>
                      <a:r>
                        <a:rPr lang="kk-KZ" sz="2400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С</a:t>
                      </a:r>
                      <a:r>
                        <a:rPr lang="kk-KZ" sz="2400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6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Н</a:t>
                      </a:r>
                      <a:r>
                        <a:rPr lang="kk-KZ" sz="2400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6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С</a:t>
                      </a:r>
                      <a:r>
                        <a:rPr lang="kk-KZ" sz="2400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6</a:t>
                      </a:r>
                      <a:r>
                        <a:rPr lang="kk-KZ" sz="24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Н</a:t>
                      </a:r>
                      <a:r>
                        <a:rPr lang="kk-KZ" sz="2400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r>
                        <a:rPr lang="en-US" sz="2400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ru-RU" sz="2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3400" y="731838"/>
            <a:ext cx="8229600" cy="5135562"/>
          </a:xfrm>
        </p:spPr>
        <p:txBody>
          <a:bodyPr/>
          <a:lstStyle/>
          <a:p>
            <a:pPr algn="l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тапсырма.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Берілген айналымдарды жүзеге асыруға болатын реакция теңдеулерін жазыңдар: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→  C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→  C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b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↓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Сl            CO</a:t>
            </a:r>
            <a:r>
              <a:rPr lang="kk-KZ" sz="3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6200000" flipH="1">
            <a:off x="2667000" y="3352800"/>
            <a:ext cx="609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 flipV="1">
            <a:off x="3505201" y="3352799"/>
            <a:ext cx="685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5867400"/>
          </a:xfrm>
        </p:spPr>
        <p:txBody>
          <a:bodyPr/>
          <a:lstStyle/>
          <a:p>
            <a:pPr algn="l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тапсырма.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Массасы 7,8г бензолдық толық жануы үшін қанша көлем (қ.ж.) оттек жұмсалған.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тапсырма.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 шығымы 80% болса, көлемі 20л ацетиленнен (қ.ж.) қанша бензол алуға болады.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тапсырма.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Ацетиленді тримерлеу арқылы массасы 390г бензол алынды. Өнімнің практикалық шығымы 80%. Реакцияға түскен ацетиленнің көлемін (қ.ж.) есептеңдер.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2000" y="381000"/>
            <a:ext cx="7848600" cy="1143000"/>
          </a:xfrm>
        </p:spPr>
        <p:txBody>
          <a:bodyPr rtlCol="0">
            <a:normAutofit fontScale="90000"/>
          </a:bodyPr>
          <a:lstStyle/>
          <a:p>
            <a:pPr lvl="0" algn="l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7-тапсырма. 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Шикізатпен алынатын өнім арасындағы сәйкестікті тап</a:t>
            </a:r>
            <a:endParaRPr lang="ru-RU" sz="5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1752600"/>
          <a:ext cx="8305800" cy="4556760"/>
        </p:xfrm>
        <a:graphic>
          <a:graphicData uri="http://schemas.openxmlformats.org/drawingml/2006/table">
            <a:tbl>
              <a:tblPr/>
              <a:tblGrid>
                <a:gridCol w="2743200"/>
                <a:gridCol w="5562600"/>
              </a:tblGrid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Шикізаттың атауы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Өнімдер</a:t>
                      </a:r>
                      <a:endParaRPr lang="ru-RU" sz="26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1.Мұнай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А)бензин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2.Көмір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Ә)қола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3.Мыс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Б)болат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4.Темір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В)ұшақ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5.Газ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Г)тұрмыста қолданылатын өнім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6.Күміс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Ғ)жылу электр станцияларына қолданылатын отын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7.Алюминий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6830">
                        <a:lnSpc>
                          <a:spcPct val="115000"/>
                        </a:lnSpc>
                        <a:spcAft>
                          <a:spcPts val="565"/>
                        </a:spcAft>
                      </a:pPr>
                      <a:r>
                        <a:rPr lang="kk-KZ" sz="2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Д)әшекей бұйымдар</a:t>
                      </a:r>
                      <a:endParaRPr lang="ru-RU" sz="2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924800" cy="1219200"/>
          </a:xfrm>
        </p:spPr>
        <p:txBody>
          <a:bodyPr rtlCol="0">
            <a:normAutofit/>
          </a:bodyPr>
          <a:lstStyle/>
          <a:p>
            <a:pPr lvl="0"/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Кері байланыс жасау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09600" y="1828800"/>
            <a:ext cx="8001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Сіздер қандай пікірдесіздер?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Нені біле алдыңыздар?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қызықтырды?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Сізге пайдасы бар ма?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түсінікті, не түсініксіз болды?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7315200" cy="1020762"/>
          </a:xfrm>
        </p:spPr>
        <p:txBody>
          <a:bodyPr/>
          <a:lstStyle/>
          <a:p>
            <a:r>
              <a:rPr lang="ru-RU" alt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 жұмысы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alt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09600" y="1676400"/>
            <a:ext cx="8229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Оқулықтан  131-134 беттергі  §59 Ароматты көмірсутектер. Безнол. 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Оқулықтағы 134 беттегі №5 тапсырма мен №2 есепті орында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1679</TotalTime>
  <Words>307</Words>
  <Application>Microsoft Office PowerPoint</Application>
  <PresentationFormat>Экран (4:3)</PresentationFormat>
  <Paragraphs>68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Оқу мақсаттары</vt:lpstr>
      <vt:lpstr>Жаңа сабақ</vt:lpstr>
      <vt:lpstr>Слайд 4</vt:lpstr>
      <vt:lpstr>Слайд 5</vt:lpstr>
      <vt:lpstr>Слайд 6</vt:lpstr>
      <vt:lpstr>Слайд 7</vt:lpstr>
      <vt:lpstr>Бензолдың алынуы</vt:lpstr>
      <vt:lpstr>Слайд 9</vt:lpstr>
      <vt:lpstr>Бензол молекуласының құрылысы</vt:lpstr>
      <vt:lpstr>Слайд 11</vt:lpstr>
      <vt:lpstr>Слайд 12</vt:lpstr>
      <vt:lpstr>Слайд 13</vt:lpstr>
      <vt:lpstr>Слайд 14</vt:lpstr>
      <vt:lpstr>Тапсырмалар</vt:lpstr>
      <vt:lpstr>2 тапсырма.  Берілген айналымдарды жүзеге асыруға болатын реакция теңдеулерін жазыңдар: СН2   →  C2H2 →  C6H6 → C2H12 ↓ СН3Сl            CO2  </vt:lpstr>
      <vt:lpstr>3 тапсырма. Массасы 7,8г бензолдық толық жануы үшін қанша көлем (қ.ж.) оттек жұмсалған. 4 тапсырма. Егер шығымы 80% болса, көлемі 20л ацетиленнен (қ.ж.) қанша бензол алуға болады. 5 тапсырма. Ацетиленді тримерлеу арқылы массасы 390г бензол алынды. Өнімнің практикалық шығымы 80%. Реакцияға түскен ацетиленнің көлемін (қ.ж.) есептеңдер.</vt:lpstr>
      <vt:lpstr>7-тапсырма. Шикізатпен алынатын өнім арасындағы сәйкестікті тап</vt:lpstr>
      <vt:lpstr>Кері байланыс жасау </vt:lpstr>
      <vt:lpstr>Үй жұмысы: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www; Султангазиева Г</dc:creator>
  <cp:lastModifiedBy>user</cp:lastModifiedBy>
  <cp:revision>125</cp:revision>
  <cp:lastPrinted>1601-01-01T00:00:00Z</cp:lastPrinted>
  <dcterms:created xsi:type="dcterms:W3CDTF">1601-01-01T00:00:00Z</dcterms:created>
  <dcterms:modified xsi:type="dcterms:W3CDTF">2020-03-27T17:14:23Z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NXTAG2">
    <vt:lpwstr>0008008a080000000000010250300207f7000400038000</vt:lpwstr>
  </property>
</Properties>
</file>