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70" r:id="rId2"/>
    <p:sldId id="410" r:id="rId3"/>
    <p:sldId id="404" r:id="rId4"/>
    <p:sldId id="277" r:id="rId5"/>
    <p:sldId id="294" r:id="rId6"/>
    <p:sldId id="281" r:id="rId7"/>
    <p:sldId id="282" r:id="rId8"/>
    <p:sldId id="283" r:id="rId9"/>
    <p:sldId id="295" r:id="rId10"/>
    <p:sldId id="296" r:id="rId11"/>
    <p:sldId id="284" r:id="rId12"/>
    <p:sldId id="285" r:id="rId13"/>
    <p:sldId id="299" r:id="rId14"/>
    <p:sldId id="300" r:id="rId15"/>
    <p:sldId id="301" r:id="rId16"/>
    <p:sldId id="302" r:id="rId17"/>
    <p:sldId id="303" r:id="rId18"/>
    <p:sldId id="298" r:id="rId19"/>
    <p:sldId id="304" r:id="rId20"/>
    <p:sldId id="403" r:id="rId21"/>
    <p:sldId id="305" r:id="rId22"/>
    <p:sldId id="405" r:id="rId23"/>
    <p:sldId id="406" r:id="rId24"/>
    <p:sldId id="408" r:id="rId25"/>
    <p:sldId id="407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FCC99"/>
    <a:srgbClr val="CCFFFF"/>
    <a:srgbClr val="A50021"/>
    <a:srgbClr val="FF0000"/>
    <a:srgbClr val="CCFF99"/>
    <a:srgbClr val="0000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9" autoAdjust="0"/>
  </p:normalViewPr>
  <p:slideViewPr>
    <p:cSldViewPr snapToGrid="0" snapToObjects="1">
      <p:cViewPr>
        <p:scale>
          <a:sx n="80" d="100"/>
          <a:sy n="80" d="100"/>
        </p:scale>
        <p:origin x="-2514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167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512AB-2B0C-4EEE-9024-BDCAE99627D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69553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5D0FA-6A63-40BB-89A1-B4562451CD4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59612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BCFDA-6F2A-4248-A84C-AD326574585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9398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A18D71-2610-4857-A352-FFC6F7C9F40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3655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F5DC9-A86A-4DA0-A86D-AAFE6DF413E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0622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4955DD-BFA4-48CE-90DE-9E7B7496035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09990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AF6266-E9B3-4502-AE79-AE114A2141A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7945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F9934B-09DB-44A7-BF7F-EA2D546AE7A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7212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CEB33-066B-459D-A515-D46872095B2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75041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98352-5391-4732-B770-1266E391714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0525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6EA52D-3ECA-447C-B79F-B01878FE9F6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4120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5A6723B-E578-421F-A992-27E69D64528A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751166" y="580031"/>
            <a:ext cx="542925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 dirty="0" err="1" smtClean="0"/>
              <a:t>Сабақ</a:t>
            </a:r>
            <a:r>
              <a:rPr lang="ru-RU" sz="5400" dirty="0" smtClean="0"/>
              <a:t> </a:t>
            </a:r>
            <a:r>
              <a:rPr lang="ru-RU" sz="5400" dirty="0" err="1" smtClean="0"/>
              <a:t>тақырыбы</a:t>
            </a:r>
            <a:r>
              <a:rPr lang="ru-RU" sz="5400" dirty="0" smtClean="0"/>
              <a:t>: </a:t>
            </a:r>
            <a:r>
              <a:rPr lang="ru-RU" sz="5400" dirty="0" err="1" smtClean="0"/>
              <a:t>Мұнай</a:t>
            </a:r>
            <a:endParaRPr lang="en-US" altLang="ru-RU" b="1" dirty="0">
              <a:solidFill>
                <a:srgbClr val="FF66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25979" y="3429000"/>
            <a:ext cx="57654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err="1">
                <a:solidFill>
                  <a:srgbClr val="000000"/>
                </a:solidFill>
              </a:rPr>
              <a:t>Сабақтың</a:t>
            </a:r>
            <a:r>
              <a:rPr lang="ru-RU" b="1" dirty="0">
                <a:solidFill>
                  <a:srgbClr val="000000"/>
                </a:solidFill>
              </a:rPr>
              <a:t> </a:t>
            </a:r>
            <a:r>
              <a:rPr lang="ru-RU" b="1" dirty="0" err="1">
                <a:solidFill>
                  <a:srgbClr val="000000"/>
                </a:solidFill>
              </a:rPr>
              <a:t>мақсаты</a:t>
            </a:r>
            <a:r>
              <a:rPr lang="ru-RU" b="1" dirty="0">
                <a:solidFill>
                  <a:srgbClr val="000000"/>
                </a:solidFill>
              </a:rPr>
              <a:t>: </a:t>
            </a:r>
          </a:p>
          <a:p>
            <a:pPr lvl="0"/>
            <a:r>
              <a:rPr lang="kk-KZ" dirty="0">
                <a:solidFill>
                  <a:srgbClr val="000000"/>
                </a:solidFill>
                <a:latin typeface="Times New Roman"/>
                <a:ea typeface="Times New Roman"/>
              </a:rPr>
              <a:t>9.4.3.17 мұнай фракцияларын және </a:t>
            </a:r>
            <a:r>
              <a:rPr lang="kk-KZ" dirty="0">
                <a:solidFill>
                  <a:srgbClr val="000000"/>
                </a:solidFill>
                <a:latin typeface="Times New Roman"/>
                <a:ea typeface="Calibri"/>
              </a:rPr>
              <a:t>шикі мұнайды айдау өнімдерінің қолдану аймақтарын атау</a:t>
            </a:r>
            <a:endParaRPr lang="ru-RU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654050" y="5313363"/>
            <a:ext cx="1603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НЕФТЬ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43019" name="Picture 11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020" name="Line 12"/>
          <p:cNvSpPr>
            <a:spLocks noChangeShapeType="1"/>
          </p:cNvSpPr>
          <p:nvPr/>
        </p:nvSpPr>
        <p:spPr bwMode="auto">
          <a:xfrm>
            <a:off x="2276475" y="548322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021" name="Line 13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023" name="Line 15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025" name="Line 17"/>
          <p:cNvSpPr>
            <a:spLocks noChangeShapeType="1"/>
          </p:cNvSpPr>
          <p:nvPr/>
        </p:nvSpPr>
        <p:spPr bwMode="auto">
          <a:xfrm>
            <a:off x="5826125" y="3195638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027" name="Line 19"/>
          <p:cNvSpPr>
            <a:spLocks noChangeShapeType="1"/>
          </p:cNvSpPr>
          <p:nvPr/>
        </p:nvSpPr>
        <p:spPr bwMode="auto">
          <a:xfrm>
            <a:off x="5818188" y="23368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6249988" y="2168525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БЕНЗИН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6249988" y="3027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3032" name="Text Box 24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6249988" y="4564063"/>
            <a:ext cx="344780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2852738" y="5743575"/>
            <a:ext cx="927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1200" b="1" dirty="0" smtClean="0">
                <a:latin typeface="Arial" panose="020B0604020202020204" pitchFamily="34" charset="0"/>
              </a:rPr>
              <a:t>ПЕЧЬ</a:t>
            </a:r>
            <a:endParaRPr lang="en-GB" altLang="ru-RU" sz="12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654049" y="1912938"/>
            <a:ext cx="3016429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КАК БЫЛО СКАЗАНО РАНЕЕ ПАРЫ ОХЛАЖДАЮТСЯ ПОДНИМАЯСЬ ВВЕРХ И КОНДЕНСИРУЮТСЯ</a:t>
            </a:r>
            <a:endParaRPr lang="en-GB" altLang="ru-RU" sz="1600" b="1" dirty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endParaRPr lang="ru-RU" altLang="ru-RU" sz="1600" b="1" dirty="0" smtClean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ЧЕМ НИЖЕ ТЕМПЕРАТУРА КИПЕНИЯ, ТЕМ ВЫШЕ СОЕДИНЕНИЯ МОГУТ ПОДНЯТЬСЯ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654050" y="5313363"/>
            <a:ext cx="16033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МҰНАЙ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 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30731" name="Picture 11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32" name="Line 12"/>
          <p:cNvSpPr>
            <a:spLocks noChangeShapeType="1"/>
          </p:cNvSpPr>
          <p:nvPr/>
        </p:nvSpPr>
        <p:spPr bwMode="auto">
          <a:xfrm>
            <a:off x="2276475" y="548322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5826125" y="3195638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>
            <a:off x="5818188" y="16764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5818188" y="23368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6249988" y="1504950"/>
            <a:ext cx="26273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РЕКТИФИКАЦИЯЛЫҚ  ГАЗДАР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6249988" y="2168525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БЕНЗИН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6249988" y="3027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6249988" y="4564063"/>
            <a:ext cx="303568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654049" y="1912938"/>
            <a:ext cx="3016429" cy="2563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РЕКТИФИКАЦИЯЛЫҚ ГАЗДАҒЫ ҚОСЫЛЫСТАРДЫҢ ҚАЙНАУ ТЕМПЕРАТУРАЛАРЫ ТӨМЕН, СҰЙЫҚ КҮЙГЕ ӨТПЕЙДІ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2852738" y="5743575"/>
            <a:ext cx="927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1200" b="1" dirty="0" smtClean="0">
                <a:latin typeface="Arial" panose="020B0604020202020204" pitchFamily="34" charset="0"/>
              </a:rPr>
              <a:t>ПЕШ</a:t>
            </a:r>
            <a:endParaRPr lang="en-GB" altLang="ru-RU" sz="12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026"/>
          <p:cNvSpPr txBox="1">
            <a:spLocks noChangeArrowheads="1"/>
          </p:cNvSpPr>
          <p:nvPr/>
        </p:nvSpPr>
        <p:spPr bwMode="auto">
          <a:xfrm>
            <a:off x="654050" y="5313363"/>
            <a:ext cx="16033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МҰНАЙ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31753" name="Text Box 1033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31755" name="Picture 1035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56" name="Line 1036"/>
          <p:cNvSpPr>
            <a:spLocks noChangeShapeType="1"/>
          </p:cNvSpPr>
          <p:nvPr/>
        </p:nvSpPr>
        <p:spPr bwMode="auto">
          <a:xfrm>
            <a:off x="2276475" y="548322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7" name="Line 1037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8" name="Line 1038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9" name="Line 1039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60" name="Line 1040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61" name="Line 1041"/>
          <p:cNvSpPr>
            <a:spLocks noChangeShapeType="1"/>
          </p:cNvSpPr>
          <p:nvPr/>
        </p:nvSpPr>
        <p:spPr bwMode="auto">
          <a:xfrm>
            <a:off x="5826125" y="3195638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62" name="Line 1042"/>
          <p:cNvSpPr>
            <a:spLocks noChangeShapeType="1"/>
          </p:cNvSpPr>
          <p:nvPr/>
        </p:nvSpPr>
        <p:spPr bwMode="auto">
          <a:xfrm>
            <a:off x="5818188" y="16764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63" name="Line 1043"/>
          <p:cNvSpPr>
            <a:spLocks noChangeShapeType="1"/>
          </p:cNvSpPr>
          <p:nvPr/>
        </p:nvSpPr>
        <p:spPr bwMode="auto">
          <a:xfrm>
            <a:off x="5818188" y="23368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64" name="Line 1044"/>
          <p:cNvSpPr>
            <a:spLocks noChangeShapeType="1"/>
          </p:cNvSpPr>
          <p:nvPr/>
        </p:nvSpPr>
        <p:spPr bwMode="auto">
          <a:xfrm>
            <a:off x="3698875" y="5484813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65" name="Text Box 1045"/>
          <p:cNvSpPr txBox="1">
            <a:spLocks noChangeArrowheads="1"/>
          </p:cNvSpPr>
          <p:nvPr/>
        </p:nvSpPr>
        <p:spPr bwMode="auto">
          <a:xfrm>
            <a:off x="6249988" y="1504950"/>
            <a:ext cx="26273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РЕКТИФИКАЦИЯЛЫҚ ГАЗДАР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1766" name="Text Box 1046"/>
          <p:cNvSpPr txBox="1">
            <a:spLocks noChangeArrowheads="1"/>
          </p:cNvSpPr>
          <p:nvPr/>
        </p:nvSpPr>
        <p:spPr bwMode="auto">
          <a:xfrm>
            <a:off x="6249988" y="2168525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БЕНЗИН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1767" name="Text Box 1047"/>
          <p:cNvSpPr txBox="1">
            <a:spLocks noChangeArrowheads="1"/>
          </p:cNvSpPr>
          <p:nvPr/>
        </p:nvSpPr>
        <p:spPr bwMode="auto">
          <a:xfrm>
            <a:off x="6249988" y="3027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1768" name="Text Box 1048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1769" name="Text Box 1049"/>
          <p:cNvSpPr txBox="1">
            <a:spLocks noChangeArrowheads="1"/>
          </p:cNvSpPr>
          <p:nvPr/>
        </p:nvSpPr>
        <p:spPr bwMode="auto">
          <a:xfrm>
            <a:off x="6249988" y="4564063"/>
            <a:ext cx="30485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1770" name="Text Box 1050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31772" name="Text Box 1052"/>
          <p:cNvSpPr txBox="1">
            <a:spLocks noChangeArrowheads="1"/>
          </p:cNvSpPr>
          <p:nvPr/>
        </p:nvSpPr>
        <p:spPr bwMode="auto">
          <a:xfrm>
            <a:off x="2852738" y="5743575"/>
            <a:ext cx="927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1200" b="1" dirty="0" smtClean="0">
                <a:latin typeface="Arial" panose="020B0604020202020204" pitchFamily="34" charset="0"/>
              </a:rPr>
              <a:t>ПЕШ</a:t>
            </a:r>
            <a:endParaRPr lang="en-GB" altLang="ru-RU" sz="12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46090" name="Picture 10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91" name="Line 11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5826125" y="3195638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>
            <a:off x="5818188" y="16764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>
            <a:off x="5818188" y="23368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6249988" y="1504950"/>
            <a:ext cx="26273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РЕКТИФИКАЦИЯЛЫҚ ГАЗДАР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6249988" y="2168525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БЕНЗИН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6249988" y="3027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6249988" y="4564063"/>
            <a:ext cx="30099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6103" name="Text Box 23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6104" name="Line 24"/>
          <p:cNvSpPr>
            <a:spLocks noChangeShapeType="1"/>
          </p:cNvSpPr>
          <p:nvPr/>
        </p:nvSpPr>
        <p:spPr bwMode="auto">
          <a:xfrm flipH="1" flipV="1">
            <a:off x="1925638" y="1933575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105" name="Line 25"/>
          <p:cNvSpPr>
            <a:spLocks noChangeShapeType="1"/>
          </p:cNvSpPr>
          <p:nvPr/>
        </p:nvSpPr>
        <p:spPr bwMode="auto">
          <a:xfrm flipH="1" flipV="1">
            <a:off x="1924050" y="4289425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6106" name="Text Box 26"/>
          <p:cNvSpPr txBox="1">
            <a:spLocks noChangeArrowheads="1"/>
          </p:cNvSpPr>
          <p:nvPr/>
        </p:nvSpPr>
        <p:spPr bwMode="auto">
          <a:xfrm>
            <a:off x="973138" y="3106738"/>
            <a:ext cx="1878012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150000"/>
              </a:lnSpc>
              <a:spcAft>
                <a:spcPts val="200"/>
              </a:spcAft>
            </a:pP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</a:rPr>
              <a:t>КӨМІРТЕК САНЫ ТӨМЕН МОЛЕКУЛАЛАР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04813" y="692150"/>
            <a:ext cx="83439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ФРАКЦИЯЛАРДЫ ҚАЛАЙ АЖЫРАТУҒА БОЛАДЫ</a:t>
            </a:r>
            <a:r>
              <a:rPr lang="en-GB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?</a:t>
            </a:r>
            <a:endParaRPr lang="en-GB" altLang="ru-RU" sz="20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47114" name="Picture 10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15" name="Line 11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>
            <a:off x="5826125" y="3195638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>
            <a:off x="5818188" y="16764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>
            <a:off x="5818188" y="23368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6249988" y="1504950"/>
            <a:ext cx="26273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РЕКТИФИКАЦИЯЛЫҚ  ГАЗДАР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7123" name="Text Box 19"/>
          <p:cNvSpPr txBox="1">
            <a:spLocks noChangeArrowheads="1"/>
          </p:cNvSpPr>
          <p:nvPr/>
        </p:nvSpPr>
        <p:spPr bwMode="auto">
          <a:xfrm>
            <a:off x="6249988" y="2168525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БЕНЗИН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7124" name="Text Box 20"/>
          <p:cNvSpPr txBox="1">
            <a:spLocks noChangeArrowheads="1"/>
          </p:cNvSpPr>
          <p:nvPr/>
        </p:nvSpPr>
        <p:spPr bwMode="auto">
          <a:xfrm>
            <a:off x="6249988" y="3027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7125" name="Text Box 21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7126" name="Text Box 22"/>
          <p:cNvSpPr txBox="1">
            <a:spLocks noChangeArrowheads="1"/>
          </p:cNvSpPr>
          <p:nvPr/>
        </p:nvSpPr>
        <p:spPr bwMode="auto">
          <a:xfrm>
            <a:off x="6249987" y="4564063"/>
            <a:ext cx="308719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 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 flipH="1" flipV="1">
            <a:off x="1925638" y="1933575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 flipH="1" flipV="1">
            <a:off x="1924050" y="3875504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30" name="Text Box 26"/>
          <p:cNvSpPr txBox="1">
            <a:spLocks noChangeArrowheads="1"/>
          </p:cNvSpPr>
          <p:nvPr/>
        </p:nvSpPr>
        <p:spPr bwMode="auto">
          <a:xfrm>
            <a:off x="669954" y="3106738"/>
            <a:ext cx="2508192" cy="75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Aft>
                <a:spcPts val="200"/>
              </a:spcAft>
            </a:pP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</a:rPr>
              <a:t>МОЛЕКУЛАЛАРДЫҢ МӨЛШЕРІ КІШІ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04813" y="692150"/>
            <a:ext cx="83439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ФРАКЦИЯЛАРДЫ ҚАЛАЙ АЖЫРАТУҒА БОЛАДЫ</a:t>
            </a:r>
            <a:r>
              <a:rPr lang="en-GB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?</a:t>
            </a:r>
            <a:endParaRPr lang="en-GB" altLang="ru-RU" sz="20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48138" name="Picture 10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139" name="Line 11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5826125" y="3195638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5818188" y="16764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>
            <a:off x="5818188" y="23368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6249988" y="1504950"/>
            <a:ext cx="26273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РЕКТИФИКАЦИЯЛЫҚ</a:t>
            </a:r>
          </a:p>
          <a:p>
            <a:r>
              <a:rPr lang="ru-RU" altLang="ru-RU" sz="1600" b="1" dirty="0" smtClean="0">
                <a:latin typeface="Arial" panose="020B0604020202020204" pitchFamily="34" charset="0"/>
              </a:rPr>
              <a:t>ГАЗДАР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6249988" y="2168525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БЕНЗИН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6249988" y="3027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6249987" y="4564063"/>
            <a:ext cx="302280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8151" name="Text Box 23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 flipH="1" flipV="1">
            <a:off x="1925638" y="1933575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 flipH="1" flipV="1">
            <a:off x="1924050" y="4289425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154" name="Text Box 26"/>
          <p:cNvSpPr txBox="1">
            <a:spLocks noChangeArrowheads="1"/>
          </p:cNvSpPr>
          <p:nvPr/>
        </p:nvSpPr>
        <p:spPr bwMode="auto">
          <a:xfrm>
            <a:off x="895863" y="3106738"/>
            <a:ext cx="2365130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Aft>
                <a:spcPts val="200"/>
              </a:spcAft>
            </a:pP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</a:rPr>
              <a:t>МОЛЕКУЛАЛАРДЫҢ  ҚАЙНАУ  ТЕМПЕРАТУРАЛАРЫ</a:t>
            </a:r>
          </a:p>
          <a:p>
            <a:pPr algn="ctr">
              <a:spcAft>
                <a:spcPts val="200"/>
              </a:spcAft>
            </a:pPr>
            <a:r>
              <a:rPr lang="kk-KZ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</a:rPr>
              <a:t>ТӨМЕН</a:t>
            </a:r>
            <a:endParaRPr lang="ru-RU" altLang="ru-RU" sz="1600" b="1" dirty="0" smtClean="0">
              <a:solidFill>
                <a:srgbClr val="000066"/>
              </a:solidFill>
              <a:latin typeface="Arial" panose="020B0604020202020204" pitchFamily="34" charset="0"/>
            </a:endParaRPr>
          </a:p>
          <a:p>
            <a:pPr algn="ctr">
              <a:spcAft>
                <a:spcPts val="200"/>
              </a:spcAft>
            </a:pP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04813" y="692150"/>
            <a:ext cx="83439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ФРАКЦИЯЛАРДЫ ҚАЛАЙ АЖЫРАТУҒА БОЛАДЫ</a:t>
            </a:r>
            <a:r>
              <a:rPr lang="en-GB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?</a:t>
            </a:r>
            <a:endParaRPr lang="en-GB" altLang="ru-RU" sz="20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49162" name="Picture 10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63" name="Line 11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5826125" y="3195638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5818188" y="16764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>
            <a:off x="5818188" y="23368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6249988" y="1504950"/>
            <a:ext cx="26273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РЕКТИФИКАЦИЯЛЫҚ  ГАЗДАР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6249988" y="2168525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БЕНЗИН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9172" name="Text Box 20"/>
          <p:cNvSpPr txBox="1">
            <a:spLocks noChangeArrowheads="1"/>
          </p:cNvSpPr>
          <p:nvPr/>
        </p:nvSpPr>
        <p:spPr bwMode="auto">
          <a:xfrm>
            <a:off x="6249988" y="3027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9173" name="Text Box 21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9174" name="Text Box 22"/>
          <p:cNvSpPr txBox="1">
            <a:spLocks noChangeArrowheads="1"/>
          </p:cNvSpPr>
          <p:nvPr/>
        </p:nvSpPr>
        <p:spPr bwMode="auto">
          <a:xfrm>
            <a:off x="6249988" y="4564063"/>
            <a:ext cx="303568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9175" name="Text Box 23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9176" name="Line 24"/>
          <p:cNvSpPr>
            <a:spLocks noChangeShapeType="1"/>
          </p:cNvSpPr>
          <p:nvPr/>
        </p:nvSpPr>
        <p:spPr bwMode="auto">
          <a:xfrm flipH="1" flipV="1">
            <a:off x="1925638" y="1933575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77" name="Line 25"/>
          <p:cNvSpPr>
            <a:spLocks noChangeShapeType="1"/>
          </p:cNvSpPr>
          <p:nvPr/>
        </p:nvSpPr>
        <p:spPr bwMode="auto">
          <a:xfrm flipH="1" flipV="1">
            <a:off x="1924050" y="4050506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9178" name="Text Box 26"/>
          <p:cNvSpPr txBox="1">
            <a:spLocks noChangeArrowheads="1"/>
          </p:cNvSpPr>
          <p:nvPr/>
        </p:nvSpPr>
        <p:spPr bwMode="auto">
          <a:xfrm>
            <a:off x="973138" y="3106738"/>
            <a:ext cx="1878012" cy="75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Aft>
                <a:spcPts val="200"/>
              </a:spcAft>
            </a:pP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</a:rPr>
              <a:t>ҰШҚЫШ МОЛЕКУЛАЛАР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49180" name="Text Box 28"/>
          <p:cNvSpPr txBox="1">
            <a:spLocks noChangeArrowheads="1"/>
          </p:cNvSpPr>
          <p:nvPr/>
        </p:nvSpPr>
        <p:spPr bwMode="auto">
          <a:xfrm>
            <a:off x="656823" y="6254750"/>
            <a:ext cx="7495503" cy="40011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 dirty="0" smtClean="0">
                <a:latin typeface="Arial" panose="020B0604020202020204" pitchFamily="34" charset="0"/>
              </a:rPr>
              <a:t>ҰШҚЫШ</a:t>
            </a:r>
            <a:r>
              <a:rPr lang="en-GB" altLang="ru-RU" sz="2000" b="1" dirty="0" smtClean="0">
                <a:latin typeface="Arial" panose="020B0604020202020204" pitchFamily="34" charset="0"/>
              </a:rPr>
              <a:t> </a:t>
            </a:r>
            <a:r>
              <a:rPr lang="en-GB" altLang="ru-RU" sz="2000" b="1" dirty="0">
                <a:latin typeface="Arial" panose="020B0604020202020204" pitchFamily="34" charset="0"/>
              </a:rPr>
              <a:t>= </a:t>
            </a:r>
            <a:r>
              <a:rPr lang="kk-KZ" altLang="ru-RU" sz="2000" b="1" dirty="0" smtClean="0">
                <a:latin typeface="Arial" panose="020B0604020202020204" pitchFamily="34" charset="0"/>
              </a:rPr>
              <a:t>ТӨМЕН ҚАЙНАУ ТЕМПЕРАТУРАСЫ БАР</a:t>
            </a:r>
            <a:endParaRPr lang="en-US" altLang="ru-RU" sz="2000" b="1" dirty="0">
              <a:latin typeface="Arial" panose="020B0604020202020204" pitchFamily="34" charset="0"/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404813" y="692150"/>
            <a:ext cx="83439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ФРАКЦИЯЛАРДЫ ҚАЛАЙ АЖЫРАТУҒА БОЛАДЫ</a:t>
            </a:r>
            <a:r>
              <a:rPr lang="en-GB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?</a:t>
            </a:r>
            <a:endParaRPr lang="en-GB" altLang="ru-RU" sz="20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404813" y="692150"/>
            <a:ext cx="83439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ФРАКЦИЯЛАРДЫ ҚАЛАЙ АЖЫРАТУҒА БОЛАДЫ</a:t>
            </a:r>
            <a:r>
              <a:rPr lang="en-GB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?</a:t>
            </a:r>
            <a:endParaRPr lang="en-GB" altLang="ru-RU" sz="20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50186" name="Picture 10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87" name="Line 11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>
            <a:off x="5826125" y="3195638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>
            <a:off x="5818188" y="16764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>
            <a:off x="5818188" y="23368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6249988" y="1504950"/>
            <a:ext cx="26273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РЕКТИФИКАЦИЯЛЫҚ ГАЗДАР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0195" name="Text Box 19"/>
          <p:cNvSpPr txBox="1">
            <a:spLocks noChangeArrowheads="1"/>
          </p:cNvSpPr>
          <p:nvPr/>
        </p:nvSpPr>
        <p:spPr bwMode="auto">
          <a:xfrm>
            <a:off x="6249988" y="2168525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БЕНЗИН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0196" name="Text Box 20"/>
          <p:cNvSpPr txBox="1">
            <a:spLocks noChangeArrowheads="1"/>
          </p:cNvSpPr>
          <p:nvPr/>
        </p:nvSpPr>
        <p:spPr bwMode="auto">
          <a:xfrm>
            <a:off x="6249988" y="3027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6249987" y="4564063"/>
            <a:ext cx="302280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0200" name="Line 24"/>
          <p:cNvSpPr>
            <a:spLocks noChangeShapeType="1"/>
          </p:cNvSpPr>
          <p:nvPr/>
        </p:nvSpPr>
        <p:spPr bwMode="auto">
          <a:xfrm flipH="1" flipV="1">
            <a:off x="1925638" y="1933575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201" name="Line 25"/>
          <p:cNvSpPr>
            <a:spLocks noChangeShapeType="1"/>
          </p:cNvSpPr>
          <p:nvPr/>
        </p:nvSpPr>
        <p:spPr bwMode="auto">
          <a:xfrm flipH="1" flipV="1">
            <a:off x="1888686" y="4156075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973138" y="3106738"/>
            <a:ext cx="1878012" cy="75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Aft>
                <a:spcPts val="200"/>
              </a:spcAft>
            </a:pP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</a:rPr>
              <a:t>МОЛЕКУЛАНЫҢ ТҰТҚЫРЛЫҒЫ </a:t>
            </a: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</a:rPr>
              <a:t>АЗ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50204" name="Text Box 28"/>
          <p:cNvSpPr txBox="1">
            <a:spLocks noChangeArrowheads="1"/>
          </p:cNvSpPr>
          <p:nvPr/>
        </p:nvSpPr>
        <p:spPr bwMode="auto">
          <a:xfrm>
            <a:off x="1447800" y="6254750"/>
            <a:ext cx="6395434" cy="40011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 dirty="0" err="1">
                <a:latin typeface="Arial" panose="020B0604020202020204" pitchFamily="34" charset="0"/>
              </a:rPr>
              <a:t>Тұтқыр</a:t>
            </a:r>
            <a:r>
              <a:rPr lang="ru-RU" altLang="ru-RU" sz="2000" b="1" dirty="0">
                <a:latin typeface="Arial" panose="020B0604020202020204" pitchFamily="34" charset="0"/>
              </a:rPr>
              <a:t> = </a:t>
            </a:r>
            <a:r>
              <a:rPr lang="ru-RU" altLang="ru-RU" sz="2000" b="1" dirty="0" err="1">
                <a:latin typeface="Arial" panose="020B0604020202020204" pitchFamily="34" charset="0"/>
              </a:rPr>
              <a:t>өте</a:t>
            </a:r>
            <a:r>
              <a:rPr lang="ru-RU" altLang="ru-RU" sz="2000" b="1" dirty="0"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latin typeface="Arial" panose="020B0604020202020204" pitchFamily="34" charset="0"/>
              </a:rPr>
              <a:t>сұйық</a:t>
            </a:r>
            <a:r>
              <a:rPr lang="ru-RU" altLang="ru-RU" sz="2000" b="1" dirty="0"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latin typeface="Arial" panose="020B0604020202020204" pitchFamily="34" charset="0"/>
              </a:rPr>
              <a:t>емес</a:t>
            </a:r>
            <a:r>
              <a:rPr lang="ru-RU" altLang="ru-RU" sz="2000" b="1" dirty="0">
                <a:latin typeface="Arial" panose="020B0604020202020204" pitchFamily="34" charset="0"/>
              </a:rPr>
              <a:t> (сироп </a:t>
            </a:r>
            <a:r>
              <a:rPr lang="ru-RU" altLang="ru-RU" sz="2000" b="1" dirty="0" err="1">
                <a:latin typeface="Arial" panose="020B0604020202020204" pitchFamily="34" charset="0"/>
              </a:rPr>
              <a:t>сияқты</a:t>
            </a:r>
            <a:r>
              <a:rPr lang="ru-RU" altLang="ru-RU" sz="2000" b="1" dirty="0">
                <a:latin typeface="Arial" panose="020B0604020202020204" pitchFamily="34" charset="0"/>
              </a:rPr>
              <a:t> </a:t>
            </a:r>
            <a:r>
              <a:rPr lang="ru-RU" altLang="ru-RU" sz="2000" b="1" dirty="0" smtClean="0">
                <a:latin typeface="Arial" panose="020B0604020202020204" pitchFamily="34" charset="0"/>
              </a:rPr>
              <a:t>)</a:t>
            </a:r>
            <a:endParaRPr lang="en-US" altLang="ru-RU" sz="20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404813" y="692150"/>
            <a:ext cx="83439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ФРАКЦИЯЛАРДЫ ҚАЛАЙ АЖЫРАТУҒА БОЛАДЫ</a:t>
            </a:r>
            <a:r>
              <a:rPr lang="en-GB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?</a:t>
            </a:r>
            <a:endParaRPr lang="en-GB" altLang="ru-RU" sz="20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45067" name="Picture 11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69" name="Line 13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>
            <a:off x="5826125" y="3195638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5818188" y="16764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>
            <a:off x="5818188" y="23368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6249988" y="1504950"/>
            <a:ext cx="26273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РЕКТИФИКАЦИЯЛЫҚ ГАЗДАР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5078" name="Text Box 22"/>
          <p:cNvSpPr txBox="1">
            <a:spLocks noChangeArrowheads="1"/>
          </p:cNvSpPr>
          <p:nvPr/>
        </p:nvSpPr>
        <p:spPr bwMode="auto">
          <a:xfrm>
            <a:off x="6249988" y="2168525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БЕНЗИН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5079" name="Text Box 23"/>
          <p:cNvSpPr txBox="1">
            <a:spLocks noChangeArrowheads="1"/>
          </p:cNvSpPr>
          <p:nvPr/>
        </p:nvSpPr>
        <p:spPr bwMode="auto">
          <a:xfrm>
            <a:off x="6249988" y="3027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5081" name="Text Box 25"/>
          <p:cNvSpPr txBox="1">
            <a:spLocks noChangeArrowheads="1"/>
          </p:cNvSpPr>
          <p:nvPr/>
        </p:nvSpPr>
        <p:spPr bwMode="auto">
          <a:xfrm>
            <a:off x="6249988" y="4564063"/>
            <a:ext cx="303568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5085" name="Line 29"/>
          <p:cNvSpPr>
            <a:spLocks noChangeShapeType="1"/>
          </p:cNvSpPr>
          <p:nvPr/>
        </p:nvSpPr>
        <p:spPr bwMode="auto">
          <a:xfrm flipH="1" flipV="1">
            <a:off x="1925638" y="1933575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86" name="Line 30"/>
          <p:cNvSpPr>
            <a:spLocks noChangeShapeType="1"/>
          </p:cNvSpPr>
          <p:nvPr/>
        </p:nvSpPr>
        <p:spPr bwMode="auto">
          <a:xfrm flipH="1" flipV="1">
            <a:off x="1912144" y="3863975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087" name="Text Box 31"/>
          <p:cNvSpPr txBox="1">
            <a:spLocks noChangeArrowheads="1"/>
          </p:cNvSpPr>
          <p:nvPr/>
        </p:nvSpPr>
        <p:spPr bwMode="auto">
          <a:xfrm>
            <a:off x="539827" y="3106738"/>
            <a:ext cx="2566930" cy="75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Aft>
                <a:spcPts val="200"/>
              </a:spcAft>
            </a:pP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</a:rPr>
              <a:t>МОЛЕКУЛАЛАРДЫ ЖАҒУ ОҢАЙ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1447800" y="179388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404813" y="692150"/>
            <a:ext cx="83439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ФРАКЦИЯЛАРДЫ ҚАЛАЙ АЖЫРАТУҒА БОЛАДЫ</a:t>
            </a:r>
            <a:r>
              <a:rPr lang="en-GB" altLang="ru-RU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?</a:t>
            </a:r>
            <a:endParaRPr lang="en-GB" altLang="ru-RU" sz="20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51210" name="Picture 10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11" name="Line 11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>
            <a:off x="5826125" y="3195638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>
            <a:off x="5818188" y="16764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>
            <a:off x="5818188" y="2336800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6249988" y="1504950"/>
            <a:ext cx="26273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РЕКТИФИКАЦИЯЛЫҚ ГАЗДАР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6249988" y="2168525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БЕНЗИН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6249988" y="3027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6249987" y="4564063"/>
            <a:ext cx="299704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1223" name="Text Box 23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H="1" flipV="1">
            <a:off x="1925638" y="1933575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 flipH="1" flipV="1">
            <a:off x="1920148" y="3957638"/>
            <a:ext cx="0" cy="1027113"/>
          </a:xfrm>
          <a:prstGeom prst="line">
            <a:avLst/>
          </a:prstGeom>
          <a:noFill/>
          <a:ln w="76200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26" name="Text Box 26"/>
          <p:cNvSpPr txBox="1">
            <a:spLocks noChangeArrowheads="1"/>
          </p:cNvSpPr>
          <p:nvPr/>
        </p:nvSpPr>
        <p:spPr bwMode="auto">
          <a:xfrm>
            <a:off x="675272" y="3068101"/>
            <a:ext cx="2586037" cy="88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Aft>
                <a:spcPts val="200"/>
              </a:spcAft>
            </a:pP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</a:rPr>
              <a:t>МОЛЕКУЛАЛАРДЫҢ ТОЛЫҚ  ЖАНУЫ ҮШІН  АЗ ОТТЕГІ ҚАЖЕТ</a:t>
            </a:r>
            <a:endParaRPr lang="ru-RU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51228" name="Text Box 28"/>
          <p:cNvSpPr txBox="1">
            <a:spLocks noChangeArrowheads="1"/>
          </p:cNvSpPr>
          <p:nvPr/>
        </p:nvSpPr>
        <p:spPr bwMode="auto">
          <a:xfrm>
            <a:off x="264405" y="6023396"/>
            <a:ext cx="8612895" cy="40011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 dirty="0" err="1" smtClean="0">
                <a:latin typeface="Arial" panose="020B0604020202020204" pitchFamily="34" charset="0"/>
              </a:rPr>
              <a:t>Көміртек</a:t>
            </a:r>
            <a:r>
              <a:rPr lang="ru-RU" altLang="ru-RU" sz="2000" b="1" dirty="0" smtClean="0">
                <a:latin typeface="Arial" panose="020B0604020202020204" pitchFamily="34" charset="0"/>
              </a:rPr>
              <a:t>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атомдары</a:t>
            </a:r>
            <a:r>
              <a:rPr lang="ru-RU" altLang="ru-RU" sz="2000" b="1" dirty="0" smtClean="0">
                <a:latin typeface="Arial" panose="020B0604020202020204" pitchFamily="34" charset="0"/>
              </a:rPr>
              <a:t>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көп</a:t>
            </a:r>
            <a:r>
              <a:rPr lang="ru-RU" altLang="ru-RU" sz="2000" b="1" dirty="0" smtClean="0">
                <a:latin typeface="Arial" panose="020B0604020202020204" pitchFamily="34" charset="0"/>
              </a:rPr>
              <a:t>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болған</a:t>
            </a:r>
            <a:r>
              <a:rPr lang="ru-RU" altLang="ru-RU" sz="2000" b="1" dirty="0" smtClean="0">
                <a:latin typeface="Arial" panose="020B0604020202020204" pitchFamily="34" charset="0"/>
              </a:rPr>
              <a:t>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сайын</a:t>
            </a:r>
            <a:r>
              <a:rPr lang="ru-RU" altLang="ru-RU" sz="2000" b="1" dirty="0" smtClean="0">
                <a:latin typeface="Arial" panose="020B0604020202020204" pitchFamily="34" charset="0"/>
              </a:rPr>
              <a:t>, оттек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көбірек</a:t>
            </a:r>
            <a:r>
              <a:rPr lang="ru-RU" altLang="ru-RU" sz="2000" b="1" dirty="0" smtClean="0">
                <a:latin typeface="Arial" panose="020B0604020202020204" pitchFamily="34" charset="0"/>
              </a:rPr>
              <a:t> 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болуы</a:t>
            </a:r>
            <a:r>
              <a:rPr lang="ru-RU" altLang="ru-RU" sz="2000" b="1" dirty="0" smtClean="0">
                <a:latin typeface="Arial" panose="020B0604020202020204" pitchFamily="34" charset="0"/>
              </a:rPr>
              <a:t>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керек</a:t>
            </a:r>
            <a:endParaRPr lang="en-US" altLang="ru-RU" sz="20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2519" y="259408"/>
            <a:ext cx="73270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Терминологиялық</a:t>
            </a:r>
            <a:r>
              <a:rPr lang="ru-RU" sz="4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4400" b="1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сөздер</a:t>
            </a:r>
            <a:r>
              <a:rPr lang="ru-RU" sz="44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ru-RU" sz="1800" kern="0" dirty="0" smtClean="0">
              <a:solidFill>
                <a:sysClr val="windowText" lastClr="0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157041"/>
              </p:ext>
            </p:extLst>
          </p:nvPr>
        </p:nvGraphicFramePr>
        <p:xfrm>
          <a:off x="712518" y="1484416"/>
          <a:ext cx="7837715" cy="4370120"/>
        </p:xfrm>
        <a:graphic>
          <a:graphicData uri="http://schemas.openxmlformats.org/drawingml/2006/table">
            <a:tbl>
              <a:tblPr firstRow="1" firstCol="1" bandRow="1"/>
              <a:tblGrid>
                <a:gridCol w="2611881"/>
                <a:gridCol w="2612917"/>
                <a:gridCol w="2612917"/>
              </a:tblGrid>
              <a:tr h="5848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ҚАЗАҚША</a:t>
                      </a:r>
                      <a:endParaRPr lang="ru-RU" sz="2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ОРЫСША</a:t>
                      </a:r>
                      <a:endParaRPr lang="ru-RU" sz="2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АҒЫЛШЫНША</a:t>
                      </a:r>
                      <a:endParaRPr lang="ru-RU" sz="2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8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Отын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Топливо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kk-KZ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uel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Қазба отын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Ископаемые виды топлива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ossil fuels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8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Мұнай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Нефть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Оil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8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Керосин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Керосин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Kerosene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8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Газойл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Газойл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Gas oil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8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Мазут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Мазут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uel</a:t>
                      </a: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oil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109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4"/>
          <p:cNvSpPr>
            <a:spLocks noChangeShapeType="1"/>
          </p:cNvSpPr>
          <p:nvPr/>
        </p:nvSpPr>
        <p:spPr bwMode="auto">
          <a:xfrm>
            <a:off x="2103947" y="6341346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Line 15"/>
          <p:cNvSpPr>
            <a:spLocks noChangeShapeType="1"/>
          </p:cNvSpPr>
          <p:nvPr/>
        </p:nvSpPr>
        <p:spPr bwMode="auto">
          <a:xfrm>
            <a:off x="2099184" y="5260377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" name="Line 16"/>
          <p:cNvSpPr>
            <a:spLocks noChangeShapeType="1"/>
          </p:cNvSpPr>
          <p:nvPr/>
        </p:nvSpPr>
        <p:spPr bwMode="auto">
          <a:xfrm>
            <a:off x="2096011" y="4176581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auto">
          <a:xfrm>
            <a:off x="2104126" y="3092607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Line 19"/>
          <p:cNvSpPr>
            <a:spLocks noChangeShapeType="1"/>
          </p:cNvSpPr>
          <p:nvPr/>
        </p:nvSpPr>
        <p:spPr bwMode="auto">
          <a:xfrm>
            <a:off x="2099256" y="1886039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Text Box 21"/>
          <p:cNvSpPr txBox="1">
            <a:spLocks noChangeArrowheads="1"/>
          </p:cNvSpPr>
          <p:nvPr/>
        </p:nvSpPr>
        <p:spPr bwMode="auto">
          <a:xfrm>
            <a:off x="2276192" y="760592"/>
            <a:ext cx="18935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smtClean="0">
                <a:latin typeface="Arial" panose="020B0604020202020204" pitchFamily="34" charset="0"/>
              </a:rPr>
              <a:t>РЕКТИФИКАЦИЯЛЫҚ  ГАЗДАР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2502230" y="1704885"/>
            <a:ext cx="127128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БЕНЗИН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2463597" y="2924332"/>
            <a:ext cx="1309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2527989" y="4008305"/>
            <a:ext cx="1129611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2463596" y="5096688"/>
            <a:ext cx="16931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800" b="1" dirty="0" err="1" smtClean="0">
                <a:latin typeface="Arial" panose="020B0604020202020204" pitchFamily="34" charset="0"/>
              </a:rPr>
              <a:t>Майлағыш майлар</a:t>
            </a:r>
            <a:endParaRPr lang="en-GB" altLang="ru-RU" sz="1800" b="1" dirty="0">
              <a:latin typeface="Arial" panose="020B0604020202020204" pitchFamily="34" charset="0"/>
            </a:endParaRPr>
          </a:p>
        </p:txBody>
      </p:sp>
      <p:sp>
        <p:nvSpPr>
          <p:cNvPr id="13" name="Text Box 26"/>
          <p:cNvSpPr txBox="1">
            <a:spLocks noChangeArrowheads="1"/>
          </p:cNvSpPr>
          <p:nvPr/>
        </p:nvSpPr>
        <p:spPr bwMode="auto">
          <a:xfrm>
            <a:off x="2476475" y="6166543"/>
            <a:ext cx="90152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pic>
        <p:nvPicPr>
          <p:cNvPr id="14" name="Picture 11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00" y="863254"/>
            <a:ext cx="2109056" cy="5852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80568"/>
              </p:ext>
            </p:extLst>
          </p:nvPr>
        </p:nvGraphicFramePr>
        <p:xfrm>
          <a:off x="2212897" y="-51146"/>
          <a:ext cx="6085669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81586"/>
                <a:gridCol w="1715647"/>
                <a:gridCol w="1421176"/>
                <a:gridCol w="1567260"/>
              </a:tblGrid>
              <a:tr h="581997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Фракциялардың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аталуы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Қайнау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температурасы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Молекуладағы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көміртек</a:t>
                      </a:r>
                      <a:r>
                        <a:rPr lang="ru-RU" dirty="0" smtClean="0"/>
                        <a:t> саны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Қолданылуы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2032714" y="943735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365348" y="829264"/>
            <a:ext cx="639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ru-RU" sz="1800" b="1" dirty="0" smtClean="0">
                <a:latin typeface="Arial" panose="020B0604020202020204" pitchFamily="34" charset="0"/>
              </a:rPr>
              <a:t>&lt; 25</a:t>
            </a:r>
            <a:endParaRPr lang="ru-RU" sz="18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273964" y="6066722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ru-RU" sz="1800" b="1" dirty="0">
                <a:latin typeface="Arial" panose="020B0604020202020204" pitchFamily="34" charset="0"/>
              </a:rPr>
              <a:t>&gt;</a:t>
            </a:r>
            <a:r>
              <a:rPr lang="en-GB" altLang="ru-RU" sz="1800" b="1" dirty="0" smtClean="0">
                <a:latin typeface="Arial" panose="020B0604020202020204" pitchFamily="34" charset="0"/>
              </a:rPr>
              <a:t> </a:t>
            </a:r>
            <a:r>
              <a:rPr lang="ru-RU" altLang="ru-RU" sz="1800" b="1" dirty="0" smtClean="0">
                <a:latin typeface="Arial" panose="020B0604020202020204" pitchFamily="34" charset="0"/>
              </a:rPr>
              <a:t>350</a:t>
            </a:r>
            <a:endParaRPr lang="ru-RU" sz="1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169783" y="5155204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800" b="1" dirty="0" smtClean="0">
                <a:latin typeface="Arial" panose="020B0604020202020204" pitchFamily="34" charset="0"/>
              </a:rPr>
              <a:t>300-350</a:t>
            </a:r>
            <a:endParaRPr lang="ru-RU" sz="18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146807" y="3994119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800" b="1" dirty="0" smtClean="0">
                <a:latin typeface="Arial" panose="020B0604020202020204" pitchFamily="34" charset="0"/>
              </a:rPr>
              <a:t>250-300</a:t>
            </a:r>
            <a:endParaRPr lang="ru-RU" sz="18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169783" y="2897935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800" b="1" dirty="0" smtClean="0">
                <a:latin typeface="Arial" panose="020B0604020202020204" pitchFamily="34" charset="0"/>
              </a:rPr>
              <a:t>220-250</a:t>
            </a:r>
            <a:endParaRPr lang="ru-RU" sz="18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142519" y="1672103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800" b="1" dirty="0" smtClean="0">
                <a:latin typeface="Arial" panose="020B0604020202020204" pitchFamily="34" charset="0"/>
              </a:rPr>
              <a:t>180-220</a:t>
            </a:r>
            <a:endParaRPr lang="ru-RU" sz="18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760375" y="863254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800" b="1" dirty="0">
                <a:latin typeface="Arial" panose="020B0604020202020204" pitchFamily="34" charset="0"/>
              </a:rPr>
              <a:t>1</a:t>
            </a:r>
            <a:r>
              <a:rPr lang="ru-RU" altLang="ru-RU" sz="1800" b="1" dirty="0" smtClean="0">
                <a:latin typeface="Arial" panose="020B0604020202020204" pitchFamily="34" charset="0"/>
              </a:rPr>
              <a:t>-4</a:t>
            </a:r>
            <a:endParaRPr lang="ru-RU" sz="18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783777" y="170137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b="1" dirty="0">
                <a:latin typeface="Arial" panose="020B0604020202020204" pitchFamily="34" charset="0"/>
              </a:rPr>
              <a:t>5</a:t>
            </a:r>
            <a:r>
              <a:rPr lang="ru-RU" sz="1800" b="1" dirty="0" smtClean="0">
                <a:latin typeface="Arial" panose="020B0604020202020204" pitchFamily="34" charset="0"/>
              </a:rPr>
              <a:t>-12</a:t>
            </a:r>
            <a:endParaRPr lang="ru-RU" sz="18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655537" y="3986552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b="1" dirty="0" smtClean="0">
                <a:latin typeface="Arial" panose="020B0604020202020204" pitchFamily="34" charset="0"/>
              </a:rPr>
              <a:t>18-20</a:t>
            </a:r>
            <a:endParaRPr lang="ru-RU" sz="18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655536" y="2893450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b="1" dirty="0" smtClean="0">
                <a:latin typeface="Arial" panose="020B0604020202020204" pitchFamily="34" charset="0"/>
              </a:rPr>
              <a:t>13-19</a:t>
            </a:r>
            <a:endParaRPr lang="ru-RU" sz="18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655537" y="5204409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b="1" dirty="0" smtClean="0">
                <a:latin typeface="Arial" panose="020B0604020202020204" pitchFamily="34" charset="0"/>
              </a:rPr>
              <a:t>20-30</a:t>
            </a:r>
            <a:endParaRPr lang="ru-RU" sz="18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5674665" y="6066722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b="1" dirty="0" smtClean="0">
                <a:latin typeface="Arial" panose="020B0604020202020204" pitchFamily="34" charset="0"/>
              </a:rPr>
              <a:t>30-50</a:t>
            </a:r>
            <a:endParaRPr lang="ru-RU" sz="1800" dirty="0"/>
          </a:p>
        </p:txBody>
      </p:sp>
      <p:pic>
        <p:nvPicPr>
          <p:cNvPr id="148482" name="Picture 3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86" t="54140" r="63985" b="38078"/>
          <a:stretch>
            <a:fillRect/>
          </a:stretch>
        </p:blipFill>
        <p:spPr bwMode="auto">
          <a:xfrm>
            <a:off x="7040315" y="3747113"/>
            <a:ext cx="1592002" cy="682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483" name="Picture 4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38" t="84454" r="62695" b="7295"/>
          <a:stretch>
            <a:fillRect/>
          </a:stretch>
        </p:blipFill>
        <p:spPr bwMode="auto">
          <a:xfrm>
            <a:off x="7093952" y="5982995"/>
            <a:ext cx="1629903" cy="589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484" name="Picture 3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00" t="74431" r="65187" b="18057"/>
          <a:stretch>
            <a:fillRect/>
          </a:stretch>
        </p:blipFill>
        <p:spPr bwMode="auto">
          <a:xfrm>
            <a:off x="7040315" y="4902459"/>
            <a:ext cx="1683540" cy="715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485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63" t="24339" r="64114" b="69392"/>
          <a:stretch>
            <a:fillRect/>
          </a:stretch>
        </p:blipFill>
        <p:spPr bwMode="auto">
          <a:xfrm>
            <a:off x="7040315" y="1607701"/>
            <a:ext cx="1677453" cy="556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486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67" t="12628" r="67502" b="78554"/>
          <a:stretch>
            <a:fillRect/>
          </a:stretch>
        </p:blipFill>
        <p:spPr bwMode="auto">
          <a:xfrm>
            <a:off x="7408179" y="661250"/>
            <a:ext cx="723269" cy="717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8487" name="Picture 3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10" t="33093" r="65187" b="58125"/>
          <a:stretch>
            <a:fillRect/>
          </a:stretch>
        </p:blipFill>
        <p:spPr bwMode="auto">
          <a:xfrm>
            <a:off x="7033042" y="2730321"/>
            <a:ext cx="1684726" cy="65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154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61400" y="6438900"/>
            <a:ext cx="457200" cy="3937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ФРАКЦИЯЛЫҚ   АЙДАУ</a:t>
            </a:r>
            <a:endParaRPr lang="en-US" altLang="ru-RU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2251" name="Text Box 27"/>
          <p:cNvSpPr txBox="1">
            <a:spLocks noChangeArrowheads="1"/>
          </p:cNvSpPr>
          <p:nvPr/>
        </p:nvSpPr>
        <p:spPr bwMode="auto">
          <a:xfrm>
            <a:off x="468313" y="1341438"/>
            <a:ext cx="8343900" cy="2790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Aft>
                <a:spcPts val="200"/>
              </a:spcAft>
            </a:pPr>
            <a:r>
              <a:rPr lang="ru-RU" altLang="ru-RU" sz="1800" b="1" dirty="0" smtClean="0">
                <a:latin typeface="Arial" panose="020B0604020202020204" pitchFamily="34" charset="0"/>
              </a:rPr>
              <a:t>ФРАКЦИЯЛАР – БҰЛ  ҚОСПАЛАР</a:t>
            </a:r>
            <a:endParaRPr lang="en-GB" altLang="ru-RU" sz="1800" b="1" dirty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endParaRPr lang="ru-RU" altLang="ru-RU" sz="1800" b="1" dirty="0" smtClean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ru-RU" altLang="ru-RU" sz="1800" b="1" dirty="0">
                <a:latin typeface="Arial" panose="020B0604020202020204" pitchFamily="34" charset="0"/>
              </a:rPr>
              <a:t>ТҮРЛІ ФРАКЦИЯЛАР ТҮРЛІ САЛАЛАРДА </a:t>
            </a:r>
            <a:r>
              <a:rPr lang="ru-RU" altLang="ru-RU" sz="1800" b="1" dirty="0" smtClean="0">
                <a:latin typeface="Arial" panose="020B0604020202020204" pitchFamily="34" charset="0"/>
              </a:rPr>
              <a:t>ҚОЛДАНЫЛАДЫ</a:t>
            </a:r>
          </a:p>
          <a:p>
            <a:pPr>
              <a:spcAft>
                <a:spcPts val="200"/>
              </a:spcAft>
            </a:pPr>
            <a:endParaRPr lang="ru-RU" altLang="ru-RU" sz="1800" b="1" dirty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ru-RU" altLang="ru-RU" sz="1800" b="1" dirty="0" smtClean="0">
                <a:latin typeface="Arial" panose="020B0604020202020204" pitchFamily="34" charset="0"/>
              </a:rPr>
              <a:t>ФРАКЦИЯЛАР </a:t>
            </a:r>
            <a:r>
              <a:rPr lang="ru-RU" altLang="ru-RU" sz="1800" b="1" dirty="0">
                <a:latin typeface="Arial" panose="020B0604020202020204" pitchFamily="34" charset="0"/>
              </a:rPr>
              <a:t>ОДАН ӘРІ </a:t>
            </a:r>
            <a:r>
              <a:rPr lang="ru-RU" altLang="ru-RU" sz="1800" b="1" dirty="0" smtClean="0">
                <a:latin typeface="Arial" panose="020B0604020202020204" pitchFamily="34" charset="0"/>
              </a:rPr>
              <a:t>БӨЛІНУІ МҮМКІН</a:t>
            </a:r>
          </a:p>
          <a:p>
            <a:pPr>
              <a:spcAft>
                <a:spcPts val="200"/>
              </a:spcAft>
            </a:pPr>
            <a:endParaRPr lang="ru-RU" altLang="ru-RU" sz="1800" b="1" dirty="0" smtClean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ru-RU" altLang="ru-RU" sz="1800" b="1" dirty="0" smtClean="0">
                <a:latin typeface="Arial" panose="020B0604020202020204" pitchFamily="34" charset="0"/>
              </a:rPr>
              <a:t>КЕЙБІР ФРАКЦИЯЛАР </a:t>
            </a:r>
            <a:r>
              <a:rPr lang="ru-RU" altLang="ru-RU" sz="1800" b="1" dirty="0">
                <a:latin typeface="Arial" panose="020B0604020202020204" pitchFamily="34" charset="0"/>
              </a:rPr>
              <a:t>БАСҚАЛАРҒА ҚАРАҒАНДА </a:t>
            </a:r>
            <a:r>
              <a:rPr lang="ru-RU" altLang="ru-RU" sz="1800" b="1" dirty="0" smtClean="0">
                <a:latin typeface="Arial" panose="020B0604020202020204" pitchFamily="34" charset="0"/>
              </a:rPr>
              <a:t>КӨП</a:t>
            </a:r>
          </a:p>
          <a:p>
            <a:pPr>
              <a:spcAft>
                <a:spcPts val="200"/>
              </a:spcAft>
            </a:pPr>
            <a:endParaRPr lang="ru-RU" altLang="ru-RU" sz="1800" b="1" dirty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ru-RU" altLang="ru-RU" sz="1800" b="1" dirty="0" smtClean="0">
                <a:latin typeface="Arial" panose="020B0604020202020204" pitchFamily="34" charset="0"/>
              </a:rPr>
              <a:t>ФРАКЦИЯ   ҚҰНЫ </a:t>
            </a:r>
            <a:r>
              <a:rPr lang="ru-RU" altLang="ru-RU" sz="1800" b="1" dirty="0">
                <a:latin typeface="Arial" panose="020B0604020202020204" pitchFamily="34" charset="0"/>
              </a:rPr>
              <a:t>СОНШАЛЫҚТЫ </a:t>
            </a:r>
            <a:r>
              <a:rPr lang="ru-RU" altLang="ru-RU" sz="1800" b="1" dirty="0" smtClean="0">
                <a:latin typeface="Arial" panose="020B0604020202020204" pitchFamily="34" charset="0"/>
              </a:rPr>
              <a:t> АРЗАНЫРАҚ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8468" y="380341"/>
            <a:ext cx="67214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/>
                <a:ea typeface="+mj-ea"/>
                <a:cs typeface="+mj-cs"/>
              </a:rPr>
              <a:t>Сауалнама сұрақтар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1569" y="1152835"/>
            <a:ext cx="81939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FF66"/>
              </a:buClr>
              <a:buFont typeface="Wingdings" pitchFamily="2" charset="2"/>
              <a:buChar char="§"/>
              <a:defRPr/>
            </a:pPr>
            <a:r>
              <a:rPr lang="kk-KZ" sz="28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Қазақстанның мұнайға бай аймақтарын ата?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92827" y="1822510"/>
            <a:ext cx="63117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FF66"/>
              </a:buClr>
              <a:buFont typeface="Wingdings" pitchFamily="2" charset="2"/>
              <a:buChar char="§"/>
              <a:defRPr/>
            </a:pPr>
            <a:r>
              <a:rPr lang="kk-KZ" sz="28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Мұнайдың физикалық қасиеттері?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2826" y="2477510"/>
            <a:ext cx="66264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FF66"/>
              </a:buClr>
              <a:buFont typeface="Wingdings" pitchFamily="2" charset="2"/>
              <a:buChar char="§"/>
              <a:defRPr/>
            </a:pPr>
            <a:r>
              <a:rPr lang="kk-KZ" sz="28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Детонанация дегеніміз не?</a:t>
            </a:r>
          </a:p>
        </p:txBody>
      </p:sp>
    </p:spTree>
    <p:extLst>
      <p:ext uri="{BB962C8B-B14F-4D97-AF65-F5344CB8AC3E}">
        <p14:creationId xmlns:p14="http://schemas.microsoft.com/office/powerpoint/2010/main" val="36403019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0943" y="402020"/>
            <a:ext cx="45352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/>
                <a:ea typeface="+mj-ea"/>
                <a:cs typeface="+mj-cs"/>
              </a:rPr>
              <a:t>Тест жұмысы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3149" y="1171461"/>
            <a:ext cx="72914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99FF66"/>
              </a:buClr>
              <a:defRPr/>
            </a:pPr>
            <a:r>
              <a:rPr lang="kk-KZ" sz="2000" b="1" kern="0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1.Мұнай қандай зат?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99FF66"/>
              </a:buClr>
              <a:defRPr/>
            </a:pPr>
            <a:r>
              <a:rPr lang="kk-KZ" sz="20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А.суда ерімейді , жанбайды;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99FF66"/>
              </a:buClr>
              <a:defRPr/>
            </a:pPr>
            <a:r>
              <a:rPr lang="kk-KZ" sz="20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Ә.май тәрізді сұйықтық , иісі жоқ;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99FF66"/>
              </a:buClr>
              <a:defRPr/>
            </a:pPr>
            <a:r>
              <a:rPr lang="kk-KZ" sz="20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Б. Судан ауыр;</a:t>
            </a:r>
          </a:p>
          <a:p>
            <a:pPr marL="342900" lvl="0" indent="-342900" eaLnBrk="1" hangingPunct="1">
              <a:lnSpc>
                <a:spcPct val="80000"/>
              </a:lnSpc>
              <a:spcBef>
                <a:spcPct val="20000"/>
              </a:spcBef>
              <a:buClr>
                <a:srgbClr val="99FF66"/>
              </a:buClr>
              <a:defRPr/>
            </a:pPr>
            <a:r>
              <a:rPr lang="kk-KZ" sz="2000" b="1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В май тәрізді сұйықтық , жанғыш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43148" y="2728486"/>
            <a:ext cx="775458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FF66"/>
              </a:buClr>
              <a:defRPr/>
            </a:pPr>
            <a:r>
              <a:rPr lang="kk-KZ" sz="2000" kern="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2. Мұнай  </a:t>
            </a:r>
            <a:r>
              <a:rPr lang="kk-KZ" sz="2000" kern="0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фракцияларынан  алынған трактор жағар майы ;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FF66"/>
              </a:buClr>
              <a:defRPr/>
            </a:pPr>
            <a:r>
              <a:rPr lang="kk-KZ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А. Бензин            Ә. Лигроин                 Б. Мазут          В. Газоиль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43149" y="3538240"/>
            <a:ext cx="751708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FF66"/>
              </a:buClr>
              <a:defRPr/>
            </a:pPr>
            <a:r>
              <a:rPr lang="kk-KZ" sz="2000" kern="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3. </a:t>
            </a:r>
            <a:r>
              <a:rPr lang="kk-KZ" sz="2000" kern="0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Мұнайдан</a:t>
            </a:r>
            <a:r>
              <a:rPr lang="kk-KZ" sz="2000" kern="0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алынбайтын  зат: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FF66"/>
              </a:buClr>
              <a:defRPr/>
            </a:pPr>
            <a:r>
              <a:rPr lang="kk-KZ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А.   Мазут        Ә.  Керосин   Б.   Крахмал   В.  Бензин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43149" y="4530437"/>
            <a:ext cx="7291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ru-RU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Көмірсутектердің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табиғи</a:t>
            </a:r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көздері</a:t>
            </a:r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...</a:t>
            </a:r>
          </a:p>
          <a:p>
            <a:r>
              <a:rPr lang="kk-KZ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А </a:t>
            </a:r>
            <a:r>
              <a:rPr lang="kk-KZ" sz="2000" kern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мұнай</a:t>
            </a:r>
            <a:r>
              <a:rPr lang="ru-RU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табиғи</a:t>
            </a:r>
            <a:r>
              <a:rPr lang="ru-RU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газ, </a:t>
            </a:r>
            <a:r>
              <a:rPr lang="ru-RU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көмір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Ә.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көмір</a:t>
            </a:r>
            <a:r>
              <a:rPr lang="ru-RU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табиғи</a:t>
            </a:r>
            <a:r>
              <a:rPr lang="ru-RU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газ, </a:t>
            </a:r>
            <a:r>
              <a:rPr lang="ru-RU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бокситтер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Б.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табиғи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газ, тау </a:t>
            </a:r>
            <a:r>
              <a:rPr lang="ru-RU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жыныстары</a:t>
            </a:r>
            <a:r>
              <a:rPr lang="ru-RU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мұнай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k-KZ" sz="2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В.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мұнай</a:t>
            </a:r>
            <a:r>
              <a:rPr lang="ru-RU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көмір</a:t>
            </a:r>
            <a:r>
              <a:rPr lang="ru-RU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тақтатастар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1607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7517" y="4838136"/>
            <a:ext cx="798021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7. </a:t>
            </a:r>
            <a:r>
              <a:rPr lang="ru-RU" sz="2000" dirty="0" err="1" smtClean="0">
                <a:solidFill>
                  <a:srgbClr val="C00000"/>
                </a:solidFill>
                <a:latin typeface="Open Sans"/>
              </a:rPr>
              <a:t>Табиғи</a:t>
            </a:r>
            <a:r>
              <a:rPr lang="ru-RU" sz="2000" dirty="0" smtClean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газдың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құрамында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мөлшері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көп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компонентті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көрсет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.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А. пропан</a:t>
            </a:r>
            <a:endParaRPr lang="ru-RU" sz="2000" dirty="0">
              <a:solidFill>
                <a:srgbClr val="0070C0"/>
              </a:solidFill>
              <a:latin typeface="Open Sans"/>
            </a:endParaRP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Ә. метан</a:t>
            </a:r>
            <a:endParaRPr lang="ru-RU" sz="2000" dirty="0">
              <a:solidFill>
                <a:srgbClr val="0070C0"/>
              </a:solidFill>
              <a:latin typeface="Open Sans"/>
            </a:endParaRP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Б. бутан</a:t>
            </a:r>
            <a:endParaRPr lang="ru-RU" sz="2000" dirty="0">
              <a:solidFill>
                <a:srgbClr val="0070C0"/>
              </a:solidFill>
              <a:latin typeface="Open Sans"/>
            </a:endParaRP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В. этан</a:t>
            </a:r>
            <a:endParaRPr lang="ru-RU" sz="2000" dirty="0">
              <a:solidFill>
                <a:srgbClr val="0070C0"/>
              </a:solidFill>
              <a:latin typeface="Open San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4701" y="262362"/>
            <a:ext cx="775458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latin typeface="Open Sans"/>
              </a:rPr>
              <a:t>5. </a:t>
            </a:r>
            <a:r>
              <a:rPr lang="ru-RU" sz="2000" dirty="0" err="1" smtClean="0">
                <a:solidFill>
                  <a:srgbClr val="C00000"/>
                </a:solidFill>
                <a:latin typeface="Open Sans"/>
              </a:rPr>
              <a:t>Термохимиялық</a:t>
            </a:r>
            <a:r>
              <a:rPr lang="ru-RU" sz="2000" dirty="0" smtClean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теңдеу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 </a:t>
            </a:r>
            <a:r>
              <a:rPr lang="en-US" sz="2000" i="1" dirty="0">
                <a:solidFill>
                  <a:srgbClr val="C00000"/>
                </a:solidFill>
                <a:latin typeface="MathJax_Main_Var"/>
              </a:rPr>
              <a:t>CH</a:t>
            </a:r>
            <a:r>
              <a:rPr lang="en-US" sz="2000" i="1" baseline="-25000" dirty="0">
                <a:solidFill>
                  <a:srgbClr val="C00000"/>
                </a:solidFill>
                <a:latin typeface="MathJax_Main_Var"/>
              </a:rPr>
              <a:t>4</a:t>
            </a:r>
            <a:r>
              <a:rPr lang="en-US" sz="2000" i="1" dirty="0">
                <a:solidFill>
                  <a:srgbClr val="C00000"/>
                </a:solidFill>
                <a:latin typeface="MathJax_Main_Var"/>
              </a:rPr>
              <a:t> + 2O</a:t>
            </a:r>
            <a:r>
              <a:rPr lang="en-US" sz="2000" i="1" baseline="-25000" dirty="0">
                <a:solidFill>
                  <a:srgbClr val="C00000"/>
                </a:solidFill>
                <a:latin typeface="MathJax_Main_Var"/>
              </a:rPr>
              <a:t>2</a:t>
            </a:r>
            <a:r>
              <a:rPr lang="en-US" sz="2000" i="1" dirty="0">
                <a:solidFill>
                  <a:srgbClr val="C00000"/>
                </a:solidFill>
                <a:latin typeface="MathJax_Main_Var"/>
              </a:rPr>
              <a:t> ⟶ CO</a:t>
            </a:r>
            <a:r>
              <a:rPr lang="en-US" sz="2000" i="1" baseline="-25000" dirty="0">
                <a:solidFill>
                  <a:srgbClr val="C00000"/>
                </a:solidFill>
                <a:latin typeface="MathJax_Main_Var"/>
              </a:rPr>
              <a:t>2</a:t>
            </a:r>
            <a:r>
              <a:rPr lang="en-US" sz="2000" i="1" dirty="0">
                <a:solidFill>
                  <a:srgbClr val="C00000"/>
                </a:solidFill>
                <a:latin typeface="MathJax_Main_Var"/>
              </a:rPr>
              <a:t> + 2H</a:t>
            </a:r>
            <a:r>
              <a:rPr lang="en-US" sz="2000" i="1" baseline="-25000" dirty="0">
                <a:solidFill>
                  <a:srgbClr val="C00000"/>
                </a:solidFill>
                <a:latin typeface="MathJax_Main_Var"/>
              </a:rPr>
              <a:t>2</a:t>
            </a:r>
            <a:r>
              <a:rPr lang="en-US" sz="2000" i="1" dirty="0">
                <a:solidFill>
                  <a:srgbClr val="C00000"/>
                </a:solidFill>
                <a:latin typeface="MathJax_Main_Var"/>
              </a:rPr>
              <a:t>O + 880</a:t>
            </a:r>
            <a:r>
              <a:rPr lang="en-US" sz="2000" dirty="0">
                <a:solidFill>
                  <a:srgbClr val="C00000"/>
                </a:solidFill>
                <a:latin typeface="Open Sans"/>
              </a:rPr>
              <a:t> 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кДж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бойынша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 1760 кДж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жылу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бөлінді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метанның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массасын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есепте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.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А. 96,0</a:t>
            </a:r>
            <a:r>
              <a:rPr lang="ru-RU" sz="2000" dirty="0">
                <a:solidFill>
                  <a:srgbClr val="0070C0"/>
                </a:solidFill>
                <a:latin typeface="Open Sans"/>
              </a:rPr>
              <a:t> г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Ә. 48,0</a:t>
            </a:r>
            <a:r>
              <a:rPr lang="ru-RU" sz="2000" dirty="0">
                <a:solidFill>
                  <a:srgbClr val="0070C0"/>
                </a:solidFill>
                <a:latin typeface="Open Sans"/>
              </a:rPr>
              <a:t> г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Б. 72,0</a:t>
            </a:r>
            <a:r>
              <a:rPr lang="ru-RU" sz="2000" dirty="0">
                <a:solidFill>
                  <a:srgbClr val="0070C0"/>
                </a:solidFill>
                <a:latin typeface="Open Sans"/>
              </a:rPr>
              <a:t> г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В. 32,0</a:t>
            </a:r>
            <a:r>
              <a:rPr lang="ru-RU" sz="2000" dirty="0">
                <a:solidFill>
                  <a:srgbClr val="0070C0"/>
                </a:solidFill>
                <a:latin typeface="Open Sans"/>
              </a:rPr>
              <a:t> г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Г. 80,4</a:t>
            </a:r>
            <a:r>
              <a:rPr lang="ru-RU" sz="2000" dirty="0">
                <a:solidFill>
                  <a:srgbClr val="0070C0"/>
                </a:solidFill>
                <a:latin typeface="Open Sans"/>
              </a:rPr>
              <a:t> г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4700" y="2364203"/>
            <a:ext cx="7517081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kern="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</a:t>
            </a:r>
            <a:r>
              <a:rPr lang="kk-KZ" sz="2000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 </a:t>
            </a:r>
            <a:r>
              <a:rPr lang="ru-RU" sz="2000" dirty="0" err="1" smtClean="0">
                <a:solidFill>
                  <a:srgbClr val="C00000"/>
                </a:solidFill>
                <a:latin typeface="Open Sans"/>
              </a:rPr>
              <a:t>Термохимиялық</a:t>
            </a:r>
            <a:r>
              <a:rPr lang="ru-RU" sz="2000" dirty="0" smtClean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теңдеу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 </a:t>
            </a:r>
            <a:r>
              <a:rPr lang="ru-RU" sz="2000" i="1" dirty="0">
                <a:solidFill>
                  <a:srgbClr val="C00000"/>
                </a:solidFill>
                <a:latin typeface="MathJax_Main_Var"/>
              </a:rPr>
              <a:t>2</a:t>
            </a:r>
            <a:r>
              <a:rPr lang="en-US" sz="2000" i="1" dirty="0">
                <a:solidFill>
                  <a:srgbClr val="C00000"/>
                </a:solidFill>
                <a:latin typeface="MathJax_Main_Var"/>
              </a:rPr>
              <a:t>C</a:t>
            </a:r>
            <a:r>
              <a:rPr lang="en-US" sz="2000" i="1" baseline="-25000" dirty="0">
                <a:solidFill>
                  <a:srgbClr val="C00000"/>
                </a:solidFill>
                <a:latin typeface="MathJax_Main_Var"/>
              </a:rPr>
              <a:t>2</a:t>
            </a:r>
            <a:r>
              <a:rPr lang="en-US" sz="2000" i="1" dirty="0">
                <a:solidFill>
                  <a:srgbClr val="C00000"/>
                </a:solidFill>
                <a:latin typeface="MathJax_Main_Var"/>
              </a:rPr>
              <a:t>H</a:t>
            </a:r>
            <a:r>
              <a:rPr lang="en-US" sz="2000" i="1" baseline="-25000" dirty="0">
                <a:solidFill>
                  <a:srgbClr val="C00000"/>
                </a:solidFill>
                <a:latin typeface="MathJax_Main_Var"/>
              </a:rPr>
              <a:t>6</a:t>
            </a:r>
            <a:r>
              <a:rPr lang="en-US" sz="2000" i="1" dirty="0">
                <a:solidFill>
                  <a:srgbClr val="C00000"/>
                </a:solidFill>
                <a:latin typeface="MathJax_Main_Var"/>
              </a:rPr>
              <a:t> + 7O</a:t>
            </a:r>
            <a:r>
              <a:rPr lang="en-US" sz="2000" i="1" baseline="-25000" dirty="0">
                <a:solidFill>
                  <a:srgbClr val="C00000"/>
                </a:solidFill>
                <a:latin typeface="MathJax_Main_Var"/>
              </a:rPr>
              <a:t>2</a:t>
            </a:r>
            <a:r>
              <a:rPr lang="en-US" sz="2000" i="1" dirty="0">
                <a:solidFill>
                  <a:srgbClr val="C00000"/>
                </a:solidFill>
                <a:latin typeface="MathJax_Main_Var"/>
              </a:rPr>
              <a:t> ⟶ 4CO</a:t>
            </a:r>
            <a:r>
              <a:rPr lang="en-US" sz="2000" i="1" baseline="-25000" dirty="0">
                <a:solidFill>
                  <a:srgbClr val="C00000"/>
                </a:solidFill>
                <a:latin typeface="MathJax_Main_Var"/>
              </a:rPr>
              <a:t>2</a:t>
            </a:r>
            <a:r>
              <a:rPr lang="en-US" sz="2000" i="1" dirty="0">
                <a:solidFill>
                  <a:srgbClr val="C00000"/>
                </a:solidFill>
                <a:latin typeface="MathJax_Main_Var"/>
              </a:rPr>
              <a:t> + 6H</a:t>
            </a:r>
            <a:r>
              <a:rPr lang="en-US" sz="2000" i="1" baseline="-25000" dirty="0">
                <a:solidFill>
                  <a:srgbClr val="C00000"/>
                </a:solidFill>
                <a:latin typeface="MathJax_Main_Var"/>
              </a:rPr>
              <a:t>2</a:t>
            </a:r>
            <a:r>
              <a:rPr lang="en-US" sz="2000" i="1" dirty="0">
                <a:solidFill>
                  <a:srgbClr val="C00000"/>
                </a:solidFill>
                <a:latin typeface="MathJax_Main_Var"/>
              </a:rPr>
              <a:t>O + 3080</a:t>
            </a:r>
            <a:r>
              <a:rPr lang="en-US" sz="2000" dirty="0">
                <a:solidFill>
                  <a:srgbClr val="C00000"/>
                </a:solidFill>
                <a:latin typeface="Open Sans"/>
              </a:rPr>
              <a:t> 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кДж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бойынша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 770 кДж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жылу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бөлінді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жұмсалған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оттектің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көлемін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Open Sans"/>
              </a:rPr>
              <a:t>есепте</a:t>
            </a:r>
            <a:r>
              <a:rPr lang="ru-RU" sz="2000" dirty="0">
                <a:solidFill>
                  <a:srgbClr val="C00000"/>
                </a:solidFill>
                <a:latin typeface="Open Sans"/>
              </a:rPr>
              <a:t>.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А. 44,8</a:t>
            </a:r>
            <a:r>
              <a:rPr lang="ru-RU" sz="2000" dirty="0">
                <a:solidFill>
                  <a:srgbClr val="0070C0"/>
                </a:solidFill>
                <a:latin typeface="Open Sans"/>
              </a:rPr>
              <a:t> л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Ә. 39,2</a:t>
            </a:r>
            <a:r>
              <a:rPr lang="ru-RU" sz="2000" dirty="0">
                <a:solidFill>
                  <a:srgbClr val="0070C0"/>
                </a:solidFill>
                <a:latin typeface="Open Sans"/>
              </a:rPr>
              <a:t> л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Б. 33,6</a:t>
            </a:r>
            <a:r>
              <a:rPr lang="ru-RU" sz="2000" dirty="0">
                <a:solidFill>
                  <a:srgbClr val="0070C0"/>
                </a:solidFill>
                <a:latin typeface="Open Sans"/>
              </a:rPr>
              <a:t> л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В. 89,6</a:t>
            </a:r>
            <a:r>
              <a:rPr lang="ru-RU" sz="2000" dirty="0">
                <a:solidFill>
                  <a:srgbClr val="0070C0"/>
                </a:solidFill>
                <a:latin typeface="Open Sans"/>
              </a:rPr>
              <a:t> л</a:t>
            </a:r>
          </a:p>
          <a:p>
            <a:r>
              <a:rPr lang="ru-RU" sz="2000" dirty="0" smtClean="0">
                <a:solidFill>
                  <a:srgbClr val="0070C0"/>
                </a:solidFill>
                <a:latin typeface="Open Sans"/>
              </a:rPr>
              <a:t>Г. 22,4</a:t>
            </a:r>
            <a:r>
              <a:rPr lang="ru-RU" sz="2000" dirty="0">
                <a:solidFill>
                  <a:srgbClr val="0070C0"/>
                </a:solidFill>
                <a:latin typeface="Open Sans"/>
              </a:rPr>
              <a:t> л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1" hangingPunct="1"/>
            <a:endParaRPr lang="ru-RU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68187" y="7196554"/>
            <a:ext cx="76595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sz="1200" dirty="0" err="1">
                <a:solidFill>
                  <a:srgbClr val="000000"/>
                </a:solidFill>
                <a:latin typeface="Open Sans"/>
                <a:cs typeface="Arial" pitchFamily="34" charset="0"/>
              </a:rPr>
              <a:t>Табиғи</a:t>
            </a:r>
            <a:r>
              <a:rPr lang="ru-RU" sz="1200" dirty="0">
                <a:solidFill>
                  <a:srgbClr val="000000"/>
                </a:solidFill>
                <a:latin typeface="Open Sans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Open Sans"/>
                <a:cs typeface="Arial" pitchFamily="34" charset="0"/>
              </a:rPr>
              <a:t>газдың</a:t>
            </a:r>
            <a:r>
              <a:rPr lang="ru-RU" sz="1200" dirty="0">
                <a:solidFill>
                  <a:srgbClr val="000000"/>
                </a:solidFill>
                <a:latin typeface="Open Sans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Open Sans"/>
                <a:cs typeface="Arial" pitchFamily="34" charset="0"/>
              </a:rPr>
              <a:t>құрамында</a:t>
            </a:r>
            <a:r>
              <a:rPr lang="ru-RU" sz="1200" dirty="0">
                <a:solidFill>
                  <a:srgbClr val="000000"/>
                </a:solidFill>
                <a:latin typeface="Open Sans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Open Sans"/>
                <a:cs typeface="Arial" pitchFamily="34" charset="0"/>
              </a:rPr>
              <a:t>мөлшері</a:t>
            </a:r>
            <a:r>
              <a:rPr lang="ru-RU" sz="1200" dirty="0">
                <a:solidFill>
                  <a:srgbClr val="000000"/>
                </a:solidFill>
                <a:latin typeface="Open Sans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Open Sans"/>
                <a:cs typeface="Arial" pitchFamily="34" charset="0"/>
              </a:rPr>
              <a:t>көп</a:t>
            </a:r>
            <a:r>
              <a:rPr lang="ru-RU" sz="1200" dirty="0">
                <a:solidFill>
                  <a:srgbClr val="000000"/>
                </a:solidFill>
                <a:latin typeface="Open Sans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Open Sans"/>
                <a:cs typeface="Arial" pitchFamily="34" charset="0"/>
              </a:rPr>
              <a:t>компонентті</a:t>
            </a:r>
            <a:r>
              <a:rPr lang="ru-RU" sz="1200" dirty="0">
                <a:solidFill>
                  <a:srgbClr val="000000"/>
                </a:solidFill>
                <a:latin typeface="Open Sans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Open Sans"/>
                <a:cs typeface="Arial" pitchFamily="34" charset="0"/>
              </a:rPr>
              <a:t>көрсет</a:t>
            </a:r>
            <a:r>
              <a:rPr lang="ru-RU" sz="1200" dirty="0">
                <a:solidFill>
                  <a:srgbClr val="000000"/>
                </a:solidFill>
                <a:latin typeface="Open Sans"/>
                <a:cs typeface="Arial" pitchFamily="34" charset="0"/>
              </a:rPr>
              <a:t>.</a:t>
            </a:r>
            <a:endParaRPr lang="ru-RU" sz="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>
                <a:solidFill>
                  <a:srgbClr val="000000"/>
                </a:solidFill>
                <a:latin typeface="Open Sans"/>
                <a:cs typeface="Arial" pitchFamily="34" charset="0"/>
              </a:rPr>
              <a:t>бутан</a:t>
            </a:r>
          </a:p>
          <a:p>
            <a:r>
              <a:rPr lang="ru-RU" sz="1200" dirty="0">
                <a:solidFill>
                  <a:srgbClr val="000000"/>
                </a:solidFill>
                <a:latin typeface="Open Sans"/>
                <a:cs typeface="Arial" pitchFamily="34" charset="0"/>
              </a:rPr>
              <a:t>этан</a:t>
            </a:r>
          </a:p>
          <a:p>
            <a:r>
              <a:rPr lang="ru-RU" sz="1200" dirty="0">
                <a:solidFill>
                  <a:srgbClr val="000000"/>
                </a:solidFill>
                <a:latin typeface="Open Sans"/>
                <a:cs typeface="Arial" pitchFamily="34" charset="0"/>
              </a:rPr>
              <a:t>метан</a:t>
            </a:r>
          </a:p>
          <a:p>
            <a:r>
              <a:rPr lang="ru-RU" sz="1200" dirty="0">
                <a:solidFill>
                  <a:srgbClr val="000000"/>
                </a:solidFill>
                <a:latin typeface="Open Sans"/>
                <a:cs typeface="Arial" pitchFamily="34" charset="0"/>
              </a:rPr>
              <a:t>пропан</a:t>
            </a:r>
            <a:endParaRPr lang="ru-RU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393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04108" y="380340"/>
            <a:ext cx="69530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/>
                <a:ea typeface="+mj-ea"/>
                <a:cs typeface="+mj-cs"/>
              </a:rPr>
              <a:t>Үйге  тапсырма :</a:t>
            </a:r>
            <a:r>
              <a:rPr kumimoji="0" lang="kk-KZ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B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 Black"/>
                <a:ea typeface="+mj-ea"/>
                <a:cs typeface="+mj-cs"/>
              </a:rPr>
              <a:t> 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5012" y="2127978"/>
            <a:ext cx="79802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FF66"/>
              </a:buClr>
              <a:buFont typeface="Wingdings" pitchFamily="2" charset="2"/>
              <a:buChar char="§"/>
              <a:defRPr/>
            </a:pPr>
            <a:r>
              <a:rPr lang="kk-KZ" sz="3200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Мұнайдың экологиялық жағынан пайдасы мен зиянына  </a:t>
            </a:r>
            <a:r>
              <a:rPr lang="kk-KZ" sz="3200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эссе </a:t>
            </a:r>
            <a:r>
              <a:rPr lang="kk-KZ" sz="3200" kern="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 жазу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47985" y="1379065"/>
            <a:ext cx="22974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FF66"/>
              </a:buClr>
              <a:buFont typeface="Wingdings" pitchFamily="2" charset="2"/>
              <a:buChar char="§"/>
              <a:defRPr/>
            </a:pPr>
            <a:r>
              <a:rPr lang="kk-KZ" sz="3200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§51</a:t>
            </a:r>
            <a:r>
              <a:rPr lang="kk-KZ" sz="3200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</a:rPr>
              <a:t>. оқу.</a:t>
            </a:r>
            <a:endParaRPr lang="kk-KZ" sz="3200" kern="0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089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04109" y="259408"/>
            <a:ext cx="633548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+mj-ea"/>
                <a:cs typeface="+mj-cs"/>
              </a:rPr>
              <a:t>Физикалық</a:t>
            </a: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+mj-ea"/>
                <a:cs typeface="+mj-cs"/>
              </a:rPr>
              <a:t>  </a:t>
            </a:r>
            <a:r>
              <a:rPr kumimoji="0" lang="ru-RU" sz="4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ea typeface="+mj-ea"/>
                <a:cs typeface="+mj-cs"/>
              </a:rPr>
              <a:t>қасиеті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3465" y="1087912"/>
            <a:ext cx="7623958" cy="285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9FF66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kk-KZ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Өзіне  тән иісі бар, қара қоңыр түсті, май тәріздес, қоймалжың  сұйық  зат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9FF66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kk-KZ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Тез  жанғыш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9FF66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kk-KZ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Органикалық  еріткіштерде ериді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9FF66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Суда  </a:t>
            </a:r>
            <a:r>
              <a:rPr kumimoji="0" lang="ru-RU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ерімейді</a:t>
            </a: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 </a:t>
            </a:r>
            <a:r>
              <a:rPr kumimoji="0" lang="ru-RU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және</a:t>
            </a: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 </a:t>
            </a:r>
            <a:r>
              <a:rPr kumimoji="0" lang="ru-RU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одан</a:t>
            </a:r>
            <a:r>
              <a:rPr kumimoji="0" lang="ru-RU" sz="3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 </a:t>
            </a:r>
            <a:r>
              <a:rPr kumimoji="0" lang="ru-RU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жеңіл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4555754"/>
            <a:ext cx="8937625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8100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54050" y="5313363"/>
            <a:ext cx="16033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МҰНАЙ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1447800" y="179388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МҰНАРА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3563" name="Picture 11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0623" y="158832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276475" y="548322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91232" y="1363829"/>
            <a:ext cx="2351314" cy="733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200"/>
              </a:spcAft>
            </a:pP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ФРАКЦИЯЛЫҚ</a:t>
            </a:r>
          </a:p>
          <a:p>
            <a:pPr lvl="0" algn="ctr">
              <a:spcAft>
                <a:spcPts val="200"/>
              </a:spcAft>
            </a:pPr>
            <a:r>
              <a:rPr lang="kk-KZ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МҰНАРА</a:t>
            </a:r>
            <a:endParaRPr lang="en-GB" altLang="ru-RU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05883" y="5752697"/>
            <a:ext cx="55175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Aft>
                <a:spcPts val="200"/>
              </a:spcAft>
            </a:pPr>
            <a:r>
              <a:rPr lang="ru-RU" altLang="ru-RU" sz="1200" b="1" dirty="0">
                <a:solidFill>
                  <a:srgbClr val="000000"/>
                </a:solidFill>
                <a:latin typeface="Arial" panose="020B0604020202020204" pitchFamily="34" charset="0"/>
              </a:rPr>
              <a:t>ПЕШ</a:t>
            </a:r>
            <a:endParaRPr lang="en-GB" altLang="ru-RU" sz="12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2512" y="2251974"/>
            <a:ext cx="29679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200"/>
              </a:spcAft>
            </a:pPr>
            <a:r>
              <a:rPr lang="ru-RU" alt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МҰНАЙ ГАЗ КҮЙІНЕ АЙНАЛҒАНША ҚЫЗДЫРЫЛАДЫ</a:t>
            </a:r>
            <a:endParaRPr lang="en-GB" altLang="ru-RU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6263" y="3227119"/>
            <a:ext cx="296792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200"/>
              </a:spcAft>
            </a:pPr>
            <a:r>
              <a:rPr lang="ru-RU" alt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ГАЗДАРДЫҢ ЫСТЫҚ ҚОСПАСЫ ФРАКЦИЯЛЫҚ МҰНАРАНЫҢ АСТЫНАН ЖІБЕРІЛЕДІ</a:t>
            </a:r>
            <a:endParaRPr lang="en-GB" altLang="ru-RU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8937" y="5311549"/>
            <a:ext cx="744537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31210" y="4495870"/>
            <a:ext cx="3111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200"/>
              </a:spcAft>
            </a:pPr>
            <a:r>
              <a:rPr lang="ru-RU" alt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ЫСТЫҚ ГАЗДАР БУЫ ЖОҒАРЫҒА КӨТЕРІЛЕДІ</a:t>
            </a:r>
            <a:endParaRPr lang="en-GB" altLang="ru-RU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898" y="1944688"/>
            <a:ext cx="481013" cy="297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54050" y="5313363"/>
            <a:ext cx="16033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МҰНАЙ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1447800" y="179388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40971" name="Picture 11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72" name="Line 12"/>
          <p:cNvSpPr>
            <a:spLocks noChangeShapeType="1"/>
          </p:cNvSpPr>
          <p:nvPr/>
        </p:nvSpPr>
        <p:spPr bwMode="auto">
          <a:xfrm>
            <a:off x="2276475" y="548322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732801" y="1078845"/>
            <a:ext cx="2707336" cy="1370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200"/>
              </a:spcAft>
            </a:pPr>
            <a:r>
              <a:rPr lang="kk-KZ" sz="2000" b="1" dirty="0" smtClean="0">
                <a:latin typeface="Arial" pitchFamily="34" charset="0"/>
                <a:cs typeface="Arial" pitchFamily="34" charset="0"/>
              </a:rPr>
              <a:t>Ыстық бу (газдар) мұнарадан өтеді. Жылжыйды  және салқындайды.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2852738" y="5743575"/>
            <a:ext cx="927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1200" b="1" dirty="0" smtClean="0">
                <a:latin typeface="Arial" panose="020B0604020202020204" pitchFamily="34" charset="0"/>
              </a:rPr>
              <a:t>ПЕШ</a:t>
            </a:r>
            <a:endParaRPr lang="en-GB" altLang="ru-RU" sz="12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2801" y="2538283"/>
            <a:ext cx="286483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200"/>
              </a:spcAft>
            </a:pP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БИТУМ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фракциясы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ірі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молекулалардан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тұрады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және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олардың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қайнау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температуралары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жоғары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сондықтан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олар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сұйықтыққа</a:t>
            </a:r>
            <a:r>
              <a:rPr lang="ru-RU" altLang="ru-R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ауысады</a:t>
            </a:r>
            <a:endParaRPr lang="en-GB" altLang="ru-RU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33600" y="5410059"/>
            <a:ext cx="9044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altLang="ru-RU" sz="1600" b="1" dirty="0">
                <a:solidFill>
                  <a:srgbClr val="000000"/>
                </a:solidFill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774" y="5413650"/>
            <a:ext cx="53022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026"/>
          <p:cNvSpPr txBox="1">
            <a:spLocks noChangeArrowheads="1"/>
          </p:cNvSpPr>
          <p:nvPr/>
        </p:nvSpPr>
        <p:spPr bwMode="auto">
          <a:xfrm>
            <a:off x="654050" y="5313363"/>
            <a:ext cx="16033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МҰНАЙ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7657" name="Text Box 1033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7659" name="Picture 1035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60" name="Line 1036"/>
          <p:cNvSpPr>
            <a:spLocks noChangeShapeType="1"/>
          </p:cNvSpPr>
          <p:nvPr/>
        </p:nvSpPr>
        <p:spPr bwMode="auto">
          <a:xfrm>
            <a:off x="2276475" y="548322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1" name="Line 1037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2" name="Line 1038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74" name="Text Box 1050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27675" name="Text Box 1051"/>
          <p:cNvSpPr txBox="1">
            <a:spLocks noChangeArrowheads="1"/>
          </p:cNvSpPr>
          <p:nvPr/>
        </p:nvSpPr>
        <p:spPr bwMode="auto">
          <a:xfrm>
            <a:off x="654050" y="1961003"/>
            <a:ext cx="2916238" cy="2622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200"/>
              </a:spcAft>
            </a:pPr>
            <a:r>
              <a:rPr lang="ru-RU" altLang="ru-RU" sz="2000" b="1" dirty="0" smtClean="0">
                <a:latin typeface="Arial" panose="020B0604020202020204" pitchFamily="34" charset="0"/>
              </a:rPr>
              <a:t>БИТУМ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фракциясы</a:t>
            </a:r>
            <a:r>
              <a:rPr lang="ru-RU" altLang="ru-RU" sz="2000" b="1" dirty="0" smtClean="0">
                <a:latin typeface="Arial" panose="020B0604020202020204" pitchFamily="34" charset="0"/>
              </a:rPr>
              <a:t>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ірі</a:t>
            </a:r>
            <a:r>
              <a:rPr lang="ru-RU" altLang="ru-RU" sz="2000" b="1" dirty="0" smtClean="0">
                <a:latin typeface="Arial" panose="020B0604020202020204" pitchFamily="34" charset="0"/>
              </a:rPr>
              <a:t>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молекулалардан</a:t>
            </a:r>
            <a:r>
              <a:rPr lang="ru-RU" altLang="ru-RU" sz="2000" b="1" dirty="0" smtClean="0">
                <a:latin typeface="Arial" panose="020B0604020202020204" pitchFamily="34" charset="0"/>
              </a:rPr>
              <a:t>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тұрады және олардың қайнау температуралары</a:t>
            </a:r>
            <a:r>
              <a:rPr lang="ru-RU" altLang="ru-RU" sz="2000" b="1" dirty="0" smtClean="0">
                <a:latin typeface="Arial" panose="020B0604020202020204" pitchFamily="34" charset="0"/>
              </a:rPr>
              <a:t>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жоғары</a:t>
            </a:r>
            <a:r>
              <a:rPr lang="ru-RU" altLang="ru-RU" sz="2000" b="1" dirty="0" smtClean="0">
                <a:latin typeface="Arial" panose="020B0604020202020204" pitchFamily="34" charset="0"/>
              </a:rPr>
              <a:t>,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сондықтан олар</a:t>
            </a:r>
            <a:r>
              <a:rPr lang="ru-RU" altLang="ru-RU" sz="2000" b="1" dirty="0" smtClean="0">
                <a:latin typeface="Arial" panose="020B0604020202020204" pitchFamily="34" charset="0"/>
              </a:rPr>
              <a:t> </a:t>
            </a:r>
            <a:r>
              <a:rPr lang="ru-RU" altLang="ru-RU" sz="2000" b="1" dirty="0" err="1" smtClean="0">
                <a:latin typeface="Arial" panose="020B0604020202020204" pitchFamily="34" charset="0"/>
              </a:rPr>
              <a:t>сұйықтыққа ауысады</a:t>
            </a:r>
            <a:endParaRPr lang="en-GB" altLang="ru-RU" sz="2000" b="1" dirty="0">
              <a:latin typeface="Arial" panose="020B0604020202020204" pitchFamily="34" charset="0"/>
            </a:endParaRPr>
          </a:p>
        </p:txBody>
      </p:sp>
      <p:sp>
        <p:nvSpPr>
          <p:cNvPr id="27676" name="Text Box 1052"/>
          <p:cNvSpPr txBox="1">
            <a:spLocks noChangeArrowheads="1"/>
          </p:cNvSpPr>
          <p:nvPr/>
        </p:nvSpPr>
        <p:spPr bwMode="auto">
          <a:xfrm>
            <a:off x="2852738" y="5743575"/>
            <a:ext cx="927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1200" b="1" dirty="0" smtClean="0">
                <a:latin typeface="Arial" panose="020B0604020202020204" pitchFamily="34" charset="0"/>
              </a:rPr>
              <a:t>ПЕШ</a:t>
            </a:r>
            <a:endParaRPr lang="en-GB" altLang="ru-RU" sz="12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654050" y="5313363"/>
            <a:ext cx="16033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МҰНАЙ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8683" name="Picture 11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2276475" y="548322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6249988" y="4564063"/>
            <a:ext cx="333189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165252" y="1912938"/>
            <a:ext cx="3405037" cy="2563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200"/>
              </a:spcAft>
            </a:pPr>
            <a:r>
              <a:rPr lang="ru-RU" altLang="ru-RU" sz="2000" b="1" dirty="0" smtClean="0">
                <a:latin typeface="Arial" panose="020B0604020202020204" pitchFamily="34" charset="0"/>
              </a:rPr>
              <a:t>МАЙЛАҒЫШ МАЙЛАР ФРАКЦИЯСЫНДА МОЛЕКУЛАЛАР БИТУМ ФРАКЦИЯСЫНДАҒЫДАЙ ҮЛКЕН ЕМЕС, СОНДЫҚТАН ОЛАР ЖОҒАРЫҒА КӨТЕРІЛЕДІ.</a:t>
            </a:r>
            <a:endParaRPr lang="en-GB" altLang="ru-RU" sz="2000" b="1" dirty="0">
              <a:latin typeface="Arial" panose="020B0604020202020204" pitchFamily="34" charset="0"/>
            </a:endParaRPr>
          </a:p>
        </p:txBody>
      </p:sp>
      <p:sp>
        <p:nvSpPr>
          <p:cNvPr id="28700" name="Text Box 28"/>
          <p:cNvSpPr txBox="1">
            <a:spLocks noChangeArrowheads="1"/>
          </p:cNvSpPr>
          <p:nvPr/>
        </p:nvSpPr>
        <p:spPr bwMode="auto">
          <a:xfrm>
            <a:off x="2852738" y="5743575"/>
            <a:ext cx="927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1200" b="1" dirty="0" smtClean="0">
                <a:latin typeface="Arial" panose="020B0604020202020204" pitchFamily="34" charset="0"/>
              </a:rPr>
              <a:t>ПЕШ</a:t>
            </a:r>
            <a:endParaRPr lang="en-GB" altLang="ru-RU" sz="12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654050" y="5313363"/>
            <a:ext cx="16033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МҰНАЙ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9707" name="Picture 11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276475" y="548322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6249987" y="4564063"/>
            <a:ext cx="340916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654049" y="1912938"/>
            <a:ext cx="3016429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БУЛАР  ЖОҒАРЫ ҚАРАЙ КӨТЕРІЛЕДІ,  САЛҚЫНДАП  СҰЙЫҚ КҮЙГЕ АЙНАЛАДЫ</a:t>
            </a:r>
            <a:endParaRPr lang="en-GB" altLang="ru-RU" sz="1600" b="1" dirty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endParaRPr lang="ru-RU" altLang="ru-RU" sz="1600" b="1" dirty="0" smtClean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endParaRPr lang="ru-RU" altLang="ru-RU" sz="1600" b="1" dirty="0" smtClean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ҚАЙНАУ ТЕМПЕРАТУРАСЫ ТӨМЕН БОЛҒАН САЙЫН ҚОСЫЛЫСТАР ЖОҒАРЫ ҚАРАЙ КӨТЕРІЛЕДІ 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2852738" y="5743575"/>
            <a:ext cx="927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1200" b="1" dirty="0" smtClean="0">
                <a:latin typeface="Arial" panose="020B0604020202020204" pitchFamily="34" charset="0"/>
              </a:rPr>
              <a:t>ПЕШ</a:t>
            </a:r>
            <a:endParaRPr lang="en-GB" altLang="ru-RU" sz="12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654050" y="5313363"/>
            <a:ext cx="16033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МҰНАЙ</a:t>
            </a:r>
            <a:endParaRPr lang="en-GB" altLang="ru-RU" sz="16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1447800" y="179388"/>
            <a:ext cx="624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ФРАКЦИЯЛЫҚ   АЙДАУ</a:t>
            </a:r>
            <a:r>
              <a:rPr lang="ru-RU" altLang="ru-RU" b="1" dirty="0" smtClean="0">
                <a:latin typeface="Arial" panose="020B0604020202020204" pitchFamily="34" charset="0"/>
              </a:rPr>
              <a:t>.</a:t>
            </a:r>
            <a:endParaRPr lang="en-GB" altLang="ru-RU" b="1" dirty="0" smtClean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41995" name="Picture 11" descr="fdistc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628775"/>
            <a:ext cx="287655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2276475" y="5483225"/>
            <a:ext cx="5762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 flipV="1">
            <a:off x="4681538" y="2447925"/>
            <a:ext cx="0" cy="2735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5838825" y="5478463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5834063" y="47323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5830888" y="3957638"/>
            <a:ext cx="36036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>
            <a:off x="5826125" y="3195638"/>
            <a:ext cx="3603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6249988" y="3027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ПАРАФИН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6249988" y="3789363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ДИЗЕЛЬ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6249988" y="4564063"/>
            <a:ext cx="29841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МАЙЛАҒЫШ МАЙЛАР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6249988" y="5316538"/>
            <a:ext cx="2627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1600" b="1" dirty="0" smtClean="0">
                <a:latin typeface="Arial" panose="020B0604020202020204" pitchFamily="34" charset="0"/>
              </a:rPr>
              <a:t>БИТУМ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42012" name="Text Box 28"/>
          <p:cNvSpPr txBox="1">
            <a:spLocks noChangeArrowheads="1"/>
          </p:cNvSpPr>
          <p:nvPr/>
        </p:nvSpPr>
        <p:spPr bwMode="auto">
          <a:xfrm>
            <a:off x="2852738" y="5743575"/>
            <a:ext cx="927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Aft>
                <a:spcPts val="200"/>
              </a:spcAft>
            </a:pPr>
            <a:r>
              <a:rPr lang="ru-RU" altLang="ru-RU" sz="1200" b="1" dirty="0" smtClean="0">
                <a:latin typeface="Arial" panose="020B0604020202020204" pitchFamily="34" charset="0"/>
              </a:rPr>
              <a:t>ПЕШ</a:t>
            </a:r>
            <a:endParaRPr lang="en-GB" altLang="ru-RU" sz="1200" b="1" dirty="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654049" y="1912938"/>
            <a:ext cx="3016429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Aft>
                <a:spcPts val="200"/>
              </a:spcAft>
            </a:pPr>
            <a:endParaRPr lang="en-GB" altLang="ru-RU" sz="1600" b="1" dirty="0">
              <a:latin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4049" y="1286242"/>
            <a:ext cx="2349500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БУЛАР  ЖОҒАРЫ ҚАРАЙ КӨТЕРІЛЕДІ,  САЛҚЫНДАП  СҰЙЫҚ КҮЙГЕ АЙНАЛАДЫ</a:t>
            </a:r>
            <a:endParaRPr lang="en-GB" altLang="ru-RU" sz="1600" b="1" dirty="0" smtClean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endParaRPr lang="ru-RU" altLang="ru-RU" sz="1600" b="1" dirty="0" smtClean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endParaRPr lang="ru-RU" altLang="ru-RU" sz="1600" b="1" dirty="0" smtClean="0">
              <a:latin typeface="Arial" panose="020B0604020202020204" pitchFamily="34" charset="0"/>
            </a:endParaRPr>
          </a:p>
          <a:p>
            <a:pPr>
              <a:spcAft>
                <a:spcPts val="200"/>
              </a:spcAft>
            </a:pPr>
            <a:r>
              <a:rPr lang="ru-RU" altLang="ru-RU" sz="1600" b="1" dirty="0" smtClean="0">
                <a:latin typeface="Arial" panose="020B0604020202020204" pitchFamily="34" charset="0"/>
              </a:rPr>
              <a:t>ҚАЙНАУ ТЕМПЕРАТУРАСЫ ТӨМЕН БОЛҒАН САЙЫН ҚОСЫЛЫСТАР ЖОҒАРЫ ҚАРАЙ КӨТЕРІЛЕДІ </a:t>
            </a:r>
            <a:endParaRPr lang="en-GB" altLang="ru-RU" sz="16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goilpps</Template>
  <TotalTime>396</TotalTime>
  <Words>697</Words>
  <Application>Microsoft Office PowerPoint</Application>
  <PresentationFormat>Экран (4:3)</PresentationFormat>
  <Paragraphs>250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Default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Казыбек Тортаев</dc:creator>
  <cp:lastModifiedBy>User</cp:lastModifiedBy>
  <cp:revision>41</cp:revision>
  <dcterms:created xsi:type="dcterms:W3CDTF">2019-05-01T08:51:56Z</dcterms:created>
  <dcterms:modified xsi:type="dcterms:W3CDTF">2020-04-03T06:34:57Z</dcterms:modified>
</cp:coreProperties>
</file>