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%D0%9A%D2%AF%D0%BA%D1%96%D1%80%D1%82" TargetMode="External"/><Relationship Id="rId13" Type="http://schemas.openxmlformats.org/officeDocument/2006/relationships/hyperlink" Target="http://kk.wikipedia.org/wiki/%D0%97%D0%B0%D1%82" TargetMode="External"/><Relationship Id="rId3" Type="http://schemas.openxmlformats.org/officeDocument/2006/relationships/hyperlink" Target="http://kk.wikipedia.org/wiki/%D0%9A%D3%A9%D0%BC%D1%96%D1%80%D1%82%D0%B5%D0%BA" TargetMode="External"/><Relationship Id="rId7" Type="http://schemas.openxmlformats.org/officeDocument/2006/relationships/hyperlink" Target="http://kk.wikipedia.org/wiki/%D0%AD%D0%BB%D0%B5%D0%BC%D0%B5%D0%BD%D1%82" TargetMode="External"/><Relationship Id="rId12" Type="http://schemas.openxmlformats.org/officeDocument/2006/relationships/hyperlink" Target="http://kk.wikipedia.org/wiki/%D0%9E%D1%80%D0%B3%D0%B0%D0%BD%D0%B8%D0%BA%D0%B0%D0%BB%D1%8B%D2%9B_%D1%85%D0%B8%D0%BC%D0%B8%D1%8F" TargetMode="External"/><Relationship Id="rId2" Type="http://schemas.openxmlformats.org/officeDocument/2006/relationships/hyperlink" Target="http://kk.wikipedia.org/wiki/%D2%9A%D2%B1%D1%80%D0%B0%D0%B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0%90%D0%B7%D0%BE%D1%82" TargetMode="External"/><Relationship Id="rId11" Type="http://schemas.openxmlformats.org/officeDocument/2006/relationships/hyperlink" Target="http://kk.wikipedia.org/wiki/%D0%9C%D0%B5%D1%82%D0%B0%D0%BB%D0%B4%D0%B0%D1%80" TargetMode="External"/><Relationship Id="rId5" Type="http://schemas.openxmlformats.org/officeDocument/2006/relationships/hyperlink" Target="http://kk.wikipedia.org/wiki/%D0%9E%D1%82%D1%82%D0%B5%D0%BA" TargetMode="External"/><Relationship Id="rId10" Type="http://schemas.openxmlformats.org/officeDocument/2006/relationships/hyperlink" Target="http://kk.wikipedia.org/wiki/%D0%93%D0%B0%D0%BB%D0%BE%D0%B3%D0%B5%D0%BD%D0%B4%D0%B5%D1%80" TargetMode="External"/><Relationship Id="rId4" Type="http://schemas.openxmlformats.org/officeDocument/2006/relationships/hyperlink" Target="http://kk.wikipedia.org/wiki/%D0%A1%D1%83%D1%82%D0%B5%D0%BA" TargetMode="External"/><Relationship Id="rId9" Type="http://schemas.openxmlformats.org/officeDocument/2006/relationships/hyperlink" Target="http://kk.wikipedia.org/wiki/%D0%A4%D0%BE%D1%81%D1%84%D0%BE%D1%80" TargetMode="External"/><Relationship Id="rId14" Type="http://schemas.openxmlformats.org/officeDocument/2006/relationships/hyperlink" Target="http://kk.wikipedia.org/wiki/%D0%91%D0%B0%D0%B9%D0%BB%D0%B0%D0%BD%D1%8B%D1%81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%D0%90%D1%82%D0%BE%D0%BC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hyperlink" Target="http://kk.wikipedia.org/wiki/%D0%91%D0%B0%D0%B9%D0%BB%D0%B0%D0%BD%D1%8B%D1%81" TargetMode="External"/><Relationship Id="rId5" Type="http://schemas.openxmlformats.org/officeDocument/2006/relationships/image" Target="../media/image5.png"/><Relationship Id="rId10" Type="http://schemas.openxmlformats.org/officeDocument/2006/relationships/hyperlink" Target="http://kk.wikipedia.org/wiki/%D0%9A%D3%A9%D0%BC%D1%96%D1%80%D1%82%D0%B5%D0%BA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://kk.wikipedia.org/wiki/%D2%9A%D0%B0%D1%81%D0%B8%D0%B5%D1%82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AD%D0%BB%D0%B5%D0%BA%D1%82%D1%80%D0%BE%D0%BB%D0%B8%D1%82%D1%82%D0%B5%D1%80" TargetMode="External"/><Relationship Id="rId7" Type="http://schemas.openxmlformats.org/officeDocument/2006/relationships/hyperlink" Target="http://kk.wikipedia.org/w/index.php?title=%D2%9A%D0%B0%D1%82%D1%8B%D1%81&amp;action=edit&amp;redlink=1" TargetMode="External"/><Relationship Id="rId2" Type="http://schemas.openxmlformats.org/officeDocument/2006/relationships/hyperlink" Target="http://kk.wikipedia.org/wiki/%D0%91%D0%B5%D0%B9%D1%8D%D0%BB%D0%B5%D0%BA%D1%82%D1%80%D0%BE%D0%BB%D0%B8%D1%82%D1%82%D0%B5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0%9E%D1%82%D1%82%D0%B5%D0%BA" TargetMode="External"/><Relationship Id="rId5" Type="http://schemas.openxmlformats.org/officeDocument/2006/relationships/hyperlink" Target="http://kk.wikipedia.org/wiki/%D0%9C%D0%BE%D0%BB%D0%B5%D0%BA%D1%83%D0%BB%D0%B0" TargetMode="External"/><Relationship Id="rId4" Type="http://schemas.openxmlformats.org/officeDocument/2006/relationships/hyperlink" Target="http://kk.wikipedia.org/wiki/%D0%A0%D0%B5%D0%B0%D0%BA%D1%86%D0%B8%D1%8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18" y="428604"/>
            <a:ext cx="6172200" cy="1894362"/>
          </a:xfrm>
        </p:spPr>
        <p:txBody>
          <a:bodyPr/>
          <a:lstStyle/>
          <a:p>
            <a:r>
              <a:rPr lang="kk-KZ" dirty="0" smtClean="0"/>
              <a:t>Органикалық  заттардың  ерекшеліктері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dirty="0" smtClean="0"/>
              <a:t>9.4.3.1 -органикалық қосылыстардың көптүрлілігінің себебін  түсіндіру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500034" y="571480"/>
          <a:ext cx="8001056" cy="5260150"/>
        </p:xfrm>
        <a:graphic>
          <a:graphicData uri="http://schemas.openxmlformats.org/drawingml/2006/table">
            <a:tbl>
              <a:tblPr/>
              <a:tblGrid>
                <a:gridCol w="8001056"/>
              </a:tblGrid>
              <a:tr h="50006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kern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Органикалық химия пәні. 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Органикалық қосылыстардың барлығының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 tooltip="Құрам"/>
                        </a:rPr>
                        <a:t>құрамында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 tooltip="Көміртек"/>
                        </a:rPr>
                        <a:t>көміртек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атомы бар. Көміртектен басқа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4" tooltip="Сутек"/>
                        </a:rPr>
                        <a:t>сутек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5" tooltip="Оттек"/>
                        </a:rPr>
                        <a:t>оттек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6" tooltip="Азот"/>
                        </a:rPr>
                        <a:t>азот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т.б.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7" tooltip="Элемент"/>
                        </a:rPr>
                        <a:t>элемент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атомдары болады. Кейбір органикалық қосылыстардың құрамына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8" tooltip="Күкірт"/>
                        </a:rPr>
                        <a:t>күкірт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9" tooltip="Фосфор"/>
                        </a:rPr>
                        <a:t>фосфор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0" tooltip="Галогендер"/>
                        </a:rPr>
                        <a:t>галогендер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және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1" tooltip="Металдар"/>
                        </a:rPr>
                        <a:t>металдар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кіреді. Ал бейорганикалық қосылыстарды біріктіретін бір ортақ элемент жоқ.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2" tooltip="Органикалық химия"/>
                        </a:rPr>
                        <a:t>Органикалық химия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— көмірсутектер мен олардың туындыларының химиясы.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Органикалық заттардың бейорганикалық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3" tooltip="Зат"/>
                        </a:rPr>
                        <a:t>заттармен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салыстырғанда бірқатар ерекиіеліктері бар.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Органикалық қосылыстарда көміртек атомдары өзара жалғасып, құрамына көп атом топтары кіретін тізбек құра алады. Сонымен қатар көміртек атомдары бірімен-бірі түзу тізбекті, тармақты, тұйықталған цикл түзіп те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4" tooltip="Байланыс"/>
                        </a:rPr>
                        <a:t>байланыса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алады.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9938" name="AutoShape 2" descr="https://present5.com/presentation/272760287_385595203/image-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28604"/>
            <a:ext cx="204089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142852"/>
            <a:ext cx="13906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285728"/>
            <a:ext cx="9144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2844" y="1785926"/>
          <a:ext cx="8501122" cy="1051560"/>
        </p:xfrm>
        <a:graphic>
          <a:graphicData uri="http://schemas.openxmlformats.org/drawingml/2006/table">
            <a:tbl>
              <a:tblPr/>
              <a:tblGrid>
                <a:gridCol w="8501122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Тізбек құрамындағы көміртек атомдарының саны әр түрлі болуы мүмкін. Сонымен қатар көміртек атомдары өзара жай (дара) және еселі (қос, үш) байланыстар арқылы байланысады.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8" name="Рисунок 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7224" y="3000372"/>
            <a:ext cx="9429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86050" y="3071810"/>
            <a:ext cx="12573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00562" y="3214686"/>
            <a:ext cx="12382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000100" y="4214818"/>
          <a:ext cx="6096000" cy="1029335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Органикалық қосылыстар санының өте көп болуы көміртек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8" tooltip="Атом"/>
                        </a:rPr>
                        <a:t>атомының</a:t>
                      </a: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жоғарыда айтылған ерекше </a:t>
                      </a:r>
                      <a:r>
                        <a:rPr lang="kk-KZ" sz="20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9" tooltip="Қасиет"/>
                        </a:rPr>
                        <a:t>қасиеттеріне</a:t>
                      </a: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 байланысты.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Органикалық заттар, негізінен, </a:t>
            </a:r>
            <a:r>
              <a:rPr kumimoji="0" lang="kk-KZ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10" tooltip="Көміртек"/>
              </a:rPr>
              <a:t>көміртек</a:t>
            </a:r>
            <a:r>
              <a:rPr kumimoji="0" lang="kk-KZ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және сутек атомдарынан тұратындықтан, араларындағы </a:t>
            </a:r>
            <a:r>
              <a:rPr kumimoji="0" lang="kk-KZ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11" tooltip="Байланыс"/>
              </a:rPr>
              <a:t>байланыстар</a:t>
            </a:r>
            <a:r>
              <a:rPr kumimoji="0" lang="kk-KZ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коваленттік (полюссіз немесе полюсті) болады.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6" y="142852"/>
          <a:ext cx="7643866" cy="4085146"/>
        </p:xfrm>
        <a:graphic>
          <a:graphicData uri="http://schemas.openxmlformats.org/drawingml/2006/table">
            <a:tbl>
              <a:tblPr/>
              <a:tblGrid>
                <a:gridCol w="7643866"/>
              </a:tblGrid>
              <a:tr h="27771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Сондықтан органикалық заттарға мынадай қасиеттер тән: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олар — </a:t>
                      </a:r>
                      <a:r>
                        <a:rPr lang="kk-KZ" sz="18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 tooltip="Бейэлектролиттер"/>
                        </a:rPr>
                        <a:t>бейэлектролиттер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 немесе әлсіз </a:t>
                      </a:r>
                      <a:r>
                        <a:rPr lang="kk-KZ" sz="18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 tooltip="Электролиттер"/>
                        </a:rPr>
                        <a:t>электролиттер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органикалық заттардың арасында </a:t>
                      </a:r>
                      <a:r>
                        <a:rPr lang="kk-KZ" sz="18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 tooltip="Реакция"/>
                        </a:rPr>
                        <a:t>реакциялар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 баяу жүреді (иондардың арасындағы реакциялардың тез жүретінін білесіңдер);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органикалық заттар </a:t>
                      </a:r>
                      <a:r>
                        <a:rPr lang="kk-KZ" sz="18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 tooltip="Молекула"/>
                        </a:rPr>
                        <a:t>молекулалық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 құрылымды болғандықтан, қайнау және балқу температуралары төмен болады;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органикалық заттар қызуға төзімсіз, салыстырмалы төмен температураның өзінде (кейде тіпті 100°С-қа жетпейтін) айырылады;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kk-KZ" sz="18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6" tooltip="Оттек"/>
                        </a:rPr>
                        <a:t>оттек</a:t>
                      </a:r>
                      <a:r>
                        <a:rPr lang="kk-KZ" sz="18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7" tooltip="Қатыс (әлі жазылмаған)"/>
                        </a:rPr>
                        <a:t>қатысында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 органикалық заттардың бәрі дерлік жанады. Көміртек атомдарының арасындағы байланыстар үзіліп, нәтижесінде, көміртек (IV) оксиді түзіледі немесе күйеленеді (көмірленеді) және су түзіледі.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428604"/>
          <a:ext cx="8215370" cy="304800"/>
        </p:xfrm>
        <a:graphic>
          <a:graphicData uri="http://schemas.openxmlformats.org/drawingml/2006/table">
            <a:tbl>
              <a:tblPr/>
              <a:tblGrid>
                <a:gridCol w="8215370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kk-KZ" sz="2000" b="1" dirty="0">
                          <a:latin typeface="Times New Roman" pitchFamily="18" charset="0"/>
                          <a:cs typeface="Times New Roman" pitchFamily="18" charset="0"/>
                        </a:rPr>
                        <a:t>І-тапсырма. Сұрақ-жауап</a:t>
                      </a: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500034" y="1000108"/>
            <a:ext cx="535785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Тақырып бойынша мұғалімнің сұрақтары: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1тапсырма.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Органикалық химия нені зертейді?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тапсырма.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Көмірсітектер дегеніміз не?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тапсырма.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rgbClr val="21212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Көміртек тізбегінің құрылысына қарай ациклді мен циклді  болып бөлінуінің айырмашылығы неде?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s://ds04.infourok.ru/uploads/ex/035a/0007a479-3ccf50c1/img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ds04.infourok.ru/uploads/ex/035a/0007a479-3ccf50c1/img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</TotalTime>
  <Words>298</Words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Органикалық  заттардың  ерекшеліктері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4</cp:revision>
  <dcterms:modified xsi:type="dcterms:W3CDTF">2020-04-02T13:03:23Z</dcterms:modified>
</cp:coreProperties>
</file>