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8" r:id="rId8"/>
    <p:sldId id="270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036C3-7F59-43D0-8C70-ECF0486726EC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1DF094-2818-4841-BB04-F7916F9691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0%D0%BB%D0%BA%D0%B5%D0%BD%D1%8B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endParaRPr lang="ru-RU" dirty="0" smtClean="0"/>
          </a:p>
          <a:p>
            <a:pPr algn="ctr">
              <a:buNone/>
            </a:pP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«Получение </a:t>
            </a:r>
            <a:r>
              <a:rPr lang="ru-RU" sz="7200" b="1" dirty="0" err="1" smtClean="0">
                <a:latin typeface="Times New Roman" pitchFamily="18" charset="0"/>
                <a:cs typeface="Times New Roman" pitchFamily="18" charset="0"/>
              </a:rPr>
              <a:t>галогеноалканов</a:t>
            </a: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Галагеноалканы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– это предельные алифатические соединения,  в молекулах которых присутствует атом (или атомы) галогена.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ОБЩАЯ ФОРМУЛА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моногалогеналканов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26879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CnH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2n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1Hal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Галогенопроизводные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алканов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H</a:t>
            </a:r>
            <a:r>
              <a:rPr lang="en-US" sz="2400" dirty="0" smtClean="0"/>
              <a:t>3</a:t>
            </a:r>
            <a:r>
              <a:rPr lang="en-US" dirty="0" smtClean="0"/>
              <a:t>C-CH</a:t>
            </a:r>
            <a:r>
              <a:rPr lang="en-US" sz="2400" dirty="0" smtClean="0"/>
              <a:t>2 </a:t>
            </a:r>
            <a:r>
              <a:rPr lang="en-US" dirty="0" smtClean="0"/>
              <a:t>               </a:t>
            </a:r>
            <a:r>
              <a:rPr lang="ru-RU" dirty="0" smtClean="0"/>
              <a:t>бромэтан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Br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</a:t>
            </a:r>
            <a:r>
              <a:rPr lang="en-US" dirty="0" err="1" smtClean="0"/>
              <a:t>Cl</a:t>
            </a:r>
            <a:endParaRPr lang="ru-RU" dirty="0"/>
          </a:p>
          <a:p>
            <a:pPr>
              <a:buNone/>
            </a:pPr>
            <a:r>
              <a:rPr lang="ru-RU" dirty="0" smtClean="0"/>
              <a:t>          </a:t>
            </a:r>
            <a:r>
              <a:rPr lang="en-US" dirty="0" smtClean="0"/>
              <a:t>CH</a:t>
            </a:r>
            <a:r>
              <a:rPr lang="ru-RU" dirty="0" smtClean="0"/>
              <a:t>                    2- </a:t>
            </a:r>
            <a:r>
              <a:rPr lang="ru-RU" dirty="0" err="1" smtClean="0"/>
              <a:t>хлорпропан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 smtClean="0"/>
              <a:t>H</a:t>
            </a:r>
            <a:r>
              <a:rPr lang="en-US" sz="2400" dirty="0" smtClean="0"/>
              <a:t>3</a:t>
            </a:r>
            <a:r>
              <a:rPr lang="en-US" dirty="0" smtClean="0"/>
              <a:t>C  </a:t>
            </a:r>
            <a:r>
              <a:rPr lang="ru-RU" dirty="0" smtClean="0"/>
              <a:t>      </a:t>
            </a:r>
            <a:r>
              <a:rPr lang="en-US" dirty="0" smtClean="0"/>
              <a:t>CH</a:t>
            </a:r>
            <a:r>
              <a:rPr lang="en-US" sz="2400" dirty="0" smtClean="0"/>
              <a:t>3</a:t>
            </a:r>
            <a:endParaRPr lang="ru-RU" sz="2400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CH</a:t>
            </a:r>
            <a:r>
              <a:rPr lang="en-US" sz="2400" dirty="0" smtClean="0"/>
              <a:t>3</a:t>
            </a:r>
          </a:p>
          <a:p>
            <a:pPr>
              <a:buNone/>
            </a:pPr>
            <a:r>
              <a:rPr lang="en-US" dirty="0" smtClean="0"/>
              <a:t>  H</a:t>
            </a:r>
            <a:r>
              <a:rPr lang="en-US" sz="2400" dirty="0" smtClean="0"/>
              <a:t>3</a:t>
            </a:r>
            <a:r>
              <a:rPr lang="en-US" dirty="0" smtClean="0"/>
              <a:t>C-C-CH</a:t>
            </a:r>
            <a:r>
              <a:rPr lang="en-US" sz="2400" dirty="0" smtClean="0"/>
              <a:t>3</a:t>
            </a:r>
            <a:r>
              <a:rPr lang="en-US" dirty="0" smtClean="0"/>
              <a:t>             2-</a:t>
            </a:r>
            <a:r>
              <a:rPr lang="ru-RU" dirty="0" smtClean="0"/>
              <a:t>йод-2-метилпропан</a:t>
            </a:r>
            <a:endParaRPr lang="en-US" dirty="0" smtClean="0"/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I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1750199" y="2178835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619672" y="2996952"/>
            <a:ext cx="1588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331640" y="3573016"/>
            <a:ext cx="288032" cy="430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63688" y="3573016"/>
            <a:ext cx="379420" cy="498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1607323" y="482204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1607323" y="532210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Характеристика связей 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C–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молекулах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галогеналканов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2000240"/>
          <a:ext cx="8229600" cy="3555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267867"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1"/>
                          </a:solidFill>
                          <a:latin typeface="Arial"/>
                        </a:rPr>
                        <a:t>Связь</a:t>
                      </a:r>
                    </a:p>
                  </a:txBody>
                  <a:tcPr marL="66675" marR="66675" marT="66675" marB="66675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Длина, 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</a:rPr>
                        <a:t>нм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6675" marR="66675" marT="66675" marB="66675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Энергия диссоциации, </a:t>
                      </a:r>
                      <a:r>
                        <a:rPr lang="ru-RU" i="1" dirty="0">
                          <a:solidFill>
                            <a:schemeClr val="tx1"/>
                          </a:solidFill>
                        </a:rPr>
                        <a:t>кДж/моль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287827">
                <a:tc>
                  <a:txBody>
                    <a:bodyPr/>
                    <a:lstStyle/>
                    <a:p>
                      <a:pPr algn="l"/>
                      <a:r>
                        <a:rPr lang="en-US" i="1" dirty="0"/>
                        <a:t>C—F</a:t>
                      </a:r>
                      <a:endParaRPr lang="en-US" dirty="0"/>
                    </a:p>
                    <a:p>
                      <a:pPr algn="l"/>
                      <a:r>
                        <a:rPr lang="en-US" i="1" dirty="0"/>
                        <a:t>C—</a:t>
                      </a:r>
                      <a:r>
                        <a:rPr lang="en-US" i="1" dirty="0" err="1"/>
                        <a:t>Cl</a:t>
                      </a:r>
                      <a:endParaRPr lang="en-US" dirty="0"/>
                    </a:p>
                    <a:p>
                      <a:pPr algn="l"/>
                      <a:r>
                        <a:rPr lang="en-US" i="1" dirty="0"/>
                        <a:t>C—Br</a:t>
                      </a:r>
                      <a:endParaRPr lang="en-US" dirty="0"/>
                    </a:p>
                    <a:p>
                      <a:pPr algn="l"/>
                      <a:r>
                        <a:rPr lang="en-US" i="1" dirty="0"/>
                        <a:t>C—I</a:t>
                      </a:r>
                      <a:endParaRPr lang="en-US" dirty="0"/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0.142</a:t>
                      </a:r>
                    </a:p>
                    <a:p>
                      <a:pPr algn="ctr"/>
                      <a:r>
                        <a:rPr lang="ru-RU" dirty="0"/>
                        <a:t>0.177</a:t>
                      </a:r>
                    </a:p>
                    <a:p>
                      <a:pPr algn="ctr"/>
                      <a:r>
                        <a:rPr lang="ru-RU" dirty="0"/>
                        <a:t>0.191</a:t>
                      </a:r>
                    </a:p>
                    <a:p>
                      <a:pPr algn="ctr"/>
                      <a:r>
                        <a:rPr lang="ru-RU" dirty="0"/>
                        <a:t>0.213</a:t>
                      </a:r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448</a:t>
                      </a:r>
                    </a:p>
                    <a:p>
                      <a:pPr algn="ctr"/>
                      <a:r>
                        <a:rPr lang="ru-RU" dirty="0"/>
                        <a:t>326</a:t>
                      </a:r>
                    </a:p>
                    <a:p>
                      <a:pPr algn="ctr"/>
                      <a:r>
                        <a:rPr lang="ru-RU" dirty="0"/>
                        <a:t>285</a:t>
                      </a:r>
                    </a:p>
                    <a:p>
                      <a:pPr algn="ctr"/>
                      <a:r>
                        <a:rPr lang="ru-RU" dirty="0"/>
                        <a:t>213</a:t>
                      </a:r>
                    </a:p>
                  </a:txBody>
                  <a:tcPr marL="66675" marR="66675" marT="66675" marB="6667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 smtClean="0"/>
              <a:t>Физические свойства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Летучесть</a:t>
            </a:r>
            <a:r>
              <a:rPr lang="ru-RU" dirty="0"/>
              <a:t>. Молекулы фтор-, </a:t>
            </a:r>
            <a:r>
              <a:rPr lang="ru-RU" dirty="0" err="1"/>
              <a:t>хлоралканов</a:t>
            </a:r>
            <a:r>
              <a:rPr lang="ru-RU" dirty="0"/>
              <a:t> </a:t>
            </a:r>
            <a:r>
              <a:rPr lang="ru-RU" dirty="0" err="1"/>
              <a:t>полярны</a:t>
            </a:r>
            <a:r>
              <a:rPr lang="ru-RU" dirty="0"/>
              <a:t>, </a:t>
            </a:r>
            <a:r>
              <a:rPr lang="ru-RU" dirty="0" smtClean="0"/>
              <a:t>т.к. </a:t>
            </a:r>
            <a:r>
              <a:rPr lang="ru-RU" dirty="0" err="1" smtClean="0"/>
              <a:t>электроотрицательность</a:t>
            </a:r>
            <a:r>
              <a:rPr lang="ru-RU" dirty="0" smtClean="0"/>
              <a:t> </a:t>
            </a:r>
            <a:r>
              <a:rPr lang="ru-RU" dirty="0"/>
              <a:t>галогенов и углерода:</a:t>
            </a:r>
          </a:p>
          <a:p>
            <a:pPr>
              <a:buNone/>
            </a:pPr>
            <a:r>
              <a:rPr lang="ru-RU" dirty="0" smtClean="0"/>
              <a:t>      Связи </a:t>
            </a:r>
            <a:r>
              <a:rPr lang="ru-RU" dirty="0"/>
              <a:t>С—F и С—</a:t>
            </a:r>
            <a:r>
              <a:rPr lang="ru-RU" dirty="0" err="1"/>
              <a:t>Сl</a:t>
            </a:r>
            <a:r>
              <a:rPr lang="ru-RU" dirty="0"/>
              <a:t> сильно </a:t>
            </a:r>
            <a:r>
              <a:rPr lang="ru-RU" dirty="0" err="1"/>
              <a:t>полярны</a:t>
            </a:r>
            <a:r>
              <a:rPr lang="ru-RU" dirty="0"/>
              <a:t>, что приводит к притяжению между диполями соседних молекул: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Температуры кипения </a:t>
            </a:r>
            <a:r>
              <a:rPr lang="ru-RU" dirty="0"/>
              <a:t>фтор- и </a:t>
            </a:r>
            <a:r>
              <a:rPr lang="ru-RU" dirty="0" err="1"/>
              <a:t>хлоралканов</a:t>
            </a:r>
            <a:r>
              <a:rPr lang="ru-RU" dirty="0"/>
              <a:t> близки к температурам кипения углеводородов с такой же молекулярной массой. Молекулы бром- и </a:t>
            </a:r>
            <a:r>
              <a:rPr lang="ru-RU" dirty="0" err="1"/>
              <a:t>иодалканов</a:t>
            </a:r>
            <a:r>
              <a:rPr lang="ru-RU" dirty="0"/>
              <a:t> </a:t>
            </a:r>
            <a:r>
              <a:rPr lang="ru-RU" dirty="0" err="1"/>
              <a:t>малополярны</a:t>
            </a:r>
            <a:r>
              <a:rPr lang="ru-RU" dirty="0"/>
              <a:t>. Атом брома имеет такую же массу, как шесть групп —СН2—, но размеры молекулы </a:t>
            </a:r>
            <a:r>
              <a:rPr lang="ru-RU" dirty="0" err="1"/>
              <a:t>бромалкана</a:t>
            </a:r>
            <a:r>
              <a:rPr lang="ru-RU" dirty="0"/>
              <a:t> гораздо меньше, чем молекулы </a:t>
            </a:r>
            <a:r>
              <a:rPr lang="ru-RU" dirty="0" err="1"/>
              <a:t>алкана</a:t>
            </a:r>
            <a:r>
              <a:rPr lang="ru-RU" dirty="0"/>
              <a:t> равной массы. Меньший размер молекул приводит к уменьшению взаимодействия между ними и к более низкой температуре кипения.</a:t>
            </a:r>
            <a:br>
              <a:rPr lang="ru-RU" dirty="0"/>
            </a:br>
            <a:r>
              <a:rPr lang="ru-RU" dirty="0"/>
              <a:t>Температура кипения бром- и </a:t>
            </a:r>
            <a:r>
              <a:rPr lang="ru-RU" dirty="0" err="1"/>
              <a:t>иодалканов</a:t>
            </a:r>
            <a:r>
              <a:rPr lang="ru-RU" dirty="0"/>
              <a:t> значительно ниже температуры кипения </a:t>
            </a:r>
            <a:r>
              <a:rPr lang="ru-RU" dirty="0" err="1"/>
              <a:t>алканов</a:t>
            </a:r>
            <a:r>
              <a:rPr lang="ru-RU" dirty="0"/>
              <a:t> с той же молекулярной </a:t>
            </a:r>
            <a:r>
              <a:rPr lang="ru-RU" dirty="0" smtClean="0"/>
              <a:t>массой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Растворимость</a:t>
            </a:r>
            <a:r>
              <a:rPr lang="ru-RU" dirty="0"/>
              <a:t>. Галогенопроизводные плохо растворимы в </a:t>
            </a:r>
            <a:r>
              <a:rPr lang="ru-RU" dirty="0" smtClean="0"/>
              <a:t>воде.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Запах</a:t>
            </a:r>
            <a:r>
              <a:rPr lang="ru-RU" dirty="0"/>
              <a:t>. </a:t>
            </a:r>
            <a:r>
              <a:rPr lang="ru-RU" dirty="0" err="1"/>
              <a:t>Галогеналканы</a:t>
            </a:r>
            <a:r>
              <a:rPr lang="ru-RU" dirty="0"/>
              <a:t> имеют сладковатый запах (немного тошнотворный).</a:t>
            </a:r>
            <a:br>
              <a:rPr lang="ru-RU" dirty="0"/>
            </a:br>
            <a:endParaRPr lang="ru-RU" dirty="0" smtClean="0"/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Плотность</a:t>
            </a:r>
            <a:r>
              <a:rPr lang="ru-RU" dirty="0"/>
              <a:t>. </a:t>
            </a:r>
            <a:r>
              <a:rPr lang="ru-RU" dirty="0" err="1"/>
              <a:t>Хлоралканы</a:t>
            </a:r>
            <a:r>
              <a:rPr lang="ru-RU" dirty="0"/>
              <a:t> легче воды, а бром- и </a:t>
            </a:r>
            <a:r>
              <a:rPr lang="ru-RU" dirty="0" err="1"/>
              <a:t>иодалканы</a:t>
            </a:r>
            <a:r>
              <a:rPr lang="ru-RU" dirty="0"/>
              <a:t> — тяжелее.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ru-RU" b="1" dirty="0"/>
              <a:t>Получение </a:t>
            </a:r>
            <a:r>
              <a:rPr lang="ru-RU" b="1" dirty="0" err="1"/>
              <a:t>моногалогеналканов</a:t>
            </a:r>
            <a:r>
              <a:rPr lang="ru-RU" b="1" dirty="0"/>
              <a:t/>
            </a:r>
            <a:br>
              <a:rPr lang="ru-RU" b="1" dirty="0"/>
            </a:br>
            <a:endParaRPr lang="ru-RU" sz="36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/>
              <a:t>Замещение водорода галогенами </a:t>
            </a:r>
          </a:p>
          <a:p>
            <a:pPr>
              <a:buNone/>
            </a:pPr>
            <a:r>
              <a:rPr lang="ru-RU" sz="2400" dirty="0" smtClean="0"/>
              <a:t>    RH+Cl2→</a:t>
            </a:r>
            <a:r>
              <a:rPr lang="ru-RU" sz="2400" dirty="0" err="1" smtClean="0"/>
              <a:t>R-Cl</a:t>
            </a:r>
            <a:r>
              <a:rPr lang="ru-RU" sz="2400" dirty="0" smtClean="0"/>
              <a:t> + </a:t>
            </a:r>
            <a:r>
              <a:rPr lang="en-US" sz="2400" dirty="0" err="1" smtClean="0"/>
              <a:t>HCl</a:t>
            </a:r>
            <a:endParaRPr lang="ru-RU" sz="2400" dirty="0" smtClean="0"/>
          </a:p>
          <a:p>
            <a:r>
              <a:rPr lang="ru-RU" sz="2400" b="1" dirty="0" smtClean="0"/>
              <a:t>Присоединение </a:t>
            </a:r>
            <a:r>
              <a:rPr lang="ru-RU" sz="2400" b="1" dirty="0" err="1"/>
              <a:t>галогеноводородов</a:t>
            </a:r>
            <a:r>
              <a:rPr lang="ru-RU" sz="2400" b="1" dirty="0"/>
              <a:t> к </a:t>
            </a:r>
            <a:r>
              <a:rPr lang="ru-RU" sz="2400" b="1" dirty="0" err="1">
                <a:hlinkClick r:id="rId2" tooltip="Алкены"/>
              </a:rPr>
              <a:t>алкенам</a:t>
            </a:r>
            <a:r>
              <a:rPr lang="ru-RU" sz="2400" b="1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R-CH=CH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+HCl→R-CHCl-CH</a:t>
            </a:r>
            <a:r>
              <a:rPr lang="ru-RU" sz="2400" baseline="-25000" dirty="0" smtClean="0"/>
              <a:t>3</a:t>
            </a:r>
            <a:endParaRPr lang="ru-RU" sz="2400" dirty="0"/>
          </a:p>
          <a:p>
            <a:r>
              <a:rPr lang="ru-RU" sz="2400" b="1" dirty="0"/>
              <a:t>Реакции спиртов с </a:t>
            </a:r>
            <a:r>
              <a:rPr lang="ru-RU" sz="2400" b="1" dirty="0" err="1" smtClean="0"/>
              <a:t>галогеноводородами</a:t>
            </a:r>
            <a:r>
              <a:rPr lang="en-US" sz="2400" b="1" dirty="0" smtClean="0"/>
              <a:t> (</a:t>
            </a:r>
            <a:r>
              <a:rPr lang="ru-RU" sz="2400" b="1" dirty="0" smtClean="0"/>
              <a:t>обмен).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err="1"/>
              <a:t>R-OH+H-Cl</a:t>
            </a:r>
            <a:r>
              <a:rPr lang="ru-RU" sz="2400" dirty="0"/>
              <a:t>→R-Cl+H</a:t>
            </a:r>
            <a:r>
              <a:rPr lang="ru-RU" sz="2400" baseline="-25000" dirty="0"/>
              <a:t>2</a:t>
            </a:r>
            <a:r>
              <a:rPr lang="ru-RU" sz="2400" dirty="0"/>
              <a:t>O</a:t>
            </a:r>
          </a:p>
          <a:p>
            <a:r>
              <a:rPr lang="ru-RU" sz="2400" b="1" dirty="0"/>
              <a:t>Взаимодействие галогенидов фосфора или </a:t>
            </a:r>
            <a:r>
              <a:rPr lang="ru-RU" sz="2400" b="1" dirty="0" err="1"/>
              <a:t>тионилхлорида</a:t>
            </a:r>
            <a:r>
              <a:rPr lang="ru-RU" sz="2400" b="1" dirty="0"/>
              <a:t> со спиртами.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3R-OH+PCl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 R-CH=CH</a:t>
            </a:r>
            <a:r>
              <a:rPr lang="ru-RU" sz="2400" baseline="-25000" dirty="0" smtClean="0"/>
              <a:t>2</a:t>
            </a:r>
            <a:r>
              <a:rPr lang="ru-RU" sz="2400" dirty="0" smtClean="0"/>
              <a:t>+HCl→R-CHCl-CH</a:t>
            </a:r>
            <a:r>
              <a:rPr lang="ru-RU" sz="2400" baseline="-25000" dirty="0" smtClean="0"/>
              <a:t>3 </a:t>
            </a:r>
            <a:r>
              <a:rPr lang="ru-RU" sz="2400" dirty="0" smtClean="0"/>
              <a:t>3R-Cl+H</a:t>
            </a:r>
            <a:r>
              <a:rPr lang="ru-RU" sz="2400" baseline="-25000" dirty="0" smtClean="0"/>
              <a:t>3</a:t>
            </a:r>
            <a:r>
              <a:rPr lang="ru-RU" sz="2400" dirty="0" smtClean="0"/>
              <a:t>PO</a:t>
            </a:r>
            <a:r>
              <a:rPr lang="ru-RU" sz="2400" baseline="-25000" dirty="0" smtClean="0"/>
              <a:t>3</a:t>
            </a:r>
            <a:endParaRPr lang="ru-RU" sz="2400" dirty="0"/>
          </a:p>
          <a:p>
            <a:r>
              <a:rPr lang="ru-RU" sz="2200" b="1" dirty="0" smtClean="0"/>
              <a:t>Замещение галогена на галоген</a:t>
            </a:r>
          </a:p>
          <a:p>
            <a:pPr>
              <a:buNone/>
            </a:pPr>
            <a:r>
              <a:rPr lang="ru-RU" sz="2200" b="1" dirty="0" smtClean="0"/>
              <a:t>      </a:t>
            </a:r>
            <a:r>
              <a:rPr lang="en-US" sz="2200" b="1" dirty="0" err="1" smtClean="0"/>
              <a:t>RCl</a:t>
            </a:r>
            <a:r>
              <a:rPr lang="en-US" sz="2200" b="1" dirty="0" smtClean="0"/>
              <a:t> + </a:t>
            </a:r>
            <a:r>
              <a:rPr lang="en-US" sz="2200" b="1" dirty="0" err="1" smtClean="0"/>
              <a:t>KBr</a:t>
            </a:r>
            <a:r>
              <a:rPr lang="en-US" sz="2200" b="1" dirty="0" smtClean="0"/>
              <a:t> </a:t>
            </a:r>
            <a:r>
              <a:rPr lang="ru-RU" sz="2000" dirty="0" smtClean="0"/>
              <a:t>→</a:t>
            </a:r>
            <a:r>
              <a:rPr lang="en-US" sz="2000" dirty="0" smtClean="0"/>
              <a:t> </a:t>
            </a:r>
            <a:r>
              <a:rPr lang="en-US" sz="2200" b="1" dirty="0" err="1" smtClean="0"/>
              <a:t>RBr</a:t>
            </a:r>
            <a:r>
              <a:rPr lang="en-US" sz="2200" b="1" dirty="0" smtClean="0"/>
              <a:t> + </a:t>
            </a:r>
            <a:r>
              <a:rPr lang="en-US" sz="2200" b="1" dirty="0" err="1" smtClean="0"/>
              <a:t>KCl</a:t>
            </a:r>
            <a:r>
              <a:rPr lang="en-US" sz="2200" b="1" dirty="0" smtClean="0"/>
              <a:t> </a:t>
            </a:r>
            <a:endParaRPr lang="ru-RU" sz="22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Применение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галогеналканов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ru-RU" b="1" i="1" dirty="0" err="1"/>
              <a:t>Галогеналканы</a:t>
            </a:r>
            <a:r>
              <a:rPr lang="ru-RU" b="1" i="1" dirty="0"/>
              <a:t> используются</a:t>
            </a:r>
            <a:r>
              <a:rPr lang="ru-RU" b="1" i="1" dirty="0" smtClean="0"/>
              <a:t>:</a:t>
            </a:r>
          </a:p>
          <a:p>
            <a:pPr marL="514350" indent="-514350">
              <a:buAutoNum type="arabicParenR"/>
            </a:pPr>
            <a:r>
              <a:rPr lang="ru-RU" b="1" dirty="0" smtClean="0"/>
              <a:t>как </a:t>
            </a:r>
            <a:r>
              <a:rPr lang="ru-RU" b="1" dirty="0"/>
              <a:t>растворители для жиров и </a:t>
            </a:r>
            <a:r>
              <a:rPr lang="ru-RU" b="1" dirty="0" smtClean="0"/>
              <a:t>масел;</a:t>
            </a:r>
          </a:p>
          <a:p>
            <a:pPr marL="514350" indent="-514350">
              <a:buNone/>
            </a:pPr>
            <a:r>
              <a:rPr lang="ru-RU" b="1" dirty="0" smtClean="0"/>
              <a:t>2</a:t>
            </a:r>
            <a:r>
              <a:rPr lang="ru-RU" b="1" dirty="0"/>
              <a:t>) в качестве хладагентов (например, </a:t>
            </a:r>
            <a:r>
              <a:rPr lang="ru-RU" b="1" dirty="0" err="1"/>
              <a:t>дихлорметан</a:t>
            </a:r>
            <a:r>
              <a:rPr lang="ru-RU" b="1" dirty="0"/>
              <a:t> </a:t>
            </a:r>
            <a:r>
              <a:rPr lang="ru-RU" b="1" dirty="0" smtClean="0"/>
              <a:t>CCl2H2</a:t>
            </a:r>
            <a:r>
              <a:rPr lang="ru-RU" b="1" dirty="0" smtClean="0"/>
              <a:t>);</a:t>
            </a:r>
            <a:endParaRPr lang="ru-RU" b="1" dirty="0"/>
          </a:p>
          <a:p>
            <a:pPr marL="514350" indent="-514350">
              <a:buNone/>
            </a:pPr>
            <a:r>
              <a:rPr lang="ru-RU" b="1" dirty="0" smtClean="0"/>
              <a:t>3</a:t>
            </a:r>
            <a:r>
              <a:rPr lang="ru-RU" b="1" dirty="0"/>
              <a:t>) при тушении пожаров (например, CBr2ClF — </a:t>
            </a:r>
            <a:r>
              <a:rPr lang="ru-RU" b="1" dirty="0" err="1"/>
              <a:t>дибромфторхлорметан</a:t>
            </a:r>
            <a:r>
              <a:rPr lang="ru-RU" dirty="0"/>
              <a:t>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ru-RU" sz="6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225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ОБЩАЯ ФОРМУЛА моногалогеналканов</vt:lpstr>
      <vt:lpstr>Галогенопроизводные алканов</vt:lpstr>
      <vt:lpstr>Характеристика связей C–Hal в молекулах галогеналканов</vt:lpstr>
      <vt:lpstr>Физические свойства </vt:lpstr>
      <vt:lpstr>Получение моногалогеналканов </vt:lpstr>
      <vt:lpstr>Применение галогеналканов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Зауре</cp:lastModifiedBy>
  <cp:revision>17</cp:revision>
  <dcterms:created xsi:type="dcterms:W3CDTF">2016-03-17T16:24:52Z</dcterms:created>
  <dcterms:modified xsi:type="dcterms:W3CDTF">2020-04-01T05:36:17Z</dcterms:modified>
</cp:coreProperties>
</file>