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628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АМИН </a:t>
            </a:r>
            <a:r>
              <a:rPr lang="kk-KZ" sz="5400" b="1" dirty="0" smtClean="0">
                <a:solidFill>
                  <a:srgbClr val="002060"/>
                </a:solidFill>
              </a:rPr>
              <a:t>ҚЫШҚЫЛДАР </a:t>
            </a:r>
            <a:r>
              <a:rPr lang="kk-KZ" sz="5400" b="1" dirty="0" smtClean="0">
                <a:solidFill>
                  <a:srgbClr val="002060"/>
                </a:solidFill>
              </a:rPr>
              <a:t/>
            </a:r>
            <a:br>
              <a:rPr lang="kk-KZ" sz="5400" b="1" dirty="0" smtClean="0">
                <a:solidFill>
                  <a:srgbClr val="002060"/>
                </a:solidFill>
              </a:rPr>
            </a:br>
            <a:r>
              <a:rPr lang="kk-KZ" sz="5400" b="1" dirty="0">
                <a:solidFill>
                  <a:srgbClr val="002060"/>
                </a:solidFill>
              </a:rPr>
              <a:t/>
            </a:r>
            <a:br>
              <a:rPr lang="kk-KZ" sz="5400" b="1" dirty="0">
                <a:solidFill>
                  <a:srgbClr val="002060"/>
                </a:solidFill>
              </a:rPr>
            </a:br>
            <a:r>
              <a:rPr lang="kk-KZ" sz="5400" b="1" dirty="0" smtClean="0">
                <a:solidFill>
                  <a:srgbClr val="002060"/>
                </a:solidFill>
              </a:rPr>
              <a:t>11-сынып</a:t>
            </a:r>
            <a:endParaRPr lang="ru-RU" sz="5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1873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7920880" cy="5940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30059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354618"/>
            <a:ext cx="8238235" cy="617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07152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692696"/>
            <a:ext cx="8472018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27545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476672"/>
            <a:ext cx="7704856" cy="5904656"/>
          </a:xfrm>
          <a:solidFill>
            <a:schemeClr val="tx1">
              <a:lumMod val="65000"/>
            </a:schemeClr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ru-RU" sz="2800" dirty="0" err="1" smtClean="0">
                <a:solidFill>
                  <a:schemeClr val="bg1"/>
                </a:solidFill>
              </a:rPr>
              <a:t>Аминқышқылдар </a:t>
            </a:r>
            <a:r>
              <a:rPr lang="ru-RU" sz="2800" dirty="0" smtClean="0">
                <a:solidFill>
                  <a:schemeClr val="bg1"/>
                </a:solidFill>
              </a:rPr>
              <a:t>- </a:t>
            </a:r>
            <a:r>
              <a:rPr lang="ru-RU" sz="2800" dirty="0" err="1" smtClean="0">
                <a:solidFill>
                  <a:schemeClr val="bg1"/>
                </a:solidFill>
              </a:rPr>
              <a:t>молекуласында</a:t>
            </a:r>
            <a:r>
              <a:rPr lang="ru-RU" sz="2800" dirty="0" smtClean="0">
                <a:solidFill>
                  <a:schemeClr val="bg1"/>
                </a:solidFill>
              </a:rPr>
              <a:t> амин (~</a:t>
            </a:r>
            <a:r>
              <a:rPr lang="en-US" sz="2800" dirty="0" smtClean="0">
                <a:solidFill>
                  <a:schemeClr val="bg1"/>
                </a:solidFill>
              </a:rPr>
              <a:t>NH2) </a:t>
            </a:r>
            <a:r>
              <a:rPr lang="ru-RU" sz="2800" dirty="0" err="1" smtClean="0">
                <a:solidFill>
                  <a:schemeClr val="bg1"/>
                </a:solidFill>
              </a:rPr>
              <a:t>және </a:t>
            </a:r>
            <a:r>
              <a:rPr lang="ru-RU" sz="2800" dirty="0" smtClean="0">
                <a:solidFill>
                  <a:schemeClr val="bg1"/>
                </a:solidFill>
              </a:rPr>
              <a:t>карбоксил (-СООН) </a:t>
            </a:r>
            <a:r>
              <a:rPr lang="ru-RU" sz="2800" dirty="0" err="1" smtClean="0">
                <a:solidFill>
                  <a:schemeClr val="bg1"/>
                </a:solidFill>
              </a:rPr>
              <a:t>топтары</a:t>
            </a:r>
            <a:r>
              <a:rPr lang="ru-RU" sz="2800" dirty="0" smtClean="0">
                <a:solidFill>
                  <a:schemeClr val="bg1"/>
                </a:solidFill>
              </a:rPr>
              <a:t> бар </a:t>
            </a:r>
            <a:r>
              <a:rPr lang="ru-RU" sz="2800" dirty="0" err="1" smtClean="0">
                <a:solidFill>
                  <a:schemeClr val="bg1"/>
                </a:solidFill>
              </a:rPr>
              <a:t>органикалық қосылыстар</a:t>
            </a:r>
            <a:r>
              <a:rPr lang="ru-RU" sz="2800" dirty="0" smtClean="0">
                <a:solidFill>
                  <a:schemeClr val="bg1"/>
                </a:solidFill>
              </a:rPr>
              <a:t>:</a:t>
            </a:r>
          </a:p>
          <a:p>
            <a:endParaRPr lang="ru-RU" sz="2800" dirty="0" smtClean="0">
              <a:solidFill>
                <a:schemeClr val="bg1"/>
              </a:solidFill>
            </a:endParaRPr>
          </a:p>
          <a:p>
            <a:r>
              <a:rPr lang="en-US" sz="2800" dirty="0" smtClean="0">
                <a:solidFill>
                  <a:schemeClr val="bg1"/>
                </a:solidFill>
              </a:rPr>
              <a:t>H2N-CH2-COOH (</a:t>
            </a:r>
            <a:r>
              <a:rPr lang="ru-RU" sz="2800" dirty="0" err="1" smtClean="0">
                <a:solidFill>
                  <a:schemeClr val="bg1"/>
                </a:solidFill>
              </a:rPr>
              <a:t>аминсірке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қышқылы </a:t>
            </a:r>
            <a:r>
              <a:rPr lang="ru-RU" sz="2800" dirty="0" smtClean="0">
                <a:solidFill>
                  <a:schemeClr val="bg1"/>
                </a:solidFill>
              </a:rPr>
              <a:t>(глицин))</a:t>
            </a:r>
          </a:p>
          <a:p>
            <a:r>
              <a:rPr lang="ru-RU" sz="2800" dirty="0" err="1" smtClean="0">
                <a:solidFill>
                  <a:schemeClr val="bg1"/>
                </a:solidFill>
              </a:rPr>
              <a:t>Аминқышкылдарын радикалындағы сутек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атомдары</a:t>
            </a:r>
            <a:r>
              <a:rPr lang="ru-RU" sz="2800" dirty="0" smtClean="0">
                <a:solidFill>
                  <a:schemeClr val="bg1"/>
                </a:solidFill>
              </a:rPr>
              <a:t> амин </a:t>
            </a:r>
            <a:r>
              <a:rPr lang="ru-RU" sz="2800" dirty="0" err="1" smtClean="0">
                <a:solidFill>
                  <a:schemeClr val="bg1"/>
                </a:solidFill>
              </a:rPr>
              <a:t>тобына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алмасқан </a:t>
            </a:r>
            <a:r>
              <a:rPr lang="ru-RU" sz="2800" dirty="0" smtClean="0">
                <a:solidFill>
                  <a:schemeClr val="bg1"/>
                </a:solidFill>
              </a:rPr>
              <a:t>карбон </a:t>
            </a:r>
            <a:r>
              <a:rPr lang="ru-RU" sz="2800" dirty="0" err="1" smtClean="0">
                <a:solidFill>
                  <a:schemeClr val="bg1"/>
                </a:solidFill>
              </a:rPr>
              <a:t>қышқылдарының туындылары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ретінде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қарастыруға болады</a:t>
            </a:r>
            <a:r>
              <a:rPr lang="ru-RU" sz="2800" dirty="0" smtClean="0">
                <a:solidFill>
                  <a:schemeClr val="bg1"/>
                </a:solidFill>
              </a:rPr>
              <a:t>. </a:t>
            </a:r>
            <a:r>
              <a:rPr lang="ru-RU" sz="2800" dirty="0" err="1" smtClean="0">
                <a:solidFill>
                  <a:schemeClr val="bg1"/>
                </a:solidFill>
              </a:rPr>
              <a:t>Кейбір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аминқышқылдарының құрамында екі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аминтобы</a:t>
            </a:r>
            <a:r>
              <a:rPr lang="ru-RU" sz="2800" dirty="0" smtClean="0">
                <a:solidFill>
                  <a:schemeClr val="bg1"/>
                </a:solidFill>
              </a:rPr>
              <a:t>, гидроксил </a:t>
            </a:r>
            <a:r>
              <a:rPr lang="ru-RU" sz="2800" dirty="0" err="1" smtClean="0">
                <a:solidFill>
                  <a:schemeClr val="bg1"/>
                </a:solidFill>
              </a:rPr>
              <a:t>тобы</a:t>
            </a:r>
            <a:r>
              <a:rPr lang="ru-RU" sz="2800" dirty="0" smtClean="0">
                <a:solidFill>
                  <a:schemeClr val="bg1"/>
                </a:solidFill>
              </a:rPr>
              <a:t>, </a:t>
            </a:r>
            <a:r>
              <a:rPr lang="ru-RU" sz="2800" dirty="0" err="1" smtClean="0">
                <a:solidFill>
                  <a:schemeClr val="bg1"/>
                </a:solidFill>
              </a:rPr>
              <a:t>тиол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тобы</a:t>
            </a:r>
            <a:r>
              <a:rPr lang="ru-RU" sz="2800" dirty="0" smtClean="0">
                <a:solidFill>
                  <a:schemeClr val="bg1"/>
                </a:solidFill>
              </a:rPr>
              <a:t> — </a:t>
            </a:r>
            <a:r>
              <a:rPr lang="en-US" sz="2800" dirty="0" smtClean="0">
                <a:solidFill>
                  <a:schemeClr val="bg1"/>
                </a:solidFill>
              </a:rPr>
              <a:t>SH, </a:t>
            </a:r>
            <a:r>
              <a:rPr lang="ru-RU" sz="2800" dirty="0" err="1" smtClean="0">
                <a:solidFill>
                  <a:schemeClr val="bg1"/>
                </a:solidFill>
              </a:rPr>
              <a:t>екі</a:t>
            </a:r>
            <a:r>
              <a:rPr lang="ru-RU" sz="2800" dirty="0" smtClean="0">
                <a:solidFill>
                  <a:schemeClr val="bg1"/>
                </a:solidFill>
              </a:rPr>
              <a:t> карбоксил </a:t>
            </a:r>
            <a:r>
              <a:rPr lang="ru-RU" sz="2800" dirty="0" err="1" smtClean="0">
                <a:solidFill>
                  <a:schemeClr val="bg1"/>
                </a:solidFill>
              </a:rPr>
              <a:t>тобы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болады</a:t>
            </a:r>
            <a:r>
              <a:rPr lang="ru-RU" sz="2800" dirty="0" smtClean="0">
                <a:solidFill>
                  <a:schemeClr val="bg1"/>
                </a:solidFill>
              </a:rPr>
              <a:t>.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4049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497470"/>
            <a:ext cx="7776864" cy="611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0378879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59</Words>
  <Application>Microsoft Office PowerPoint</Application>
  <PresentationFormat>Экран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АМИН ҚЫШҚЫЛДАР   11-сынып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АМИН ҚЫШҚЫЛДАР </dc:title>
  <dc:creator>ИЛИЯС</dc:creator>
  <cp:lastModifiedBy>Сания</cp:lastModifiedBy>
  <cp:revision>2</cp:revision>
  <dcterms:created xsi:type="dcterms:W3CDTF">2016-04-11T09:56:18Z</dcterms:created>
  <dcterms:modified xsi:type="dcterms:W3CDTF">2020-04-03T06:42:19Z</dcterms:modified>
</cp:coreProperties>
</file>