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3" r:id="rId5"/>
    <p:sldId id="259" r:id="rId6"/>
    <p:sldId id="264" r:id="rId7"/>
    <p:sldId id="265" r:id="rId8"/>
    <p:sldId id="257" r:id="rId9"/>
    <p:sldId id="266" r:id="rId10"/>
    <p:sldId id="267" r:id="rId11"/>
    <p:sldId id="271" r:id="rId12"/>
    <p:sldId id="268" r:id="rId13"/>
    <p:sldId id="273" r:id="rId14"/>
    <p:sldId id="269" r:id="rId15"/>
    <p:sldId id="275" r:id="rId16"/>
    <p:sldId id="270" r:id="rId17"/>
    <p:sldId id="276" r:id="rId18"/>
    <p:sldId id="277" r:id="rId19"/>
    <p:sldId id="279" r:id="rId20"/>
    <p:sldId id="280" r:id="rId21"/>
    <p:sldId id="28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09D1"/>
    <a:srgbClr val="4117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949" autoAdjust="0"/>
  </p:normalViewPr>
  <p:slideViewPr>
    <p:cSldViewPr>
      <p:cViewPr varScale="1">
        <p:scale>
          <a:sx n="112" d="100"/>
          <a:sy n="112" d="100"/>
        </p:scale>
        <p:origin x="158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5400" b="0">
                <a:solidFill>
                  <a:srgbClr val="7030A0"/>
                </a:solidFill>
                <a:latin typeface="Bookman Old Style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C2A2-DC67-4461-8391-6B4D5E9FAE3B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448C-3007-40B1-92A4-2AF6CDCA0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C2A2-DC67-4461-8391-6B4D5E9FAE3B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448C-3007-40B1-92A4-2AF6CDCA0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C2A2-DC67-4461-8391-6B4D5E9FAE3B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448C-3007-40B1-92A4-2AF6CDCA0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C2A2-DC67-4461-8391-6B4D5E9FAE3B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448C-3007-40B1-92A4-2AF6CDCA0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C2A2-DC67-4461-8391-6B4D5E9FAE3B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448C-3007-40B1-92A4-2AF6CDCA0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C2A2-DC67-4461-8391-6B4D5E9FAE3B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448C-3007-40B1-92A4-2AF6CDCA0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C2A2-DC67-4461-8391-6B4D5E9FAE3B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448C-3007-40B1-92A4-2AF6CDCA0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C2A2-DC67-4461-8391-6B4D5E9FAE3B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448C-3007-40B1-92A4-2AF6CDCA0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C2A2-DC67-4461-8391-6B4D5E9FAE3B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448C-3007-40B1-92A4-2AF6CDCA0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C2A2-DC67-4461-8391-6B4D5E9FAE3B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448C-3007-40B1-92A4-2AF6CDCA0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C2A2-DC67-4461-8391-6B4D5E9FAE3B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448C-3007-40B1-92A4-2AF6CDCA0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8C2A2-DC67-4461-8391-6B4D5E9FAE3B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6448C-3007-40B1-92A4-2AF6CDCA0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7030A0"/>
          </a:solidFill>
          <a:latin typeface="Bookman Old Style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4">
              <a:lumMod val="50000"/>
            </a:schemeClr>
          </a:solidFill>
          <a:latin typeface="Bookman Old Style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4">
              <a:lumMod val="50000"/>
            </a:schemeClr>
          </a:solidFill>
          <a:latin typeface="Bookman Old Style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4">
              <a:lumMod val="50000"/>
            </a:schemeClr>
          </a:solidFill>
          <a:latin typeface="Bookman Old Style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4">
              <a:lumMod val="50000"/>
            </a:schemeClr>
          </a:solidFill>
          <a:latin typeface="Bookman Old Style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4">
              <a:lumMod val="50000"/>
            </a:schemeClr>
          </a:solidFill>
          <a:latin typeface="Bookman Old Style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ru.wikipedia.org/wiki/%D0%A4%D0%B0%D0%B9%D0%BB:Milk_glass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hyperlink" Target="http://ru.wikipedia.org/w/index.php?title=%D0%A4%D0%B0%D0%B9%D0%BB:Fried_egg,_sunny_side_up.jpg&amp;filetimestamp=20050116012356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772816"/>
            <a:ext cx="3816424" cy="273630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</a:t>
            </a:r>
            <a:r>
              <a:rPr lang="kk-KZ" dirty="0" smtClean="0"/>
              <a:t>әруыз</a:t>
            </a:r>
            <a:r>
              <a:rPr lang="ru-RU" dirty="0" smtClean="0"/>
              <a:t>. </a:t>
            </a:r>
            <a:r>
              <a:rPr lang="ru-RU" dirty="0" err="1" smtClean="0"/>
              <a:t>Қасиеті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қызметі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7" name="Picture 3" descr="C:\Users\Admin\Desktop\презентации биология\картинки\функции белков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8463" y="310712"/>
            <a:ext cx="5106026" cy="6358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107504" y="476672"/>
            <a:ext cx="9144000" cy="172878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	</a:t>
            </a:r>
            <a:r>
              <a:rPr lang="ru-RU" dirty="0" err="1" smtClean="0">
                <a:solidFill>
                  <a:schemeClr val="tx1"/>
                </a:solidFill>
              </a:rPr>
              <a:t>Нәруыз сыртқыжасушалық құрылымның түзілуіне қатысады</a:t>
            </a:r>
            <a:r>
              <a:rPr lang="ru-RU" dirty="0" err="1" smtClean="0"/>
              <a:t>: жүннің, шаштың, сіңірдің, қантамырлар қабырғасының құрамына кіреді</a:t>
            </a:r>
            <a:r>
              <a:rPr lang="ru-RU" dirty="0" smtClean="0"/>
              <a:t>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1879" y="3029945"/>
            <a:ext cx="469582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259632" y="2396304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кератин</a:t>
            </a:r>
            <a:endParaRPr lang="ru-RU" sz="3200" i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4088" y="2636911"/>
            <a:ext cx="3384376" cy="4053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7544" y="548680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эластин, коллаген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2060848"/>
            <a:ext cx="4320480" cy="348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78404" y="2060848"/>
            <a:ext cx="3745958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107504" y="625990"/>
            <a:ext cx="5076825" cy="594995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ct val="50000"/>
              </a:spcBef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	</a:t>
            </a:r>
            <a:r>
              <a:rPr lang="ru-RU" b="1" dirty="0" smtClean="0">
                <a:solidFill>
                  <a:srgbClr val="C00000"/>
                </a:solidFill>
              </a:rPr>
              <a:t>2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тасымалдаушылық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buNone/>
            </a:pPr>
            <a:r>
              <a:rPr lang="ru-RU" dirty="0" smtClean="0">
                <a:solidFill>
                  <a:srgbClr val="C00000"/>
                </a:solidFill>
              </a:rPr>
              <a:t>	</a:t>
            </a:r>
            <a:r>
              <a:rPr lang="ru-RU" dirty="0" err="1" smtClean="0">
                <a:solidFill>
                  <a:schemeClr val="tx1"/>
                </a:solidFill>
              </a:rPr>
              <a:t>Кейбір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нәруыздар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әр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түрлі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заттарды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қосып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алып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оларды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әр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түрлі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ұлпалар</a:t>
            </a:r>
            <a:r>
              <a:rPr lang="ru-RU" dirty="0" smtClean="0">
                <a:solidFill>
                  <a:schemeClr val="tx1"/>
                </a:solidFill>
              </a:rPr>
              <a:t> мен </a:t>
            </a:r>
            <a:r>
              <a:rPr lang="ru-RU" dirty="0" err="1" smtClean="0">
                <a:solidFill>
                  <a:schemeClr val="tx1"/>
                </a:solidFill>
              </a:rPr>
              <a:t>дене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мүшелеріне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тасымалдайды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kk-KZ" dirty="0" smtClean="0"/>
          </a:p>
          <a:p>
            <a:pPr>
              <a:spcBef>
                <a:spcPct val="50000"/>
              </a:spcBef>
              <a:buNone/>
            </a:pPr>
            <a:r>
              <a:rPr lang="en-US" dirty="0" smtClean="0"/>
              <a:t>	</a:t>
            </a:r>
            <a:r>
              <a:rPr lang="ru-RU" dirty="0" err="1" smtClean="0"/>
              <a:t>Мысалы</a:t>
            </a:r>
            <a:r>
              <a:rPr lang="ru-RU" dirty="0" smtClean="0"/>
              <a:t>, </a:t>
            </a:r>
            <a:r>
              <a:rPr lang="ru-RU" dirty="0" err="1" smtClean="0"/>
              <a:t>қан</a:t>
            </a:r>
            <a:r>
              <a:rPr lang="ru-RU" dirty="0" smtClean="0"/>
              <a:t> </a:t>
            </a:r>
            <a:r>
              <a:rPr lang="ru-RU" dirty="0" err="1" smtClean="0"/>
              <a:t>нәруызы</a:t>
            </a:r>
            <a:r>
              <a:rPr lang="ru-RU" dirty="0" smtClean="0"/>
              <a:t> </a:t>
            </a:r>
            <a:r>
              <a:rPr lang="ru-RU" i="1" dirty="0" smtClean="0"/>
              <a:t>гемоглобин</a:t>
            </a:r>
            <a:r>
              <a:rPr lang="en-US" i="1" dirty="0" smtClean="0"/>
              <a:t> </a:t>
            </a:r>
            <a:r>
              <a:rPr lang="ru-RU" i="1" dirty="0" smtClean="0"/>
              <a:t>	</a:t>
            </a:r>
          </a:p>
          <a:p>
            <a:pPr>
              <a:spcBef>
                <a:spcPct val="50000"/>
              </a:spcBef>
              <a:buNone/>
            </a:pPr>
            <a:r>
              <a:rPr lang="ru-RU" i="1" dirty="0" smtClean="0"/>
              <a:t>О</a:t>
            </a:r>
            <a:r>
              <a:rPr lang="ru-RU" i="1" baseline="-25000" dirty="0" smtClean="0"/>
              <a:t>2</a:t>
            </a:r>
            <a:r>
              <a:rPr lang="ru-RU" i="1" dirty="0" smtClean="0"/>
              <a:t> и СО</a:t>
            </a:r>
            <a:r>
              <a:rPr lang="ru-RU" i="1" baseline="-25000" dirty="0" smtClean="0"/>
              <a:t>2    </a:t>
            </a:r>
          </a:p>
          <a:p>
            <a:pPr>
              <a:spcBef>
                <a:spcPct val="50000"/>
              </a:spcBef>
              <a:buNone/>
            </a:pPr>
            <a:r>
              <a:rPr lang="ru-RU" sz="3900" i="1" baseline="-25000" dirty="0" err="1" smtClean="0"/>
              <a:t>тасымалдайды</a:t>
            </a:r>
            <a:endParaRPr lang="ru-RU" sz="39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62529" y="806468"/>
            <a:ext cx="3501959" cy="291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email">
            <a:lum bright="-10000"/>
          </a:blip>
          <a:srcRect/>
          <a:stretch>
            <a:fillRect/>
          </a:stretch>
        </p:blipFill>
        <p:spPr bwMode="auto">
          <a:xfrm>
            <a:off x="4884865" y="3429000"/>
            <a:ext cx="3431551" cy="31469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0" y="908050"/>
            <a:ext cx="4932363" cy="5400675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50000"/>
              </a:spcBef>
              <a:buNone/>
            </a:pPr>
            <a:r>
              <a:rPr lang="ru-RU" dirty="0" smtClean="0">
                <a:solidFill>
                  <a:srgbClr val="C00000"/>
                </a:solidFill>
              </a:rPr>
              <a:t>	</a:t>
            </a:r>
            <a:r>
              <a:rPr lang="ru-RU" smtClean="0">
                <a:solidFill>
                  <a:schemeClr val="tx1"/>
                </a:solidFill>
              </a:rPr>
              <a:t>Жасуша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мембранасының құрамына жасушадан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сыртқы және ішкі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ортаға кейбір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заттар</a:t>
            </a:r>
            <a:r>
              <a:rPr lang="ru-RU" dirty="0" smtClean="0">
                <a:solidFill>
                  <a:schemeClr val="tx1"/>
                </a:solidFill>
              </a:rPr>
              <a:t> мен </a:t>
            </a:r>
            <a:r>
              <a:rPr lang="ru-RU" dirty="0" err="1" smtClean="0">
                <a:solidFill>
                  <a:schemeClr val="tx1"/>
                </a:solidFill>
              </a:rPr>
              <a:t>иондарды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таңдамалы және белсенді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тасымалдауды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қамтамасыз ететін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ерекше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нәруыздар кіреді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</a:p>
          <a:p>
            <a:pPr>
              <a:spcBef>
                <a:spcPct val="50000"/>
              </a:spcBef>
              <a:buNone/>
            </a:pPr>
            <a:endParaRPr lang="ru-RU" dirty="0"/>
          </a:p>
        </p:txBody>
      </p:sp>
      <p:pic>
        <p:nvPicPr>
          <p:cNvPr id="6" name="Picture 5" descr="C:\Users\Admin\Desktop\презентации биология\картинки\канальный белок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12160" y="3535572"/>
            <a:ext cx="3024336" cy="3205796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05525" y="642918"/>
            <a:ext cx="3038475" cy="282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0" y="357166"/>
            <a:ext cx="9144000" cy="25923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	</a:t>
            </a:r>
            <a:r>
              <a:rPr lang="ru-RU" b="1" dirty="0" smtClean="0">
                <a:solidFill>
                  <a:srgbClr val="C00000"/>
                </a:solidFill>
              </a:rPr>
              <a:t>3. </a:t>
            </a:r>
            <a:r>
              <a:rPr lang="ru-RU" b="1" dirty="0" err="1" smtClean="0">
                <a:solidFill>
                  <a:srgbClr val="C00000"/>
                </a:solidFill>
              </a:rPr>
              <a:t>Реттегіш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қызметі</a:t>
            </a:r>
            <a:endParaRPr lang="ru-RU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	</a:t>
            </a:r>
            <a:r>
              <a:rPr lang="ru-RU" dirty="0" err="1" smtClean="0">
                <a:solidFill>
                  <a:schemeClr val="tx1"/>
                </a:solidFill>
              </a:rPr>
              <a:t>Кейбір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нәруыздар </a:t>
            </a:r>
            <a:r>
              <a:rPr lang="ru-RU" dirty="0" smtClean="0">
                <a:solidFill>
                  <a:schemeClr val="tx1"/>
                </a:solidFill>
              </a:rPr>
              <a:t>гормон </a:t>
            </a:r>
            <a:r>
              <a:rPr lang="ru-RU" dirty="0" err="1" smtClean="0">
                <a:solidFill>
                  <a:schemeClr val="tx1"/>
                </a:solidFill>
              </a:rPr>
              <a:t>болып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табылады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i="1" dirty="0" err="1" smtClean="0"/>
              <a:t>Гормондар</a:t>
            </a:r>
            <a:r>
              <a:rPr lang="ru-RU" i="1" dirty="0" smtClean="0"/>
              <a:t> – </a:t>
            </a:r>
            <a:r>
              <a:rPr lang="ru-RU" dirty="0" err="1" smtClean="0"/>
              <a:t>зат</a:t>
            </a:r>
            <a:r>
              <a:rPr lang="ru-RU" dirty="0" smtClean="0"/>
              <a:t> </a:t>
            </a:r>
            <a:r>
              <a:rPr lang="ru-RU" dirty="0" err="1" smtClean="0"/>
              <a:t>алмасу</a:t>
            </a:r>
            <a:r>
              <a:rPr lang="ru-RU" dirty="0" smtClean="0"/>
              <a:t> </a:t>
            </a:r>
            <a:r>
              <a:rPr lang="ru-RU" dirty="0" err="1" smtClean="0"/>
              <a:t>процесіне</a:t>
            </a:r>
            <a:r>
              <a:rPr lang="ru-RU" dirty="0" smtClean="0"/>
              <a:t> </a:t>
            </a:r>
            <a:r>
              <a:rPr lang="ru-RU" dirty="0" err="1" smtClean="0"/>
              <a:t>қатысатын, әр түрлі бездерден</a:t>
            </a:r>
            <a:r>
              <a:rPr lang="ru-RU" dirty="0" smtClean="0"/>
              <a:t> </a:t>
            </a:r>
            <a:r>
              <a:rPr lang="ru-RU" dirty="0" err="1" smtClean="0"/>
              <a:t>қанға бөлінетін биологиялық белсенді</a:t>
            </a:r>
            <a:r>
              <a:rPr lang="ru-RU" dirty="0" smtClean="0"/>
              <a:t> </a:t>
            </a:r>
            <a:r>
              <a:rPr lang="ru-RU" dirty="0" err="1" smtClean="0"/>
              <a:t>зат</a:t>
            </a:r>
            <a:r>
              <a:rPr lang="ru-RU" dirty="0" smtClean="0"/>
              <a:t>. </a:t>
            </a:r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7" name="Picture 9" descr="http://www.emcom.ca/images/hormone.gif"/>
          <p:cNvPicPr>
            <a:picLocks noChangeAspect="1" noChangeArrowheads="1"/>
          </p:cNvPicPr>
          <p:nvPr/>
        </p:nvPicPr>
        <p:blipFill>
          <a:blip r:embed="rId2" cstate="email"/>
          <a:srcRect t="11307"/>
          <a:stretch>
            <a:fillRect/>
          </a:stretch>
        </p:blipFill>
        <p:spPr bwMode="auto">
          <a:xfrm>
            <a:off x="0" y="3143248"/>
            <a:ext cx="4815504" cy="316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4"/>
          <p:cNvSpPr txBox="1">
            <a:spLocks/>
          </p:cNvSpPr>
          <p:nvPr/>
        </p:nvSpPr>
        <p:spPr>
          <a:xfrm>
            <a:off x="4716016" y="3214686"/>
            <a:ext cx="4427984" cy="316835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	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Гормон </a:t>
            </a:r>
            <a:r>
              <a:rPr kumimoji="0" lang="ru-RU" sz="32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инсулин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глюкоза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үшін жасуша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мембранасының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3200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енуін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3200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жақсарата отырып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, гликоген </a:t>
            </a:r>
            <a:r>
              <a:rPr lang="ru-RU" sz="3200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синтезін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3200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қамтамасыз ете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3200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отырып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,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қандағы қанттың мөлшерін</a:t>
            </a:r>
            <a:r>
              <a:rPr kumimoji="0" lang="ru-RU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реттейді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.</a:t>
            </a:r>
            <a:endParaRPr kumimoji="0" lang="ru-RU" sz="3200" b="0" i="1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0" y="714356"/>
            <a:ext cx="9144000" cy="201612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	</a:t>
            </a:r>
            <a:r>
              <a:rPr lang="ru-RU" b="1" dirty="0" smtClean="0">
                <a:solidFill>
                  <a:srgbClr val="C00000"/>
                </a:solidFill>
              </a:rPr>
              <a:t>4. </a:t>
            </a:r>
            <a:r>
              <a:rPr lang="ru-RU" b="1" dirty="0" err="1" smtClean="0">
                <a:solidFill>
                  <a:srgbClr val="C00000"/>
                </a:solidFill>
              </a:rPr>
              <a:t>Рецепторлі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қызметі.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	</a:t>
            </a:r>
            <a:r>
              <a:rPr lang="ru-RU" i="1" dirty="0" err="1" smtClean="0"/>
              <a:t>Нәруыз-рецепторлар</a:t>
            </a:r>
            <a:r>
              <a:rPr lang="ru-RU" dirty="0" err="1" smtClean="0"/>
              <a:t> </a:t>
            </a:r>
            <a:r>
              <a:rPr lang="ru-RU" dirty="0" smtClean="0"/>
              <a:t>– </a:t>
            </a:r>
            <a:r>
              <a:rPr lang="ru-RU" dirty="0" err="1" smtClean="0"/>
              <a:t>мембранаға тізілген</a:t>
            </a:r>
            <a:r>
              <a:rPr lang="ru-RU" dirty="0" smtClean="0"/>
              <a:t> </a:t>
            </a:r>
            <a:r>
              <a:rPr lang="ru-RU" dirty="0" err="1" smtClean="0"/>
              <a:t>нәруыз молекулалары</a:t>
            </a:r>
            <a:r>
              <a:rPr lang="ru-RU" dirty="0" smtClean="0"/>
              <a:t>, </a:t>
            </a:r>
            <a:r>
              <a:rPr lang="ru-RU" dirty="0" err="1" smtClean="0"/>
              <a:t>белгілі</a:t>
            </a:r>
            <a:r>
              <a:rPr lang="ru-RU" dirty="0" smtClean="0"/>
              <a:t> </a:t>
            </a:r>
            <a:r>
              <a:rPr lang="ru-RU" dirty="0" err="1" smtClean="0"/>
              <a:t>бір</a:t>
            </a:r>
            <a:r>
              <a:rPr lang="ru-RU" dirty="0" smtClean="0"/>
              <a:t> </a:t>
            </a:r>
            <a:r>
              <a:rPr lang="ru-RU" dirty="0" err="1" smtClean="0"/>
              <a:t>химиялық затпен</a:t>
            </a:r>
            <a:r>
              <a:rPr lang="ru-RU" dirty="0" smtClean="0"/>
              <a:t> </a:t>
            </a:r>
            <a:r>
              <a:rPr lang="ru-RU" dirty="0" err="1" smtClean="0"/>
              <a:t>әрекеттесе отырып</a:t>
            </a:r>
            <a:r>
              <a:rPr lang="ru-RU" dirty="0" smtClean="0"/>
              <a:t>, </a:t>
            </a:r>
            <a:r>
              <a:rPr lang="ru-RU" dirty="0" err="1" smtClean="0"/>
              <a:t>өзінің құрылымын өзгертуге қабілетті.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02397" y="2924944"/>
            <a:ext cx="6609963" cy="3726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0" y="571480"/>
            <a:ext cx="9144000" cy="230505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	</a:t>
            </a:r>
            <a:r>
              <a:rPr lang="ru-RU" i="1" dirty="0" smtClean="0">
                <a:solidFill>
                  <a:srgbClr val="0000FF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5. </a:t>
            </a:r>
            <a:r>
              <a:rPr lang="ru-RU" b="1" dirty="0" err="1" smtClean="0">
                <a:solidFill>
                  <a:srgbClr val="C00000"/>
                </a:solidFill>
              </a:rPr>
              <a:t>Қорғаныштық қызметі.</a:t>
            </a:r>
            <a:endParaRPr lang="ru-RU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	</a:t>
            </a:r>
            <a:r>
              <a:rPr lang="ru-RU" dirty="0" err="1" smtClean="0">
                <a:solidFill>
                  <a:schemeClr val="tx1"/>
                </a:solidFill>
              </a:rPr>
              <a:t>Организмге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зиянды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нәруыздар</a:t>
            </a:r>
            <a:r>
              <a:rPr lang="ru-RU" dirty="0" smtClean="0">
                <a:solidFill>
                  <a:schemeClr val="tx1"/>
                </a:solidFill>
              </a:rPr>
              <a:t>(</a:t>
            </a:r>
            <a:r>
              <a:rPr lang="ru-RU" dirty="0" err="1" smtClean="0">
                <a:solidFill>
                  <a:schemeClr val="tx1"/>
                </a:solidFill>
              </a:rPr>
              <a:t>токсиндер</a:t>
            </a:r>
            <a:r>
              <a:rPr lang="ru-RU" dirty="0" smtClean="0">
                <a:solidFill>
                  <a:schemeClr val="tx1"/>
                </a:solidFill>
              </a:rPr>
              <a:t>) </a:t>
            </a:r>
            <a:r>
              <a:rPr lang="ru-RU" dirty="0" err="1" smtClean="0">
                <a:solidFill>
                  <a:schemeClr val="tx1"/>
                </a:solidFill>
              </a:rPr>
              <a:t>енетін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болса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оған қарсы тұратын ерекше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нәруыздар </a:t>
            </a:r>
            <a:r>
              <a:rPr lang="ru-RU" dirty="0" smtClean="0">
                <a:solidFill>
                  <a:schemeClr val="tx1"/>
                </a:solidFill>
              </a:rPr>
              <a:t>–</a:t>
            </a:r>
            <a:r>
              <a:rPr lang="ru-RU" dirty="0" err="1" smtClean="0">
                <a:solidFill>
                  <a:schemeClr val="tx1"/>
                </a:solidFill>
              </a:rPr>
              <a:t>антиденелер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түзіледі.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Антиденелер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бөгде денелермен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күресіп, денені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зарарсыздандырады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Picture 5" descr="http://visualscience.ru/illustrations/visualization/IgG/immunoglobulin-IgG-molecul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3068960"/>
            <a:ext cx="2786062" cy="353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66734" y="3068960"/>
            <a:ext cx="5486325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-5604" y="476672"/>
            <a:ext cx="9144000" cy="158432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	</a:t>
            </a:r>
            <a:r>
              <a:rPr lang="ru-RU" i="1" dirty="0" smtClean="0">
                <a:solidFill>
                  <a:srgbClr val="0000FF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5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Қорғаныштық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	</a:t>
            </a:r>
            <a:r>
              <a:rPr lang="ru-RU" dirty="0"/>
              <a:t> </a:t>
            </a:r>
            <a:r>
              <a:rPr lang="ru-RU" dirty="0" err="1" smtClean="0"/>
              <a:t>фибриногеннен</a:t>
            </a:r>
            <a:r>
              <a:rPr lang="ru-RU" dirty="0" smtClean="0"/>
              <a:t> түзілген  </a:t>
            </a:r>
            <a:r>
              <a:rPr lang="ru-RU" i="1" dirty="0" err="1" smtClean="0"/>
              <a:t>Фибрин</a:t>
            </a:r>
            <a:r>
              <a:rPr lang="ru-RU" dirty="0" err="1" smtClean="0"/>
              <a:t>,қанды</a:t>
            </a:r>
            <a:r>
              <a:rPr lang="ru-RU" dirty="0" smtClean="0"/>
              <a:t> </a:t>
            </a:r>
            <a:r>
              <a:rPr lang="ru-RU" dirty="0" err="1" smtClean="0"/>
              <a:t>тоқтатуға</a:t>
            </a:r>
            <a:r>
              <a:rPr lang="ru-RU" dirty="0" smtClean="0"/>
              <a:t> </a:t>
            </a:r>
            <a:r>
              <a:rPr lang="ru-RU" dirty="0" err="1" smtClean="0"/>
              <a:t>қабілетті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6" descr="Красные кровяные клетки"/>
          <p:cNvPicPr>
            <a:picLocks noChangeAspect="1" noChangeArrowheads="1"/>
          </p:cNvPicPr>
          <p:nvPr/>
        </p:nvPicPr>
        <p:blipFill>
          <a:blip r:embed="rId2" cstate="email"/>
          <a:srcRect b="33"/>
          <a:stretch>
            <a:fillRect/>
          </a:stretch>
        </p:blipFill>
        <p:spPr bwMode="auto">
          <a:xfrm>
            <a:off x="470240" y="2780928"/>
            <a:ext cx="3495874" cy="14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http://www.pathakwavecurecenter.com/content/2008092724_image.bmp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467544" y="4610352"/>
            <a:ext cx="3479519" cy="1901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65445" y="2780928"/>
            <a:ext cx="479904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17654" y="476672"/>
            <a:ext cx="5292775" cy="604867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	6</a:t>
            </a:r>
            <a:r>
              <a:rPr lang="ru-RU" b="1" dirty="0" smtClean="0">
                <a:solidFill>
                  <a:srgbClr val="C00000"/>
                </a:solidFill>
              </a:rPr>
              <a:t>.  </a:t>
            </a:r>
            <a:r>
              <a:rPr lang="ru-RU" b="1" dirty="0" err="1" smtClean="0">
                <a:solidFill>
                  <a:srgbClr val="C00000"/>
                </a:solidFill>
              </a:rPr>
              <a:t>Қозғалыс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қызметі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ru-RU" dirty="0" err="1" smtClean="0">
                <a:solidFill>
                  <a:schemeClr val="tx1"/>
                </a:solidFill>
              </a:rPr>
              <a:t>Ерекше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жиырылғыш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нәруыздар</a:t>
            </a:r>
            <a:r>
              <a:rPr lang="ru-RU" dirty="0" smtClean="0"/>
              <a:t> </a:t>
            </a:r>
            <a:r>
              <a:rPr lang="ru-RU" i="1" dirty="0" smtClean="0"/>
              <a:t>(актин мен миозин) </a:t>
            </a:r>
            <a:r>
              <a:rPr lang="ru-RU" dirty="0" err="1" smtClean="0"/>
              <a:t>жасушалар</a:t>
            </a:r>
            <a:r>
              <a:rPr lang="ru-RU" dirty="0" smtClean="0"/>
              <a:t> мен </a:t>
            </a:r>
            <a:r>
              <a:rPr lang="ru-RU" dirty="0" err="1" smtClean="0"/>
              <a:t>ағзалардың</a:t>
            </a:r>
            <a:r>
              <a:rPr lang="ru-RU" dirty="0" smtClean="0"/>
              <a:t> </a:t>
            </a:r>
            <a:r>
              <a:rPr lang="ru-RU" dirty="0" err="1" smtClean="0"/>
              <a:t>барлық</a:t>
            </a:r>
            <a:r>
              <a:rPr lang="ru-RU" dirty="0" smtClean="0"/>
              <a:t> </a:t>
            </a:r>
            <a:r>
              <a:rPr lang="ru-RU" dirty="0" err="1" smtClean="0"/>
              <a:t>қозғалыс</a:t>
            </a:r>
            <a:r>
              <a:rPr lang="ru-RU" dirty="0" smtClean="0"/>
              <a:t> </a:t>
            </a:r>
            <a:r>
              <a:rPr lang="ru-RU" dirty="0" err="1" smtClean="0"/>
              <a:t>түрлеріне</a:t>
            </a:r>
            <a:r>
              <a:rPr lang="ru-RU" dirty="0" smtClean="0"/>
              <a:t> </a:t>
            </a:r>
            <a:r>
              <a:rPr lang="ru-RU" dirty="0" err="1" smtClean="0"/>
              <a:t>қатысады</a:t>
            </a:r>
            <a:r>
              <a:rPr lang="ru-RU" dirty="0" smtClean="0"/>
              <a:t>: </a:t>
            </a:r>
            <a:r>
              <a:rPr lang="ru-RU" dirty="0" err="1"/>
              <a:t>көпжасушалы</a:t>
            </a:r>
            <a:r>
              <a:rPr lang="ru-RU" dirty="0"/>
              <a:t> </a:t>
            </a:r>
            <a:r>
              <a:rPr lang="ru-RU" dirty="0" err="1" smtClean="0"/>
              <a:t>жануарлардың</a:t>
            </a:r>
            <a:r>
              <a:rPr lang="ru-RU" dirty="0" smtClean="0"/>
              <a:t> </a:t>
            </a:r>
            <a:r>
              <a:rPr lang="ru-RU" dirty="0" err="1" smtClean="0"/>
              <a:t>бұлшықеттерінің</a:t>
            </a:r>
            <a:r>
              <a:rPr lang="ru-RU" dirty="0" smtClean="0"/>
              <a:t> </a:t>
            </a:r>
            <a:r>
              <a:rPr lang="ru-RU" dirty="0" err="1" smtClean="0"/>
              <a:t>жиырылуы</a:t>
            </a:r>
            <a:r>
              <a:rPr lang="ru-RU" dirty="0" smtClean="0"/>
              <a:t>, </a:t>
            </a:r>
            <a:r>
              <a:rPr lang="ru-RU" dirty="0" err="1" smtClean="0"/>
              <a:t>қарапайымдардың</a:t>
            </a:r>
            <a:r>
              <a:rPr lang="ru-RU" dirty="0" smtClean="0"/>
              <a:t> </a:t>
            </a:r>
            <a:r>
              <a:rPr lang="ru-RU" dirty="0" err="1" smtClean="0"/>
              <a:t>талшықтары</a:t>
            </a:r>
            <a:r>
              <a:rPr lang="ru-RU" dirty="0" smtClean="0"/>
              <a:t> мен </a:t>
            </a:r>
            <a:r>
              <a:rPr lang="ru-RU" dirty="0" err="1" smtClean="0"/>
              <a:t>кірпікшелерінің</a:t>
            </a:r>
            <a:r>
              <a:rPr lang="ru-RU" dirty="0" smtClean="0"/>
              <a:t> </a:t>
            </a:r>
            <a:r>
              <a:rPr lang="ru-RU" dirty="0" err="1" smtClean="0"/>
              <a:t>қозғалысы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т.б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194" name="Picture 2" descr="C:\Users\Admin\Desktop\презентации биология\картинки\мышца.png"/>
          <p:cNvPicPr>
            <a:picLocks noChangeAspect="1" noChangeArrowheads="1"/>
          </p:cNvPicPr>
          <p:nvPr/>
        </p:nvPicPr>
        <p:blipFill rotWithShape="1">
          <a:blip r:embed="rId2" cstate="email"/>
          <a:srcRect l="6304" t="10816" r="5158" b="5169"/>
          <a:stretch/>
        </p:blipFill>
        <p:spPr bwMode="auto">
          <a:xfrm>
            <a:off x="4816319" y="476672"/>
            <a:ext cx="4335332" cy="32380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0" y="477217"/>
            <a:ext cx="9144000" cy="18716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	7</a:t>
            </a:r>
            <a:r>
              <a:rPr lang="ru-RU" b="1" dirty="0" smtClean="0">
                <a:solidFill>
                  <a:srgbClr val="C00000"/>
                </a:solidFill>
              </a:rPr>
              <a:t>. </a:t>
            </a:r>
            <a:r>
              <a:rPr lang="ru-RU" b="1" dirty="0" err="1" smtClean="0">
                <a:solidFill>
                  <a:srgbClr val="C00000"/>
                </a:solidFill>
              </a:rPr>
              <a:t>Қор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жинау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қызметі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	</a:t>
            </a:r>
            <a:r>
              <a:rPr lang="ru-RU" dirty="0" err="1" smtClean="0">
                <a:solidFill>
                  <a:schemeClr val="tx1"/>
                </a:solidFill>
              </a:rPr>
              <a:t>Бұл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қызметті</a:t>
            </a:r>
            <a:r>
              <a:rPr lang="ru-RU" dirty="0" smtClean="0">
                <a:solidFill>
                  <a:schemeClr val="tx1"/>
                </a:solidFill>
              </a:rPr>
              <a:t> энергия </a:t>
            </a:r>
            <a:r>
              <a:rPr lang="ru-RU" dirty="0" err="1" smtClean="0">
                <a:solidFill>
                  <a:schemeClr val="tx1"/>
                </a:solidFill>
              </a:rPr>
              <a:t>көзі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ретінде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сақтайтын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нәруыздар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атқарады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>
              <a:buNone/>
            </a:pPr>
            <a:r>
              <a:rPr lang="ru-RU" dirty="0" smtClean="0"/>
              <a:t>		</a:t>
            </a:r>
            <a:r>
              <a:rPr lang="ru-RU" dirty="0" err="1" smtClean="0"/>
              <a:t>сүт</a:t>
            </a:r>
            <a:r>
              <a:rPr lang="ru-RU" dirty="0" smtClean="0"/>
              <a:t> </a:t>
            </a:r>
            <a:r>
              <a:rPr lang="ru-RU" i="1" dirty="0" err="1" smtClean="0"/>
              <a:t>казеині</a:t>
            </a:r>
            <a:r>
              <a:rPr lang="ru-RU" i="1" dirty="0" smtClean="0"/>
              <a:t> 		</a:t>
            </a:r>
            <a:r>
              <a:rPr lang="ru-RU" i="1" dirty="0" err="1" smtClean="0"/>
              <a:t>жұмыртқа</a:t>
            </a:r>
            <a:r>
              <a:rPr lang="ru-RU" i="1" dirty="0" smtClean="0"/>
              <a:t> </a:t>
            </a:r>
            <a:r>
              <a:rPr lang="ru-RU" i="1" dirty="0" err="1" smtClean="0"/>
              <a:t>альбумині</a:t>
            </a:r>
            <a:endParaRPr lang="ru-RU" dirty="0" smtClean="0"/>
          </a:p>
        </p:txBody>
      </p:sp>
      <p:pic>
        <p:nvPicPr>
          <p:cNvPr id="6" name="Picture 2" descr="http://upload.wikimedia.org/wikipedia/commons/thumb/0/0e/Milk_glass.jpg/210px-Milk_glas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 b="49"/>
          <a:stretch>
            <a:fillRect/>
          </a:stretch>
        </p:blipFill>
        <p:spPr bwMode="auto">
          <a:xfrm>
            <a:off x="466106" y="2492896"/>
            <a:ext cx="327214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upload.wikimedia.org/wikipedia/commons/thumb/0/02/Fried_egg%2C_sunny_side_up.jpg/220px-Fried_egg%2C_sunny_side_up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20072" y="2492896"/>
            <a:ext cx="3355591" cy="2899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4"/>
          <p:cNvSpPr txBox="1">
            <a:spLocks/>
          </p:cNvSpPr>
          <p:nvPr/>
        </p:nvSpPr>
        <p:spPr>
          <a:xfrm>
            <a:off x="0" y="5373216"/>
            <a:ext cx="9324528" cy="1484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	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Нәруыздың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қасиеті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88" y="1196752"/>
            <a:ext cx="9144000" cy="29089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1. Н</a:t>
            </a:r>
            <a:r>
              <a:rPr lang="kk-KZ" dirty="0" smtClean="0"/>
              <a:t>әруыз негіздік және қышқылдық қасиет көрсететін </a:t>
            </a:r>
            <a:r>
              <a:rPr lang="ru-RU" i="1" dirty="0" err="1" smtClean="0"/>
              <a:t>амфотерлі</a:t>
            </a:r>
            <a:r>
              <a:rPr lang="ru-RU" dirty="0" smtClean="0"/>
              <a:t> </a:t>
            </a:r>
            <a:r>
              <a:rPr lang="ru-RU" i="1" dirty="0" err="1" smtClean="0"/>
              <a:t>қосылыс</a:t>
            </a:r>
            <a:r>
              <a:rPr lang="ru-RU" i="1" dirty="0" smtClean="0"/>
              <a:t> </a:t>
            </a:r>
            <a:r>
              <a:rPr lang="ru-RU" i="1" dirty="0" err="1" smtClean="0"/>
              <a:t>болып</a:t>
            </a:r>
            <a:r>
              <a:rPr lang="ru-RU" i="1" dirty="0" smtClean="0"/>
              <a:t> </a:t>
            </a:r>
            <a:r>
              <a:rPr lang="ru-RU" i="1" dirty="0" err="1" smtClean="0"/>
              <a:t>табылады</a:t>
            </a:r>
            <a:r>
              <a:rPr lang="ru-RU" i="1" dirty="0" smtClean="0"/>
              <a:t>.</a:t>
            </a:r>
            <a:r>
              <a:rPr lang="ru-RU" dirty="0" smtClean="0"/>
              <a:t> </a:t>
            </a:r>
            <a:r>
              <a:rPr lang="ru-RU" dirty="0" err="1" smtClean="0"/>
              <a:t>Нәруыздарды</a:t>
            </a:r>
            <a:r>
              <a:rPr lang="ru-RU" dirty="0" smtClean="0"/>
              <a:t> </a:t>
            </a:r>
            <a:r>
              <a:rPr lang="ru-RU" dirty="0" err="1" smtClean="0"/>
              <a:t>қышқыл</a:t>
            </a:r>
            <a:r>
              <a:rPr lang="ru-RU" dirty="0" smtClean="0"/>
              <a:t>, </a:t>
            </a:r>
            <a:r>
              <a:rPr lang="ru-RU" dirty="0" err="1" smtClean="0"/>
              <a:t>негіз</a:t>
            </a:r>
            <a:r>
              <a:rPr lang="ru-RU" dirty="0" smtClean="0"/>
              <a:t>,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бейтарап</a:t>
            </a:r>
            <a:r>
              <a:rPr lang="ru-RU" dirty="0" smtClean="0"/>
              <a:t> </a:t>
            </a:r>
            <a:r>
              <a:rPr lang="ru-RU" dirty="0" err="1" smtClean="0"/>
              <a:t>деп</a:t>
            </a:r>
            <a:r>
              <a:rPr lang="ru-RU" dirty="0" smtClean="0"/>
              <a:t> </a:t>
            </a:r>
            <a:r>
              <a:rPr lang="ru-RU" dirty="0" err="1" smtClean="0"/>
              <a:t>ажыратады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8104" y="3878511"/>
            <a:ext cx="301942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3861048"/>
            <a:ext cx="4464050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7956" y="692696"/>
            <a:ext cx="4897438" cy="5689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	8</a:t>
            </a:r>
            <a:r>
              <a:rPr lang="ru-RU" b="1" dirty="0" smtClean="0">
                <a:solidFill>
                  <a:srgbClr val="C00000"/>
                </a:solidFill>
              </a:rPr>
              <a:t>. </a:t>
            </a:r>
            <a:r>
              <a:rPr lang="ru-RU" b="1" dirty="0" err="1" smtClean="0">
                <a:solidFill>
                  <a:srgbClr val="C00000"/>
                </a:solidFill>
              </a:rPr>
              <a:t>Энергиялық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қызметі</a:t>
            </a:r>
            <a:r>
              <a:rPr lang="ru-RU" b="1" dirty="0">
                <a:solidFill>
                  <a:srgbClr val="C00000"/>
                </a:solidFill>
              </a:rPr>
              <a:t>.</a:t>
            </a:r>
            <a:r>
              <a:rPr lang="ru-RU" dirty="0" smtClean="0">
                <a:solidFill>
                  <a:srgbClr val="C00000"/>
                </a:solidFill>
              </a:rPr>
              <a:t>	</a:t>
            </a:r>
          </a:p>
          <a:p>
            <a:pPr>
              <a:buNone/>
            </a:pPr>
            <a:r>
              <a:rPr lang="ru-RU" dirty="0" smtClean="0"/>
              <a:t>   1 г </a:t>
            </a:r>
            <a:r>
              <a:rPr lang="ru-RU" dirty="0" err="1" smtClean="0"/>
              <a:t>нәруыз</a:t>
            </a:r>
            <a:r>
              <a:rPr lang="ru-RU" dirty="0" smtClean="0"/>
              <a:t> </a:t>
            </a:r>
            <a:r>
              <a:rPr lang="ru-RU" dirty="0" err="1" smtClean="0"/>
              <a:t>ыдырағанда</a:t>
            </a:r>
            <a:r>
              <a:rPr lang="ru-RU" dirty="0" smtClean="0"/>
              <a:t> 17,6 кДж энергия </a:t>
            </a:r>
            <a:r>
              <a:rPr lang="ru-RU" dirty="0" err="1" smtClean="0"/>
              <a:t>бөлінеді</a:t>
            </a:r>
            <a:r>
              <a:rPr lang="ru-RU" dirty="0" smtClean="0"/>
              <a:t>. </a:t>
            </a:r>
          </a:p>
          <a:p>
            <a:pPr>
              <a:buNone/>
              <a:defRPr/>
            </a:pPr>
            <a:r>
              <a:rPr lang="ru-RU" dirty="0" smtClean="0"/>
              <a:t>	</a:t>
            </a:r>
          </a:p>
        </p:txBody>
      </p:sp>
      <p:graphicFrame>
        <p:nvGraphicFramePr>
          <p:cNvPr id="1024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3336666"/>
              </p:ext>
            </p:extLst>
          </p:nvPr>
        </p:nvGraphicFramePr>
        <p:xfrm>
          <a:off x="5508104" y="548680"/>
          <a:ext cx="3144789" cy="5705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PhotoImpact" r:id="rId3" imgW="2907937" imgH="5917460" progId="">
                  <p:embed/>
                </p:oleObj>
              </mc:Choice>
              <mc:Fallback>
                <p:oleObj name="PhotoImpact" r:id="rId3" imgW="2907937" imgH="5917460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548680"/>
                        <a:ext cx="3144789" cy="570562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0" y="548680"/>
            <a:ext cx="5364163" cy="59499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	9</a:t>
            </a:r>
            <a:r>
              <a:rPr lang="ru-RU" b="1" dirty="0" smtClean="0">
                <a:solidFill>
                  <a:srgbClr val="C00000"/>
                </a:solidFill>
              </a:rPr>
              <a:t>. </a:t>
            </a:r>
            <a:r>
              <a:rPr lang="ru-RU" b="1" dirty="0" err="1" smtClean="0">
                <a:solidFill>
                  <a:srgbClr val="C00000"/>
                </a:solidFill>
              </a:rPr>
              <a:t>Катализаторлық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қызметі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</a:p>
          <a:p>
            <a:pPr marL="265176" indent="-265176"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	</a:t>
            </a:r>
            <a:r>
              <a:rPr lang="ru-RU" dirty="0" err="1" smtClean="0">
                <a:solidFill>
                  <a:srgbClr val="C00000"/>
                </a:solidFill>
              </a:rPr>
              <a:t>Көптеген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/>
              <a:t>глобулярлы</a:t>
            </a:r>
            <a:r>
              <a:rPr lang="ru-RU" dirty="0" smtClean="0"/>
              <a:t> </a:t>
            </a:r>
            <a:r>
              <a:rPr lang="ru-RU" dirty="0" err="1" smtClean="0"/>
              <a:t>нәруыз</a:t>
            </a:r>
            <a:r>
              <a:rPr lang="ru-RU" dirty="0" smtClean="0"/>
              <a:t>– </a:t>
            </a:r>
            <a:r>
              <a:rPr lang="ru-RU" dirty="0" err="1" smtClean="0"/>
              <a:t>ферменттер</a:t>
            </a:r>
            <a:endParaRPr lang="ru-RU" dirty="0" smtClean="0"/>
          </a:p>
          <a:p>
            <a:pPr marL="265176" indent="-265176"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	</a:t>
            </a:r>
            <a:r>
              <a:rPr lang="ru-RU" i="1" dirty="0" err="1" smtClean="0"/>
              <a:t>Ферменттер</a:t>
            </a:r>
            <a:r>
              <a:rPr lang="ru-RU" dirty="0" smtClean="0"/>
              <a:t> - </a:t>
            </a:r>
            <a:r>
              <a:rPr lang="ru-RU" dirty="0" err="1" smtClean="0"/>
              <a:t>ағзада</a:t>
            </a:r>
            <a:r>
              <a:rPr lang="ru-RU" dirty="0" smtClean="0"/>
              <a:t> </a:t>
            </a:r>
            <a:r>
              <a:rPr lang="ru-RU" dirty="0" err="1" smtClean="0"/>
              <a:t>өтіп</a:t>
            </a:r>
            <a:r>
              <a:rPr lang="ru-RU" dirty="0" smtClean="0"/>
              <a:t> </a:t>
            </a:r>
            <a:r>
              <a:rPr lang="ru-RU" dirty="0" err="1" smtClean="0"/>
              <a:t>жатқан</a:t>
            </a:r>
            <a:r>
              <a:rPr lang="ru-RU" dirty="0" smtClean="0"/>
              <a:t> </a:t>
            </a:r>
            <a:r>
              <a:rPr lang="ru-RU" dirty="0" err="1" smtClean="0"/>
              <a:t>реакцияларды</a:t>
            </a:r>
            <a:r>
              <a:rPr lang="ru-RU" dirty="0" smtClean="0"/>
              <a:t> </a:t>
            </a:r>
            <a:r>
              <a:rPr lang="ru-RU" dirty="0" err="1" smtClean="0"/>
              <a:t>жылдамдататын</a:t>
            </a:r>
            <a:r>
              <a:rPr lang="ru-RU" dirty="0" smtClean="0"/>
              <a:t> </a:t>
            </a:r>
            <a:r>
              <a:rPr lang="ru-RU" dirty="0" err="1" smtClean="0"/>
              <a:t>нәруыз</a:t>
            </a:r>
            <a:r>
              <a:rPr lang="ru-RU" dirty="0" smtClean="0"/>
              <a:t> </a:t>
            </a:r>
            <a:r>
              <a:rPr lang="ru-RU" dirty="0" err="1" smtClean="0"/>
              <a:t>тобы</a:t>
            </a:r>
            <a:r>
              <a:rPr lang="ru-RU" dirty="0" smtClean="0"/>
              <a:t>.</a:t>
            </a:r>
          </a:p>
        </p:txBody>
      </p:sp>
      <p:pic>
        <p:nvPicPr>
          <p:cNvPr id="7" name="Picture 6" descr="http://www.distedu.ru/img/1071880057/1071880058.gif"/>
          <p:cNvPicPr>
            <a:picLocks noChangeAspect="1" noChangeArrowheads="1"/>
          </p:cNvPicPr>
          <p:nvPr/>
        </p:nvPicPr>
        <p:blipFill>
          <a:blip r:embed="rId2" cstate="email"/>
          <a:srcRect r="2"/>
          <a:stretch>
            <a:fillRect/>
          </a:stretch>
        </p:blipFill>
        <p:spPr bwMode="auto">
          <a:xfrm>
            <a:off x="5508104" y="836712"/>
            <a:ext cx="3071812" cy="504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692696"/>
            <a:ext cx="4897438" cy="50403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	2.</a:t>
            </a:r>
            <a:r>
              <a:rPr lang="ru-RU" sz="2800" b="1" dirty="0" smtClean="0">
                <a:solidFill>
                  <a:srgbClr val="0000FF"/>
                </a:solidFill>
              </a:rPr>
              <a:t>Буферлік</a:t>
            </a:r>
            <a:r>
              <a:rPr lang="ru-RU" sz="2800" dirty="0" smtClean="0"/>
              <a:t> </a:t>
            </a:r>
            <a:r>
              <a:rPr lang="ru-RU" sz="2800" dirty="0"/>
              <a:t>– </a:t>
            </a:r>
            <a:r>
              <a:rPr lang="ru-RU" sz="2800" dirty="0" err="1"/>
              <a:t>нәруыздың</a:t>
            </a:r>
            <a:r>
              <a:rPr lang="ru-RU" sz="2800" dirty="0"/>
              <a:t> Н</a:t>
            </a:r>
            <a:r>
              <a:rPr lang="ru-RU" sz="2800" baseline="30000" dirty="0" smtClean="0"/>
              <a:t>+</a:t>
            </a:r>
            <a:r>
              <a:rPr lang="ru-RU" sz="2800" dirty="0" smtClean="0"/>
              <a:t> </a:t>
            </a:r>
            <a:r>
              <a:rPr lang="ru-RU" sz="2800" dirty="0" err="1" smtClean="0"/>
              <a:t>беріп</a:t>
            </a:r>
            <a:r>
              <a:rPr lang="ru-RU" sz="2800" dirty="0" smtClean="0"/>
              <a:t> </a:t>
            </a:r>
            <a:r>
              <a:rPr lang="ru-RU" sz="2800" dirty="0" err="1" smtClean="0"/>
              <a:t>және</a:t>
            </a:r>
            <a:r>
              <a:rPr lang="ru-RU" sz="2800" dirty="0" smtClean="0"/>
              <a:t> </a:t>
            </a:r>
            <a:r>
              <a:rPr lang="ru-RU" sz="2800" dirty="0" err="1" smtClean="0"/>
              <a:t>қосып</a:t>
            </a:r>
            <a:r>
              <a:rPr lang="ru-RU" sz="2800" dirty="0" smtClean="0"/>
              <a:t> </a:t>
            </a:r>
            <a:r>
              <a:rPr lang="ru-RU" sz="2800" dirty="0" err="1" smtClean="0"/>
              <a:t>алатын</a:t>
            </a:r>
            <a:r>
              <a:rPr lang="ru-RU" sz="2800" dirty="0" smtClean="0"/>
              <a:t> </a:t>
            </a:r>
            <a:r>
              <a:rPr lang="ru-RU" sz="2800" dirty="0" err="1" smtClean="0"/>
              <a:t>қабілеті.Эритроциттегі</a:t>
            </a:r>
            <a:r>
              <a:rPr lang="ru-RU" sz="2800" dirty="0" smtClean="0"/>
              <a:t> гемоглобин </a:t>
            </a:r>
            <a:r>
              <a:rPr lang="ru-RU" sz="2800" dirty="0" err="1" smtClean="0"/>
              <a:t>қандағы</a:t>
            </a:r>
            <a:r>
              <a:rPr lang="ru-RU" sz="2800" dirty="0" smtClean="0"/>
              <a:t> рН ты </a:t>
            </a:r>
            <a:r>
              <a:rPr lang="ru-RU" sz="2800" dirty="0" err="1" smtClean="0"/>
              <a:t>тұрақты</a:t>
            </a:r>
            <a:r>
              <a:rPr lang="ru-RU" sz="2800" dirty="0" smtClean="0"/>
              <a:t> </a:t>
            </a:r>
            <a:r>
              <a:rPr lang="ru-RU" sz="2800" dirty="0" err="1" smtClean="0"/>
              <a:t>деңгейде</a:t>
            </a:r>
            <a:r>
              <a:rPr lang="ru-RU" sz="2800" dirty="0" smtClean="0"/>
              <a:t> </a:t>
            </a:r>
            <a:r>
              <a:rPr lang="ru-RU" sz="2800" dirty="0" err="1" smtClean="0"/>
              <a:t>ұстап</a:t>
            </a:r>
            <a:r>
              <a:rPr lang="ru-RU" sz="2800" dirty="0" smtClean="0"/>
              <a:t> </a:t>
            </a:r>
            <a:r>
              <a:rPr lang="ru-RU" sz="2800" dirty="0" err="1" smtClean="0"/>
              <a:t>тұратын</a:t>
            </a:r>
            <a:r>
              <a:rPr lang="ru-RU" sz="2800" dirty="0" smtClean="0"/>
              <a:t> </a:t>
            </a:r>
            <a:r>
              <a:rPr lang="ru-RU" sz="2800" dirty="0" err="1" smtClean="0"/>
              <a:t>мықты</a:t>
            </a:r>
            <a:r>
              <a:rPr lang="ru-RU" sz="2800" dirty="0" smtClean="0"/>
              <a:t> </a:t>
            </a:r>
            <a:r>
              <a:rPr lang="ru-RU" sz="2800" dirty="0" err="1" smtClean="0"/>
              <a:t>буфердің</a:t>
            </a:r>
            <a:r>
              <a:rPr lang="ru-RU" sz="2800" dirty="0" smtClean="0"/>
              <a:t> </a:t>
            </a:r>
            <a:r>
              <a:rPr lang="ru-RU" sz="2800" dirty="0" err="1" smtClean="0"/>
              <a:t>бірі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01961" y="332655"/>
            <a:ext cx="4272528" cy="64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179512" y="357435"/>
            <a:ext cx="8604250" cy="165576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	3. </a:t>
            </a:r>
            <a:r>
              <a:rPr lang="ru-RU" b="1" dirty="0" smtClean="0">
                <a:solidFill>
                  <a:srgbClr val="4117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Суда </a:t>
            </a:r>
            <a:r>
              <a:rPr lang="ru-RU" b="1" dirty="0" err="1" smtClean="0">
                <a:solidFill>
                  <a:srgbClr val="4117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ерігіштігі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dirty="0" smtClean="0"/>
              <a:t>	</a:t>
            </a:r>
            <a:r>
              <a:rPr lang="ru-RU" dirty="0" err="1" smtClean="0"/>
              <a:t>Глобулярлы</a:t>
            </a:r>
            <a:r>
              <a:rPr lang="ru-RU" dirty="0" smtClean="0"/>
              <a:t> </a:t>
            </a:r>
            <a:r>
              <a:rPr lang="ru-RU" dirty="0" err="1" smtClean="0"/>
              <a:t>нәруыз</a:t>
            </a:r>
            <a:endParaRPr lang="ru-RU" dirty="0" smtClean="0"/>
          </a:p>
          <a:p>
            <a:pPr>
              <a:buNone/>
            </a:pPr>
            <a:r>
              <a:rPr lang="kk-KZ" i="1" dirty="0" smtClean="0"/>
              <a:t>ериді. Ол зат алмасу</a:t>
            </a:r>
          </a:p>
          <a:p>
            <a:pPr>
              <a:buNone/>
            </a:pPr>
            <a:r>
              <a:rPr lang="kk-KZ" i="1" dirty="0" smtClean="0"/>
              <a:t> қызметін атқарады.</a:t>
            </a:r>
            <a:endParaRPr lang="ru-RU" i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988840"/>
            <a:ext cx="3573165" cy="3994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3"/>
          <p:cNvSpPr txBox="1">
            <a:spLocks/>
          </p:cNvSpPr>
          <p:nvPr/>
        </p:nvSpPr>
        <p:spPr>
          <a:xfrm>
            <a:off x="4391472" y="1000108"/>
            <a:ext cx="4752528" cy="136815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	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Фибриллярлы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нәруыз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(миозин</a:t>
            </a:r>
            <a:r>
              <a:rPr lang="ru-RU" sz="3200" baseline="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,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креатин)</a:t>
            </a:r>
            <a:r>
              <a:rPr kumimoji="0" lang="ru-RU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ерімейді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. </a:t>
            </a:r>
            <a:r>
              <a:rPr lang="ru-RU" sz="3200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Құрылымдық қызмет атқарады.</a:t>
            </a:r>
            <a:endParaRPr kumimoji="0" lang="ru-RU" sz="3200" b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068960"/>
            <a:ext cx="3911858" cy="2691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3"/>
          <p:cNvSpPr txBox="1">
            <a:spLocks/>
          </p:cNvSpPr>
          <p:nvPr/>
        </p:nvSpPr>
        <p:spPr>
          <a:xfrm>
            <a:off x="323528" y="692696"/>
            <a:ext cx="8640960" cy="5400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/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Bookman Old Style" pitchFamily="18" charset="0"/>
              </a:rPr>
              <a:t>	4.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F09D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Белсенділігі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	</a:t>
            </a:r>
            <a:r>
              <a:rPr lang="ru-RU" sz="3200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химиялық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3200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белсенді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(</a:t>
            </a:r>
            <a:r>
              <a:rPr lang="ru-RU" sz="3200" i="1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ферменттер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), </a:t>
            </a:r>
            <a:r>
              <a:rPr lang="ru-RU" sz="3200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химиялық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3200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белсенді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3200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емес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3200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нәруыздар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бар.</a:t>
            </a:r>
            <a:endParaRPr lang="ru-RU" sz="3200" i="1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  <a:p>
            <a:pPr marL="342900" indent="-342900"/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	5. </a:t>
            </a:r>
            <a:r>
              <a:rPr lang="ru-RU" sz="3200" b="1" dirty="0" err="1" smtClean="0">
                <a:solidFill>
                  <a:srgbClr val="2F09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Тұрақтылық</a:t>
            </a:r>
            <a:r>
              <a:rPr lang="ru-RU" sz="3200" b="1" dirty="0" smtClean="0">
                <a:solidFill>
                  <a:srgbClr val="2F09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/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	</a:t>
            </a:r>
            <a:r>
              <a:rPr lang="ru-RU" sz="3200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Сыртқы ортаның әртүрлі жағдайларының әсеріне тұрақты және тұрақсыз.Сыртқы факторлар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3200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(температураның өзгерісі, ортаның тұзды құрамы,рН,радиация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) </a:t>
            </a:r>
            <a:r>
              <a:rPr lang="ru-RU" sz="3200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нәруыз молекуласының құрылымының бұзылуын болдыруы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3200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мүмкін.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Bookman Old Style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3"/>
          <p:cNvSpPr txBox="1">
            <a:spLocks/>
          </p:cNvSpPr>
          <p:nvPr/>
        </p:nvSpPr>
        <p:spPr>
          <a:xfrm>
            <a:off x="11063" y="332656"/>
            <a:ext cx="5061003" cy="580526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indent="-342900"/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Bookman Old Style" pitchFamily="18" charset="0"/>
              </a:rPr>
              <a:t>	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6. </a:t>
            </a:r>
            <a:r>
              <a:rPr lang="ru-RU" sz="3200" b="1" dirty="0" smtClean="0">
                <a:solidFill>
                  <a:srgbClr val="2F09D1"/>
                </a:solidFill>
                <a:latin typeface="Bookman Old Style" pitchFamily="18" charset="0"/>
              </a:rPr>
              <a:t>Денатурация - </a:t>
            </a:r>
          </a:p>
          <a:p>
            <a:pPr marL="342900" indent="-342900"/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	</a:t>
            </a:r>
            <a:r>
              <a:rPr lang="ru-RU" sz="3200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қыздырудың, сәулелендірудің, химиялық заттардың әсерінен және механикалық заттардың әсерінен  және механикалық әсер етудің салдарынан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3200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нәруыздың, алдымен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, </a:t>
            </a:r>
            <a:r>
              <a:rPr lang="ru-RU" sz="3200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үшінші реттік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, </a:t>
            </a:r>
            <a:r>
              <a:rPr lang="ru-RU" sz="3200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одан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3200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кейін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3200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екінші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3200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реттік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3200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құрылымдарының арасындағы байланыс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3200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үзіледі.Соңынан 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молекула </a:t>
            </a:r>
            <a:r>
              <a:rPr lang="ru-RU" sz="3200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пішіндерін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3200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өзгертеді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. </a:t>
            </a:r>
            <a:r>
              <a:rPr lang="ru-RU" sz="3200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Бұл құбылысты 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денатурация </a:t>
            </a:r>
            <a:r>
              <a:rPr lang="ru-RU" sz="3200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деп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3200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атайды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.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Bookman Old Style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 l="5671" t="9267" r="3252"/>
          <a:stretch>
            <a:fillRect/>
          </a:stretch>
        </p:blipFill>
        <p:spPr bwMode="auto">
          <a:xfrm>
            <a:off x="5000628" y="642918"/>
            <a:ext cx="4000528" cy="349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3"/>
          <p:cNvSpPr txBox="1">
            <a:spLocks/>
          </p:cNvSpPr>
          <p:nvPr/>
        </p:nvSpPr>
        <p:spPr>
          <a:xfrm>
            <a:off x="15418" y="548680"/>
            <a:ext cx="9396536" cy="28083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indent="-342900"/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Bookman Old Style" pitchFamily="18" charset="0"/>
              </a:rPr>
              <a:t>	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Денатурация </a:t>
            </a:r>
            <a:r>
              <a:rPr lang="ru-RU" sz="3200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қайтымды және қайтымсыз болып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3200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екі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3200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топқа бөлінеді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.</a:t>
            </a:r>
          </a:p>
          <a:p>
            <a:pPr marL="342900" indent="-342900"/>
            <a:endParaRPr lang="ru-RU" sz="3200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  <a:p>
            <a:pPr marL="342900" indent="-342900"/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	7. </a:t>
            </a:r>
            <a:r>
              <a:rPr lang="ru-RU" sz="3200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Денатурациядан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3200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кейін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3200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нәруыз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3200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құрылымының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3200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қалпына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3200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келу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3200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процесі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3200" b="1" dirty="0" err="1" smtClean="0">
                <a:solidFill>
                  <a:srgbClr val="2F09D1"/>
                </a:solidFill>
                <a:latin typeface="Bookman Old Style" pitchFamily="18" charset="0"/>
              </a:rPr>
              <a:t>ренатурация</a:t>
            </a:r>
            <a:r>
              <a:rPr lang="ru-RU" sz="3200" b="1" dirty="0" smtClean="0">
                <a:solidFill>
                  <a:srgbClr val="2F09D1"/>
                </a:solidFill>
                <a:latin typeface="Bookman Old Style" pitchFamily="18" charset="0"/>
              </a:rPr>
              <a:t> </a:t>
            </a:r>
            <a:r>
              <a:rPr lang="ru-RU" sz="3200" b="1" dirty="0" err="1" smtClean="0">
                <a:solidFill>
                  <a:srgbClr val="2F09D1"/>
                </a:solidFill>
                <a:latin typeface="Bookman Old Style" pitchFamily="18" charset="0"/>
              </a:rPr>
              <a:t>деп</a:t>
            </a:r>
            <a:r>
              <a:rPr lang="ru-RU" sz="3200" b="1" dirty="0" smtClean="0">
                <a:solidFill>
                  <a:srgbClr val="2F09D1"/>
                </a:solidFill>
                <a:latin typeface="Bookman Old Style" pitchFamily="18" charset="0"/>
              </a:rPr>
              <a:t> </a:t>
            </a:r>
            <a:r>
              <a:rPr lang="ru-RU" sz="3200" b="1" dirty="0" err="1" smtClean="0">
                <a:solidFill>
                  <a:srgbClr val="2F09D1"/>
                </a:solidFill>
                <a:latin typeface="Bookman Old Style" pitchFamily="18" charset="0"/>
              </a:rPr>
              <a:t>аталады</a:t>
            </a:r>
            <a:r>
              <a:rPr lang="ru-RU" sz="3200" b="1" dirty="0" smtClean="0">
                <a:solidFill>
                  <a:srgbClr val="2F09D1"/>
                </a:solidFill>
                <a:latin typeface="Bookman Old Style" pitchFamily="18" charset="0"/>
              </a:rPr>
              <a:t>.</a:t>
            </a:r>
            <a:endParaRPr lang="ru-RU" sz="3200" i="1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  <a:p>
            <a:pPr marL="342900" indent="-342900"/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	</a:t>
            </a:r>
            <a:endParaRPr kumimoji="0" lang="ru-RU" sz="3200" b="1" u="none" strike="noStrike" kern="1200" cap="none" spc="0" normalizeH="0" baseline="0" noProof="0" dirty="0" smtClean="0">
              <a:ln>
                <a:noFill/>
              </a:ln>
              <a:solidFill>
                <a:srgbClr val="2F09D1"/>
              </a:solidFill>
              <a:effectLst/>
              <a:uLnTx/>
              <a:uFillTx/>
              <a:latin typeface="Bookman Old Style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12007" y="2780928"/>
            <a:ext cx="6119986" cy="270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3"/>
          <p:cNvSpPr txBox="1">
            <a:spLocks/>
          </p:cNvSpPr>
          <p:nvPr/>
        </p:nvSpPr>
        <p:spPr>
          <a:xfrm>
            <a:off x="14358" y="5661248"/>
            <a:ext cx="9144000" cy="936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indent="-342900"/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Bookman Old Style" pitchFamily="18" charset="0"/>
              </a:rPr>
              <a:t>	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8. </a:t>
            </a:r>
            <a:r>
              <a:rPr lang="ru-RU" sz="3200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Нәруыз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3200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молекуласының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3200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бірінші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3200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реттік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3200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құрылымының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3200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бұзылуы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 </a:t>
            </a:r>
            <a:r>
              <a:rPr lang="ru-RU" sz="3200" b="1" dirty="0" smtClean="0">
                <a:solidFill>
                  <a:srgbClr val="2F09D1"/>
                </a:solidFill>
                <a:latin typeface="Bookman Old Style" pitchFamily="18" charset="0"/>
              </a:rPr>
              <a:t>деградация </a:t>
            </a:r>
            <a:r>
              <a:rPr lang="ru-RU" sz="3200" b="1" dirty="0" err="1" smtClean="0">
                <a:solidFill>
                  <a:srgbClr val="2F09D1"/>
                </a:solidFill>
                <a:latin typeface="Bookman Old Style" pitchFamily="18" charset="0"/>
              </a:rPr>
              <a:t>деп</a:t>
            </a:r>
            <a:r>
              <a:rPr lang="ru-RU" sz="3200" b="1" dirty="0" smtClean="0">
                <a:solidFill>
                  <a:srgbClr val="2F09D1"/>
                </a:solidFill>
                <a:latin typeface="Bookman Old Style" pitchFamily="18" charset="0"/>
              </a:rPr>
              <a:t> </a:t>
            </a:r>
            <a:r>
              <a:rPr lang="ru-RU" sz="3200" b="1" dirty="0" err="1" smtClean="0">
                <a:solidFill>
                  <a:srgbClr val="2F09D1"/>
                </a:solidFill>
                <a:latin typeface="Bookman Old Style" pitchFamily="18" charset="0"/>
              </a:rPr>
              <a:t>аталады</a:t>
            </a:r>
            <a:r>
              <a:rPr lang="ru-RU" sz="3200" b="1" dirty="0" smtClean="0">
                <a:solidFill>
                  <a:srgbClr val="2F09D1"/>
                </a:solidFill>
                <a:latin typeface="Bookman Old Style" pitchFamily="18" charset="0"/>
              </a:rPr>
              <a:t>.</a:t>
            </a:r>
            <a:endParaRPr kumimoji="0" lang="ru-RU" sz="3200" b="1" u="none" strike="noStrike" kern="1200" cap="none" spc="0" normalizeH="0" baseline="0" noProof="0" dirty="0" smtClean="0">
              <a:ln>
                <a:noFill/>
              </a:ln>
              <a:solidFill>
                <a:srgbClr val="2F09D1"/>
              </a:solidFill>
              <a:effectLst/>
              <a:uLnTx/>
              <a:uFillTx/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Нәруыз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-10000"/>
          </a:blip>
          <a:srcRect/>
          <a:stretch>
            <a:fillRect/>
          </a:stretch>
        </p:blipFill>
        <p:spPr bwMode="auto">
          <a:xfrm>
            <a:off x="1835696" y="1556792"/>
            <a:ext cx="5824177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0" y="404664"/>
            <a:ext cx="9144000" cy="201612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	</a:t>
            </a:r>
            <a:r>
              <a:rPr lang="ru-RU" b="1" dirty="0" smtClean="0">
                <a:solidFill>
                  <a:srgbClr val="C00000"/>
                </a:solidFill>
              </a:rPr>
              <a:t>1. </a:t>
            </a:r>
            <a:r>
              <a:rPr lang="ru-RU" b="1" dirty="0" err="1" smtClean="0">
                <a:solidFill>
                  <a:srgbClr val="C00000"/>
                </a:solidFill>
              </a:rPr>
              <a:t>Құрылымдық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қызметі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	</a:t>
            </a:r>
            <a:r>
              <a:rPr lang="ru-RU" dirty="0" err="1" smtClean="0">
                <a:solidFill>
                  <a:schemeClr val="tx1"/>
                </a:solidFill>
              </a:rPr>
              <a:t>құрылымдық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нәруыз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кешенді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түрде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липидтермен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бірге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жасуша</a:t>
            </a:r>
            <a:r>
              <a:rPr lang="ru-RU" dirty="0" smtClean="0">
                <a:solidFill>
                  <a:schemeClr val="tx1"/>
                </a:solidFill>
              </a:rPr>
              <a:t> мен </a:t>
            </a:r>
            <a:r>
              <a:rPr lang="ru-RU" dirty="0" err="1" smtClean="0">
                <a:solidFill>
                  <a:schemeClr val="tx1"/>
                </a:solidFill>
              </a:rPr>
              <a:t>жасуша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мембранасының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құрылымдық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негізі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болып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табылады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" name="Содержимое 6" descr="01_0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25" y="3056780"/>
            <a:ext cx="7000875" cy="368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15</Words>
  <Application>Microsoft Office PowerPoint</Application>
  <PresentationFormat>Экран (4:3)</PresentationFormat>
  <Paragraphs>55</Paragraphs>
  <Slides>21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Bookman Old Style</vt:lpstr>
      <vt:lpstr>Calibri</vt:lpstr>
      <vt:lpstr>Times New Roman</vt:lpstr>
      <vt:lpstr>Тема Office</vt:lpstr>
      <vt:lpstr>PhotoImpact</vt:lpstr>
      <vt:lpstr>Нәруыз. Қасиеті және қызметі.</vt:lpstr>
      <vt:lpstr>Нәруыздың қасиеті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Нәруыз қызметі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Белки. Свойства и функции.</dc:title>
  <dc:creator>Admin</dc:creator>
  <cp:lastModifiedBy>Эльмира Кожахметова</cp:lastModifiedBy>
  <cp:revision>40</cp:revision>
  <dcterms:created xsi:type="dcterms:W3CDTF">2010-10-18T12:13:16Z</dcterms:created>
  <dcterms:modified xsi:type="dcterms:W3CDTF">2017-09-14T08:34:33Z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1256014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