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0" r:id="rId2"/>
    <p:sldId id="256" r:id="rId3"/>
    <p:sldId id="261" r:id="rId4"/>
    <p:sldId id="270" r:id="rId5"/>
    <p:sldId id="271" r:id="rId6"/>
    <p:sldId id="278" r:id="rId7"/>
    <p:sldId id="274" r:id="rId8"/>
    <p:sldId id="275" r:id="rId9"/>
    <p:sldId id="276" r:id="rId10"/>
    <p:sldId id="277"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5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F7A06A-C39B-44E9-BFA5-C303AF2529A5}" type="datetimeFigureOut">
              <a:rPr lang="ru-RU" smtClean="0"/>
              <a:pPr/>
              <a:t>02.04.2020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6B6EA8-76DB-433B-A373-0FB115BD1C9C}" type="slidenum">
              <a:rPr lang="ru-RU" smtClean="0"/>
              <a:pPr/>
              <a:t>‹#›</a:t>
            </a:fld>
            <a:endParaRPr lang="ru-RU"/>
          </a:p>
        </p:txBody>
      </p:sp>
    </p:spTree>
    <p:extLst>
      <p:ext uri="{BB962C8B-B14F-4D97-AF65-F5344CB8AC3E}">
        <p14:creationId xmlns:p14="http://schemas.microsoft.com/office/powerpoint/2010/main" val="681602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5B106E36-FD25-4E2D-B0AA-010F637433A0}" type="datetimeFigureOut">
              <a:rPr lang="ru-RU" smtClean="0"/>
              <a:pPr/>
              <a:t>02.04.2020</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5B106E36-FD25-4E2D-B0AA-010F637433A0}" type="datetimeFigureOut">
              <a:rPr lang="ru-RU" smtClean="0"/>
              <a:pPr/>
              <a:t>02.04.2020</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5B106E36-FD25-4E2D-B0AA-010F637433A0}" type="datetimeFigureOut">
              <a:rPr lang="ru-RU" smtClean="0"/>
              <a:pPr/>
              <a:t>02.04.2020</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725C68B6-61C2-468F-89AB-4B9F7531AA68}" type="slidenum">
              <a:rPr lang="ru-RU" smtClean="0"/>
              <a:pPr/>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5B106E36-FD25-4E2D-B0AA-010F637433A0}" type="datetimeFigureOut">
              <a:rPr lang="ru-RU" smtClean="0"/>
              <a:pPr/>
              <a:t>02.04.2020</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5B106E36-FD25-4E2D-B0AA-010F637433A0}" type="datetimeFigureOut">
              <a:rPr lang="ru-RU" smtClean="0"/>
              <a:pPr/>
              <a:t>02.04.2020</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02.04.2020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5B106E36-FD25-4E2D-B0AA-010F637433A0}" type="datetimeFigureOut">
              <a:rPr lang="ru-RU" smtClean="0"/>
              <a:pPr/>
              <a:t>02.04.2020</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5B106E36-FD25-4E2D-B0AA-010F637433A0}" type="datetimeFigureOut">
              <a:rPr lang="ru-RU" smtClean="0"/>
              <a:pPr/>
              <a:t>02.04.2020</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5B106E36-FD25-4E2D-B0AA-010F637433A0}" type="datetimeFigureOut">
              <a:rPr lang="ru-RU" smtClean="0"/>
              <a:pPr/>
              <a:t>02.04.2020</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B106E36-FD25-4E2D-B0AA-010F637433A0}" type="datetimeFigureOut">
              <a:rPr lang="ru-RU" smtClean="0"/>
              <a:pPr/>
              <a:t>02.04.2020</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ru.wikipedia.org/wiki/%D0%A4%D0%B8%D0%BD%D0%BB%D1%8F%D0%BD%D0%B4%D0%B8%D1%8F" TargetMode="External"/><Relationship Id="rId2" Type="http://schemas.openxmlformats.org/officeDocument/2006/relationships/hyperlink" Target="https://ru.wikipedia.org/wiki/%D0%9E%D0%91%D0%A1%D0%95" TargetMode="External"/><Relationship Id="rId1" Type="http://schemas.openxmlformats.org/officeDocument/2006/relationships/slideLayout" Target="../slideLayouts/slideLayout7.xml"/><Relationship Id="rId6" Type="http://schemas.openxmlformats.org/officeDocument/2006/relationships/hyperlink" Target="https://ru.wikipedia.org/wiki/1975_%D0%B3%D0%BE%D0%B4" TargetMode="External"/><Relationship Id="rId5" Type="http://schemas.openxmlformats.org/officeDocument/2006/relationships/hyperlink" Target="https://ru.wikipedia.org/wiki/1_%D0%B0%D0%B2%D0%B3%D1%83%D1%81%D1%82%D0%B0" TargetMode="External"/><Relationship Id="rId4" Type="http://schemas.openxmlformats.org/officeDocument/2006/relationships/hyperlink" Target="https://ru.wikipedia.org/wiki/%D0%A5%D0%B5%D0%BB%D1%8C%D1%81%D0%B8%D0%BD%D0%BA%D0%B8"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457200" y="267494"/>
            <a:ext cx="8229600" cy="4161638"/>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Тема: «</a:t>
            </a: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П</a:t>
            </a: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ериоды разрядки и обострения  </a:t>
            </a: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международной </a:t>
            </a: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напряженности во второй половине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XX </a:t>
            </a: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века</a:t>
            </a:r>
            <a:r>
              <a:rPr lang="ru-RU"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a:t>
            </a:r>
            <a:endParaRPr lang="ru-RU"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4" name="Прямоугольник 3"/>
          <p:cNvSpPr/>
          <p:nvPr/>
        </p:nvSpPr>
        <p:spPr>
          <a:xfrm>
            <a:off x="571472" y="142852"/>
            <a:ext cx="8001056" cy="646331"/>
          </a:xfrm>
          <a:prstGeom prst="rect">
            <a:avLst/>
          </a:prstGeom>
        </p:spPr>
        <p:txBody>
          <a:bodyPr wrap="square">
            <a:spAutoFit/>
          </a:bodyPr>
          <a:lstStyle/>
          <a:p>
            <a:pPr algn="ctr"/>
            <a:r>
              <a:rPr lang="ru-RU" b="1" i="1" dirty="0" smtClean="0">
                <a:latin typeface="Times New Roman" pitchFamily="18" charset="0"/>
                <a:cs typeface="Times New Roman" pitchFamily="18" charset="0"/>
              </a:rPr>
              <a:t>11 класс</a:t>
            </a:r>
          </a:p>
          <a:p>
            <a:pPr algn="ctr"/>
            <a:r>
              <a:rPr lang="ru-RU" b="1" i="1" dirty="0" smtClean="0">
                <a:latin typeface="Times New Roman" pitchFamily="18" charset="0"/>
                <a:cs typeface="Times New Roman" pitchFamily="18" charset="0"/>
              </a:rPr>
              <a:t>Всемирная история</a:t>
            </a:r>
            <a:endParaRPr lang="ru-RU" b="1" i="1" dirty="0">
              <a:latin typeface="Times New Roman" pitchFamily="18" charset="0"/>
              <a:cs typeface="Times New Roman" pitchFamily="18" charset="0"/>
            </a:endParaRPr>
          </a:p>
        </p:txBody>
      </p:sp>
      <p:sp>
        <p:nvSpPr>
          <p:cNvPr id="2" name="Прямоугольник 1"/>
          <p:cNvSpPr/>
          <p:nvPr/>
        </p:nvSpPr>
        <p:spPr>
          <a:xfrm>
            <a:off x="323528" y="3501008"/>
            <a:ext cx="8249000" cy="1754326"/>
          </a:xfrm>
          <a:prstGeom prst="rect">
            <a:avLst/>
          </a:prstGeom>
        </p:spPr>
        <p:txBody>
          <a:bodyPr wrap="square">
            <a:spAutoFit/>
          </a:bodyPr>
          <a:lstStyle/>
          <a:p>
            <a:pPr>
              <a:buFont typeface="Arial"/>
              <a:buChar char="•"/>
            </a:pPr>
            <a:r>
              <a:rPr lang="ru-RU" b="1" i="1" dirty="0" smtClean="0">
                <a:solidFill>
                  <a:srgbClr val="333333"/>
                </a:solidFill>
                <a:latin typeface="Helvetica Neue"/>
              </a:rPr>
              <a:t>Цель:</a:t>
            </a:r>
            <a:r>
              <a:rPr lang="ru-RU" b="1" i="1" dirty="0">
                <a:solidFill>
                  <a:srgbClr val="333333"/>
                </a:solidFill>
                <a:latin typeface="Helvetica Neue"/>
              </a:rPr>
              <a:t> </a:t>
            </a:r>
            <a:r>
              <a:rPr lang="ru-RU" b="1" dirty="0">
                <a:solidFill>
                  <a:srgbClr val="333333"/>
                </a:solidFill>
                <a:latin typeface="Helvetica Neue"/>
              </a:rPr>
              <a:t>подвести учащихся к пониманию причин перехода мировой политики от разрядки к конфронтации между СССР и США.</a:t>
            </a:r>
          </a:p>
          <a:p>
            <a:pPr>
              <a:buFont typeface="Arial"/>
              <a:buChar char="•"/>
            </a:pPr>
            <a:r>
              <a:rPr lang="ru-RU" b="1" i="1" dirty="0">
                <a:solidFill>
                  <a:srgbClr val="333333"/>
                </a:solidFill>
                <a:latin typeface="Helvetica Neue"/>
              </a:rPr>
              <a:t> </a:t>
            </a:r>
            <a:r>
              <a:rPr lang="ru-RU" b="1" dirty="0">
                <a:solidFill>
                  <a:srgbClr val="333333"/>
                </a:solidFill>
                <a:latin typeface="Helvetica Neue"/>
              </a:rPr>
              <a:t>продолжить формирование умений самостоятельно работать с дополнительной литературой, анализировать исторические факты и делать выводы</a:t>
            </a:r>
            <a:r>
              <a:rPr lang="ru-RU" dirty="0">
                <a:solidFill>
                  <a:srgbClr val="333333"/>
                </a:solidFill>
                <a:latin typeface="Helvetica Neue"/>
              </a:rPr>
              <a:t>.</a:t>
            </a:r>
          </a:p>
          <a:p>
            <a:r>
              <a:rPr lang="ru-RU" dirty="0" smtClean="0">
                <a:solidFill>
                  <a:srgbClr val="333333"/>
                </a:solidFill>
                <a:latin typeface="Helvetica Neue"/>
              </a:rPr>
              <a:t>.</a:t>
            </a:r>
            <a:endParaRPr lang="ru-RU" b="0" i="0" dirty="0">
              <a:solidFill>
                <a:srgbClr val="333333"/>
              </a:solidFill>
              <a:effectLst/>
              <a:latin typeface="Helvetica Neue"/>
            </a:endParaRPr>
          </a:p>
        </p:txBody>
      </p:sp>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052736"/>
            <a:ext cx="7848872" cy="5016758"/>
          </a:xfrm>
          <a:prstGeom prst="rect">
            <a:avLst/>
          </a:prstGeom>
        </p:spPr>
        <p:txBody>
          <a:bodyPr wrap="square">
            <a:spAutoFit/>
          </a:bodyPr>
          <a:lstStyle/>
          <a:p>
            <a:r>
              <a:rPr lang="ru-RU" sz="4000" b="1" i="1" dirty="0" err="1" smtClean="0">
                <a:solidFill>
                  <a:srgbClr val="333333"/>
                </a:solidFill>
                <a:latin typeface="Helvetica Neue"/>
              </a:rPr>
              <a:t>Д.з</a:t>
            </a:r>
            <a:r>
              <a:rPr lang="ru-RU" sz="4000" b="1" i="1" dirty="0" smtClean="0">
                <a:solidFill>
                  <a:srgbClr val="333333"/>
                </a:solidFill>
                <a:latin typeface="Helvetica Neue"/>
              </a:rPr>
              <a:t>  п. 30  составить тестовые вопросы к параграфу</a:t>
            </a:r>
          </a:p>
          <a:p>
            <a:r>
              <a:rPr lang="ru-RU" sz="4000" b="1" i="1" dirty="0" smtClean="0">
                <a:solidFill>
                  <a:srgbClr val="333333"/>
                </a:solidFill>
                <a:latin typeface="Helvetica Neue"/>
              </a:rPr>
              <a:t>Дайте </a:t>
            </a:r>
            <a:r>
              <a:rPr lang="ru-RU" sz="4000" b="1" i="1" dirty="0">
                <a:solidFill>
                  <a:srgbClr val="333333"/>
                </a:solidFill>
                <a:latin typeface="Helvetica Neue"/>
              </a:rPr>
              <a:t>оценку характера отношений СССР с социалистическими, капиталистическими, развивающими странами.</a:t>
            </a:r>
            <a:endParaRPr lang="ru-RU" sz="4000" dirty="0"/>
          </a:p>
        </p:txBody>
      </p:sp>
    </p:spTree>
    <p:extLst>
      <p:ext uri="{BB962C8B-B14F-4D97-AF65-F5344CB8AC3E}">
        <p14:creationId xmlns:p14="http://schemas.microsoft.com/office/powerpoint/2010/main" val="70482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571480"/>
            <a:ext cx="8643998" cy="281615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2400" b="1" u="sng"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Разрядка</a:t>
            </a:r>
            <a:r>
              <a:rPr lang="ru-RU" sz="2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 это период в международных</a:t>
            </a:r>
          </a:p>
          <a:p>
            <a:pPr algn="ctr"/>
            <a:r>
              <a:rPr lang="ru-RU"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отношениях, для которого характерно ослабление единоборства между сверхдержавами  и нормализации отношений между ними, взаимные уступки и компромиссы.</a:t>
            </a:r>
          </a:p>
          <a:p>
            <a:pPr algn="ctr"/>
            <a:r>
              <a:rPr lang="ru-RU"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В этот период принимаются меры по ограничению гонки вооружений и развитию отношений  в различных сферах.</a:t>
            </a:r>
          </a:p>
          <a:p>
            <a:pPr algn="ctr"/>
            <a:endParaRPr lang="ru-RU" sz="33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Прямоугольник 2"/>
          <p:cNvSpPr/>
          <p:nvPr/>
        </p:nvSpPr>
        <p:spPr>
          <a:xfrm>
            <a:off x="173416" y="2924944"/>
            <a:ext cx="8750206" cy="3816429"/>
          </a:xfrm>
          <a:prstGeom prst="rect">
            <a:avLst/>
          </a:prstGeom>
        </p:spPr>
        <p:txBody>
          <a:bodyPr wrap="square">
            <a:spAutoFit/>
          </a:bodyPr>
          <a:lstStyle/>
          <a:p>
            <a:pPr lvl="0" algn="ctr"/>
            <a:r>
              <a:rPr lang="ru-RU" sz="2200" b="1" u="sng" dirty="0">
                <a:ln w="1905"/>
                <a:solidFill>
                  <a:schemeClr val="bg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Предпосылки разрядки</a:t>
            </a:r>
            <a:r>
              <a:rPr lang="ru-RU" sz="2200" b="1" u="sng" dirty="0" smtClean="0">
                <a:ln w="1905"/>
                <a:solidFill>
                  <a:schemeClr val="bg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a:t>
            </a:r>
            <a:endParaRPr lang="ru-RU" sz="2200" b="1" u="sng" dirty="0">
              <a:ln w="1905"/>
              <a:solidFill>
                <a:schemeClr val="bg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endParaRPr>
          </a:p>
          <a:p>
            <a:pPr marL="342900" lvl="0" indent="-342900" algn="just">
              <a:buFontTx/>
              <a:buAutoNum type="arabicPeriod"/>
            </a:pP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Между США и СССР в конце 70х г </a:t>
            </a:r>
            <a:r>
              <a:rPr lang="en-US"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XX</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в. был установлен</a:t>
            </a:r>
          </a:p>
          <a:p>
            <a:pPr marL="342900" lvl="0" indent="-342900" algn="just"/>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военно-стратегический  паритет в отношении ядерного оружия.</a:t>
            </a:r>
          </a:p>
          <a:p>
            <a:pPr marL="342900" lvl="0" indent="-342900" algn="just"/>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2. В результате острых кризисов и опасных региональных конфликтов, руководство </a:t>
            </a:r>
          </a:p>
          <a:p>
            <a:pPr marL="342900" lvl="0" indent="-342900" algn="just"/>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обеих сверхдержав убедилось в пагубности балансирования на гране войны.</a:t>
            </a:r>
          </a:p>
          <a:p>
            <a:pPr marL="342900" lvl="0" indent="-342900" algn="just"/>
            <a:endPar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marL="342900" lvl="0" indent="-342900" algn="just"/>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Разрядка 70-х гг. заложила фундамент дальнейшего движения к ограничению</a:t>
            </a:r>
          </a:p>
          <a:p>
            <a:pPr marL="342900" lvl="0" indent="-342900" algn="just"/>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арсеналов оружия массового уничтожения.</a:t>
            </a:r>
            <a:endPar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18001" y="0"/>
            <a:ext cx="2845651" cy="461665"/>
          </a:xfrm>
          <a:prstGeom prst="rect">
            <a:avLst/>
          </a:prstGeom>
          <a:solidFill>
            <a:schemeClr val="accent3">
              <a:lumMod val="50000"/>
            </a:schemeClr>
          </a:solidFill>
        </p:spPr>
        <p:txBody>
          <a:bodyPr wrap="none" lIns="91440" tIns="45720" rIns="91440" bIns="45720">
            <a:spAutoFit/>
          </a:bodyPr>
          <a:lstStyle/>
          <a:p>
            <a:pPr algn="ctr"/>
            <a:r>
              <a:rPr lang="ru-RU" sz="2400" b="1" cap="none" spc="0" dirty="0" smtClean="0">
                <a:ln w="10541" cmpd="sng">
                  <a:solidFill>
                    <a:schemeClr val="accent1">
                      <a:shade val="88000"/>
                      <a:satMod val="110000"/>
                    </a:schemeClr>
                  </a:solidFill>
                  <a:prstDash val="solid"/>
                </a:ln>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a:gradFill>
                <a:effectLst/>
              </a:rPr>
              <a:t>Этапы разрядки:</a:t>
            </a:r>
            <a:endParaRPr lang="ru-RU" sz="2400" b="1" cap="none" spc="0" dirty="0">
              <a:ln w="10541" cmpd="sng">
                <a:solidFill>
                  <a:schemeClr val="accent1">
                    <a:shade val="88000"/>
                    <a:satMod val="110000"/>
                  </a:schemeClr>
                </a:solidFill>
                <a:prstDash val="solid"/>
              </a:ln>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a:gradFill>
              <a:effectLst/>
            </a:endParaRPr>
          </a:p>
        </p:txBody>
      </p:sp>
      <p:sp>
        <p:nvSpPr>
          <p:cNvPr id="3" name="Прямоугольник 2"/>
          <p:cNvSpPr/>
          <p:nvPr/>
        </p:nvSpPr>
        <p:spPr>
          <a:xfrm>
            <a:off x="54588" y="217159"/>
            <a:ext cx="8870539" cy="313932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1968</a:t>
            </a:r>
            <a:r>
              <a:rPr lang="en-US"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r>
              <a:rPr lang="ru-RU"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г</a:t>
            </a:r>
            <a:r>
              <a:rPr lang="en-US"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a:t>
            </a:r>
            <a:r>
              <a:rPr lang="ru-RU"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 открыт к подписанию д</a:t>
            </a:r>
            <a:r>
              <a:rPr lang="ru-RU" sz="2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оговор о нераспространении я</a:t>
            </a:r>
            <a:r>
              <a:rPr lang="ru-RU"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дерного оружия</a:t>
            </a:r>
          </a:p>
          <a:p>
            <a:endParaRPr lang="ru-RU"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r>
              <a:rPr lang="ru-RU" sz="2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1970</a:t>
            </a:r>
            <a:r>
              <a:rPr lang="en-US" sz="2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r>
              <a:rPr lang="ru-RU" sz="2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г</a:t>
            </a:r>
            <a:r>
              <a:rPr lang="en-US" sz="2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a:t>
            </a:r>
            <a:r>
              <a:rPr lang="ru-RU" sz="2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 договор между СССР и ФРГ, ГДР и ФРГ, Польшей и ФРГ, Чехословакией и ФРГ об отказе от претензий на пересмотр границ в Европе</a:t>
            </a:r>
          </a:p>
          <a:p>
            <a:endParaRPr lang="ru-RU" sz="2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r>
              <a:rPr lang="ru-RU"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1971</a:t>
            </a:r>
            <a:r>
              <a:rPr lang="en-US" sz="2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r>
              <a:rPr lang="ru-RU"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г</a:t>
            </a:r>
            <a:r>
              <a:rPr lang="en-US"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a:t>
            </a:r>
            <a:r>
              <a:rPr lang="ru-RU" sz="2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 четырехстороннее соглашение между США, СССР, Англией и Францией по Западному Берлину</a:t>
            </a:r>
          </a:p>
        </p:txBody>
      </p:sp>
      <p:sp>
        <p:nvSpPr>
          <p:cNvPr id="4" name="Прямоугольник 3"/>
          <p:cNvSpPr/>
          <p:nvPr/>
        </p:nvSpPr>
        <p:spPr>
          <a:xfrm>
            <a:off x="54588" y="3501008"/>
            <a:ext cx="8870539" cy="3139321"/>
          </a:xfrm>
          <a:prstGeom prst="rect">
            <a:avLst/>
          </a:prstGeom>
        </p:spPr>
        <p:txBody>
          <a:bodyPr wrap="square">
            <a:spAutoFit/>
          </a:bodyPr>
          <a:lstStyle/>
          <a:p>
            <a:pPr lvl="0" algn="just"/>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1972</a:t>
            </a:r>
            <a:r>
              <a:rPr lang="en-US"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г</a:t>
            </a:r>
            <a:r>
              <a:rPr lang="en-US"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 послание президента США </a:t>
            </a:r>
            <a:r>
              <a:rPr lang="ru-RU" sz="2200" b="1" dirty="0" err="1">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Р.Никсона</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конгрессу, в котором говорилось, что СССР достиг </a:t>
            </a:r>
            <a:r>
              <a:rPr lang="ru-RU" sz="2200" b="1" dirty="0" err="1">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военнно</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-стратегического паритета с США</a:t>
            </a:r>
          </a:p>
          <a:p>
            <a:pPr lvl="0" algn="just">
              <a:buFontTx/>
              <a:buChar char="-"/>
            </a:pP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Визит </a:t>
            </a:r>
            <a:r>
              <a:rPr lang="ru-RU" sz="2200" b="1" dirty="0" err="1">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Р.Никсона</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в СССР и подписание договора ПРО и </a:t>
            </a:r>
            <a:r>
              <a:rPr lang="ru-RU" sz="2200" b="1" dirty="0" smtClean="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ОСВ-1</a:t>
            </a:r>
            <a:endPar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algn="just"/>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1973</a:t>
            </a:r>
            <a:r>
              <a:rPr lang="en-US"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г</a:t>
            </a:r>
            <a:r>
              <a:rPr lang="en-US"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 визит </a:t>
            </a:r>
            <a:r>
              <a:rPr lang="ru-RU" sz="2200" b="1" dirty="0" err="1">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Л.Брежнева</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в США, подписание соглашения о предотвращении ядерной войны</a:t>
            </a:r>
          </a:p>
          <a:p>
            <a:pPr lvl="0" algn="just"/>
            <a:endPar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algn="just"/>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1974</a:t>
            </a:r>
            <a:r>
              <a:rPr lang="en-US"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г</a:t>
            </a:r>
            <a:r>
              <a:rPr lang="en-US"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a:t>
            </a:r>
            <a:r>
              <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 договор между СССР и США об ограничении подземных ядерных испытаний</a:t>
            </a:r>
            <a:endParaRPr lang="ru-RU" sz="22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642918"/>
            <a:ext cx="3709646" cy="5632311"/>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Заключительный акт </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hlinkClick r:id="rId2" tooltip="ОБСЕ"/>
              </a:rPr>
              <a:t>Совещания по безопасности и сотрудничеству в Европе</a:t>
            </a:r>
            <a:r>
              <a:rPr lang="en-US"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также известный как Хельсинкский заключительный акт</a:t>
            </a:r>
            <a:r>
              <a:rPr lang="en-US"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Хельсинкская декларация</a:t>
            </a:r>
            <a:r>
              <a:rPr lang="en-US"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 </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документ, подписанный главами 33 государств</a:t>
            </a:r>
            <a:r>
              <a:rPr lang="ru-RU" sz="2400" b="1" baseline="30000"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в столице </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hlinkClick r:id="rId3" tooltip="Финляндия"/>
              </a:rPr>
              <a:t>Финляндии</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hlinkClick r:id="rId4" tooltip="Хельсинки"/>
              </a:rPr>
              <a:t>Хельсинки</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a:t>
            </a:r>
          </a:p>
          <a:p>
            <a:pPr algn="just"/>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hlinkClick r:id="rId5" tooltip="1 августа"/>
              </a:rPr>
              <a:t>1 августа</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 </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hlinkClick r:id="rId6" tooltip="1975 год"/>
              </a:rPr>
              <a:t>1975 года</a:t>
            </a:r>
            <a:r>
              <a:rPr lang="ru-RU" sz="2400" b="1" dirty="0" smtClean="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rPr>
              <a:t>.</a:t>
            </a:r>
            <a:endParaRPr lang="ru-RU" sz="2400" b="1" dirty="0">
              <a:ln w="11430"/>
              <a:solidFill>
                <a:srgbClr val="FFC000"/>
              </a:solidFill>
              <a:effectLst>
                <a:outerShdw blurRad="50800" dist="39000" dir="5460000" algn="tl">
                  <a:srgbClr val="000000">
                    <a:alpha val="38000"/>
                  </a:srgbClr>
                </a:outerShdw>
              </a:effectLst>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207043254"/>
              </p:ext>
            </p:extLst>
          </p:nvPr>
        </p:nvGraphicFramePr>
        <p:xfrm>
          <a:off x="4344544" y="836712"/>
          <a:ext cx="4295400" cy="6323225"/>
        </p:xfrm>
        <a:graphic>
          <a:graphicData uri="http://schemas.openxmlformats.org/drawingml/2006/table">
            <a:tbl>
              <a:tblPr/>
              <a:tblGrid>
                <a:gridCol w="4295400"/>
              </a:tblGrid>
              <a:tr h="913999">
                <a:tc>
                  <a:txBody>
                    <a:bodyPr/>
                    <a:lstStyle/>
                    <a:p>
                      <a:pPr marL="342900" indent="-342900">
                        <a:lnSpc>
                          <a:spcPct val="115000"/>
                        </a:lnSpc>
                        <a:spcAft>
                          <a:spcPts val="0"/>
                        </a:spcAft>
                        <a:buAutoNum type="arabicPeriod"/>
                      </a:pPr>
                      <a:r>
                        <a:rPr lang="uk-UA" sz="1800" dirty="0" err="1" smtClean="0">
                          <a:solidFill>
                            <a:schemeClr val="tx1"/>
                          </a:solidFill>
                          <a:latin typeface="Times New Roman" pitchFamily="18" charset="0"/>
                          <a:ea typeface="Times New Roman"/>
                          <a:cs typeface="Times New Roman" pitchFamily="18" charset="0"/>
                        </a:rPr>
                        <a:t>Уважение</a:t>
                      </a:r>
                      <a:r>
                        <a:rPr lang="uk-UA" sz="1800" dirty="0" smtClean="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суверенитета</a:t>
                      </a:r>
                      <a:r>
                        <a:rPr lang="uk-UA" sz="1800" dirty="0" smtClean="0">
                          <a:solidFill>
                            <a:schemeClr val="tx1"/>
                          </a:solidFill>
                          <a:latin typeface="Times New Roman" pitchFamily="18" charset="0"/>
                          <a:ea typeface="Times New Roman"/>
                          <a:cs typeface="Times New Roman" pitchFamily="18" charset="0"/>
                        </a:rPr>
                        <a:t>.</a:t>
                      </a:r>
                    </a:p>
                    <a:p>
                      <a:pPr marL="342900" indent="-342900">
                        <a:lnSpc>
                          <a:spcPct val="115000"/>
                        </a:lnSpc>
                        <a:spcAft>
                          <a:spcPts val="0"/>
                        </a:spcAft>
                        <a:buAutoNum type="arabicPeriod"/>
                      </a:pPr>
                      <a:r>
                        <a:rPr kumimoji="0" lang="uk-UA" sz="1800" kern="1200" dirty="0" err="1" smtClean="0">
                          <a:solidFill>
                            <a:schemeClr val="tx1"/>
                          </a:solidFill>
                          <a:latin typeface="Times New Roman" pitchFamily="18" charset="0"/>
                          <a:ea typeface="+mn-ea"/>
                          <a:cs typeface="Times New Roman" pitchFamily="18" charset="0"/>
                        </a:rPr>
                        <a:t>Неприменение</a:t>
                      </a:r>
                      <a:r>
                        <a:rPr kumimoji="0" lang="uk-UA" sz="1800" kern="1200" dirty="0" smtClean="0">
                          <a:solidFill>
                            <a:schemeClr val="tx1"/>
                          </a:solidFill>
                          <a:latin typeface="Times New Roman" pitchFamily="18" charset="0"/>
                          <a:ea typeface="+mn-ea"/>
                          <a:cs typeface="Times New Roman" pitchFamily="18" charset="0"/>
                        </a:rPr>
                        <a:t> </a:t>
                      </a:r>
                      <a:r>
                        <a:rPr kumimoji="0" lang="uk-UA" sz="1800" kern="1200" dirty="0" err="1" smtClean="0">
                          <a:solidFill>
                            <a:schemeClr val="tx1"/>
                          </a:solidFill>
                          <a:latin typeface="Times New Roman" pitchFamily="18" charset="0"/>
                          <a:ea typeface="+mn-ea"/>
                          <a:cs typeface="Times New Roman" pitchFamily="18" charset="0"/>
                        </a:rPr>
                        <a:t>силы</a:t>
                      </a:r>
                      <a:r>
                        <a:rPr kumimoji="0" lang="uk-UA" sz="1800" kern="1200" dirty="0" smtClean="0">
                          <a:solidFill>
                            <a:schemeClr val="tx1"/>
                          </a:solidFill>
                          <a:latin typeface="Times New Roman" pitchFamily="18" charset="0"/>
                          <a:ea typeface="+mn-ea"/>
                          <a:cs typeface="Times New Roman" pitchFamily="18" charset="0"/>
                        </a:rPr>
                        <a:t> </a:t>
                      </a:r>
                      <a:r>
                        <a:rPr kumimoji="0" lang="uk-UA" sz="1800" kern="1200" dirty="0" err="1" smtClean="0">
                          <a:solidFill>
                            <a:schemeClr val="tx1"/>
                          </a:solidFill>
                          <a:latin typeface="Times New Roman" pitchFamily="18" charset="0"/>
                          <a:ea typeface="+mn-ea"/>
                          <a:cs typeface="Times New Roman" pitchFamily="18" charset="0"/>
                        </a:rPr>
                        <a:t>или</a:t>
                      </a:r>
                      <a:r>
                        <a:rPr kumimoji="0" lang="uk-UA" sz="1800" kern="1200" dirty="0" smtClean="0">
                          <a:solidFill>
                            <a:schemeClr val="tx1"/>
                          </a:solidFill>
                          <a:latin typeface="Times New Roman" pitchFamily="18" charset="0"/>
                          <a:ea typeface="+mn-ea"/>
                          <a:cs typeface="Times New Roman" pitchFamily="18" charset="0"/>
                        </a:rPr>
                        <a:t> </a:t>
                      </a:r>
                      <a:r>
                        <a:rPr kumimoji="0" lang="uk-UA" sz="1800" kern="1200" dirty="0" err="1" smtClean="0">
                          <a:solidFill>
                            <a:schemeClr val="tx1"/>
                          </a:solidFill>
                          <a:latin typeface="Times New Roman" pitchFamily="18" charset="0"/>
                          <a:ea typeface="+mn-ea"/>
                          <a:cs typeface="Times New Roman" pitchFamily="18" charset="0"/>
                        </a:rPr>
                        <a:t>угрозы</a:t>
                      </a:r>
                      <a:r>
                        <a:rPr kumimoji="0" lang="uk-UA" sz="1800" kern="1200" dirty="0" smtClean="0">
                          <a:solidFill>
                            <a:schemeClr val="tx1"/>
                          </a:solidFill>
                          <a:latin typeface="Times New Roman" pitchFamily="18" charset="0"/>
                          <a:ea typeface="+mn-ea"/>
                          <a:cs typeface="Times New Roman" pitchFamily="18" charset="0"/>
                        </a:rPr>
                        <a:t> </a:t>
                      </a:r>
                      <a:r>
                        <a:rPr kumimoji="0" lang="uk-UA" sz="1800" kern="1200" dirty="0" err="1" smtClean="0">
                          <a:solidFill>
                            <a:schemeClr val="tx1"/>
                          </a:solidFill>
                          <a:latin typeface="Times New Roman" pitchFamily="18" charset="0"/>
                          <a:ea typeface="+mn-ea"/>
                          <a:cs typeface="Times New Roman" pitchFamily="18" charset="0"/>
                        </a:rPr>
                        <a:t>силой</a:t>
                      </a:r>
                      <a:r>
                        <a:rPr kumimoji="0" lang="uk-UA" sz="1800" kern="1200" dirty="0" smtClean="0">
                          <a:solidFill>
                            <a:schemeClr val="tx1"/>
                          </a:solidFill>
                          <a:latin typeface="Times New Roman" pitchFamily="18" charset="0"/>
                          <a:ea typeface="+mn-ea"/>
                          <a:cs typeface="Times New Roman" pitchFamily="18" charset="0"/>
                        </a:rPr>
                        <a:t>.</a:t>
                      </a:r>
                      <a:endParaRPr lang="uk-UA" sz="1800" dirty="0" smtClean="0">
                        <a:solidFill>
                          <a:schemeClr val="tx1"/>
                        </a:solidFill>
                        <a:latin typeface="Times New Roman" pitchFamily="18" charset="0"/>
                        <a:ea typeface="Times New Roman"/>
                        <a:cs typeface="Times New Roman" pitchFamily="18" charset="0"/>
                      </a:endParaRPr>
                    </a:p>
                    <a:p>
                      <a:pPr marL="228600" indent="-228600">
                        <a:lnSpc>
                          <a:spcPct val="115000"/>
                        </a:lnSpc>
                        <a:spcAft>
                          <a:spcPts val="0"/>
                        </a:spcAft>
                        <a:buAutoNum type="arabicPeriod"/>
                      </a:pPr>
                      <a:endParaRPr lang="ru-RU" sz="1800" dirty="0">
                        <a:solidFill>
                          <a:schemeClr val="tx1"/>
                        </a:solidFill>
                        <a:latin typeface="Times New Roman" pitchFamily="18" charset="0"/>
                        <a:ea typeface="Calibri"/>
                        <a:cs typeface="Times New Roman" pitchFamily="18" charset="0"/>
                      </a:endParaRPr>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427">
                <a:tc>
                  <a:txBody>
                    <a:bodyPr/>
                    <a:lstStyle/>
                    <a:p>
                      <a:pPr>
                        <a:lnSpc>
                          <a:spcPct val="115000"/>
                        </a:lnSpc>
                        <a:spcAft>
                          <a:spcPts val="0"/>
                        </a:spcAft>
                      </a:pPr>
                      <a:r>
                        <a:rPr lang="uk-UA" sz="1800" dirty="0">
                          <a:solidFill>
                            <a:schemeClr val="tx1"/>
                          </a:solidFill>
                          <a:latin typeface="Times New Roman" pitchFamily="18" charset="0"/>
                          <a:ea typeface="Times New Roman"/>
                          <a:cs typeface="Times New Roman" pitchFamily="18" charset="0"/>
                        </a:rPr>
                        <a:t>3. </a:t>
                      </a:r>
                      <a:r>
                        <a:rPr lang="uk-UA" sz="1800" dirty="0" err="1">
                          <a:solidFill>
                            <a:schemeClr val="tx1"/>
                          </a:solidFill>
                          <a:latin typeface="Times New Roman" pitchFamily="18" charset="0"/>
                          <a:ea typeface="Times New Roman"/>
                          <a:cs typeface="Times New Roman" pitchFamily="18" charset="0"/>
                        </a:rPr>
                        <a:t>Нерушимость</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границ</a:t>
                      </a:r>
                      <a:r>
                        <a:rPr lang="uk-UA" sz="1800" dirty="0">
                          <a:solidFill>
                            <a:schemeClr val="tx1"/>
                          </a:solidFill>
                          <a:latin typeface="Times New Roman" pitchFamily="18" charset="0"/>
                          <a:ea typeface="Times New Roman"/>
                          <a:cs typeface="Times New Roman" pitchFamily="18" charset="0"/>
                        </a:rPr>
                        <a:t>.</a:t>
                      </a:r>
                      <a:endParaRPr lang="ru-RU" sz="1800" dirty="0">
                        <a:solidFill>
                          <a:schemeClr val="tx1"/>
                        </a:solidFill>
                        <a:latin typeface="Times New Roman" pitchFamily="18" charset="0"/>
                        <a:ea typeface="Calibri"/>
                        <a:cs typeface="Times New Roman" pitchFamily="18" charset="0"/>
                      </a:endParaRPr>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503">
                <a:tc>
                  <a:txBody>
                    <a:bodyPr/>
                    <a:lstStyle/>
                    <a:p>
                      <a:pPr>
                        <a:lnSpc>
                          <a:spcPct val="115000"/>
                        </a:lnSpc>
                        <a:spcAft>
                          <a:spcPts val="0"/>
                        </a:spcAft>
                      </a:pPr>
                      <a:r>
                        <a:rPr lang="uk-UA" sz="1800" dirty="0">
                          <a:solidFill>
                            <a:schemeClr val="tx1"/>
                          </a:solidFill>
                          <a:latin typeface="Times New Roman" pitchFamily="18" charset="0"/>
                          <a:ea typeface="Times New Roman"/>
                          <a:cs typeface="Times New Roman" pitchFamily="18" charset="0"/>
                        </a:rPr>
                        <a:t>4. </a:t>
                      </a:r>
                      <a:r>
                        <a:rPr lang="uk-UA" sz="1800" dirty="0" err="1">
                          <a:solidFill>
                            <a:schemeClr val="tx1"/>
                          </a:solidFill>
                          <a:latin typeface="Times New Roman" pitchFamily="18" charset="0"/>
                          <a:ea typeface="Times New Roman"/>
                          <a:cs typeface="Times New Roman" pitchFamily="18" charset="0"/>
                        </a:rPr>
                        <a:t>Территориальная</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целостность</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государств</a:t>
                      </a:r>
                      <a:r>
                        <a:rPr lang="uk-UA" sz="1800" dirty="0">
                          <a:solidFill>
                            <a:schemeClr val="tx1"/>
                          </a:solidFill>
                          <a:latin typeface="Times New Roman" pitchFamily="18" charset="0"/>
                          <a:ea typeface="Times New Roman"/>
                          <a:cs typeface="Times New Roman" pitchFamily="18" charset="0"/>
                        </a:rPr>
                        <a:t>.</a:t>
                      </a:r>
                      <a:endParaRPr lang="ru-RU" sz="1800" dirty="0">
                        <a:solidFill>
                          <a:schemeClr val="tx1"/>
                        </a:solidFill>
                        <a:latin typeface="Times New Roman" pitchFamily="18" charset="0"/>
                        <a:ea typeface="Calibri"/>
                        <a:cs typeface="Times New Roman" pitchFamily="18" charset="0"/>
                      </a:endParaRPr>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427">
                <a:tc>
                  <a:txBody>
                    <a:bodyPr/>
                    <a:lstStyle/>
                    <a:p>
                      <a:pPr>
                        <a:lnSpc>
                          <a:spcPct val="115000"/>
                        </a:lnSpc>
                        <a:spcAft>
                          <a:spcPts val="0"/>
                        </a:spcAft>
                      </a:pPr>
                      <a:r>
                        <a:rPr lang="uk-UA" sz="1800" dirty="0">
                          <a:solidFill>
                            <a:schemeClr val="tx1"/>
                          </a:solidFill>
                          <a:latin typeface="Times New Roman" pitchFamily="18" charset="0"/>
                          <a:ea typeface="Times New Roman"/>
                          <a:cs typeface="Times New Roman" pitchFamily="18" charset="0"/>
                        </a:rPr>
                        <a:t>5. </a:t>
                      </a:r>
                      <a:r>
                        <a:rPr lang="uk-UA" sz="1800" dirty="0" err="1">
                          <a:solidFill>
                            <a:schemeClr val="tx1"/>
                          </a:solidFill>
                          <a:latin typeface="Times New Roman" pitchFamily="18" charset="0"/>
                          <a:ea typeface="Times New Roman"/>
                          <a:cs typeface="Times New Roman" pitchFamily="18" charset="0"/>
                        </a:rPr>
                        <a:t>Мирное</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урегулирование</a:t>
                      </a:r>
                      <a:r>
                        <a:rPr lang="uk-UA" sz="1800" dirty="0">
                          <a:solidFill>
                            <a:schemeClr val="tx1"/>
                          </a:solidFill>
                          <a:latin typeface="Times New Roman" pitchFamily="18" charset="0"/>
                          <a:ea typeface="Times New Roman"/>
                          <a:cs typeface="Times New Roman" pitchFamily="18" charset="0"/>
                        </a:rPr>
                        <a:t> споров.</a:t>
                      </a:r>
                      <a:endParaRPr lang="ru-RU" sz="1800" dirty="0">
                        <a:solidFill>
                          <a:schemeClr val="tx1"/>
                        </a:solidFill>
                        <a:latin typeface="Times New Roman" pitchFamily="18" charset="0"/>
                        <a:ea typeface="Calibri"/>
                        <a:cs typeface="Times New Roman" pitchFamily="18" charset="0"/>
                      </a:endParaRPr>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503">
                <a:tc>
                  <a:txBody>
                    <a:bodyPr/>
                    <a:lstStyle/>
                    <a:p>
                      <a:pPr>
                        <a:lnSpc>
                          <a:spcPct val="115000"/>
                        </a:lnSpc>
                        <a:spcAft>
                          <a:spcPts val="0"/>
                        </a:spcAft>
                      </a:pPr>
                      <a:r>
                        <a:rPr lang="uk-UA" sz="1800" dirty="0">
                          <a:solidFill>
                            <a:schemeClr val="tx1"/>
                          </a:solidFill>
                          <a:latin typeface="Times New Roman" pitchFamily="18" charset="0"/>
                          <a:ea typeface="Times New Roman"/>
                          <a:cs typeface="Times New Roman" pitchFamily="18" charset="0"/>
                        </a:rPr>
                        <a:t>6. </a:t>
                      </a:r>
                      <a:r>
                        <a:rPr lang="uk-UA" sz="1800" dirty="0" err="1">
                          <a:solidFill>
                            <a:schemeClr val="tx1"/>
                          </a:solidFill>
                          <a:latin typeface="Times New Roman" pitchFamily="18" charset="0"/>
                          <a:ea typeface="Times New Roman"/>
                          <a:cs typeface="Times New Roman" pitchFamily="18" charset="0"/>
                        </a:rPr>
                        <a:t>Невмешательства</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во</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внутренние</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дела</a:t>
                      </a:r>
                      <a:r>
                        <a:rPr lang="uk-UA" sz="1800" dirty="0">
                          <a:solidFill>
                            <a:schemeClr val="tx1"/>
                          </a:solidFill>
                          <a:latin typeface="Times New Roman" pitchFamily="18" charset="0"/>
                          <a:ea typeface="Times New Roman"/>
                          <a:cs typeface="Times New Roman" pitchFamily="18" charset="0"/>
                        </a:rPr>
                        <a:t>.</a:t>
                      </a:r>
                      <a:endParaRPr lang="ru-RU" sz="1800" dirty="0">
                        <a:solidFill>
                          <a:schemeClr val="tx1"/>
                        </a:solidFill>
                        <a:latin typeface="Times New Roman" pitchFamily="18" charset="0"/>
                        <a:ea typeface="Calibri"/>
                        <a:cs typeface="Times New Roman" pitchFamily="18" charset="0"/>
                      </a:endParaRPr>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427">
                <a:tc>
                  <a:txBody>
                    <a:bodyPr/>
                    <a:lstStyle/>
                    <a:p>
                      <a:pPr>
                        <a:lnSpc>
                          <a:spcPct val="115000"/>
                        </a:lnSpc>
                        <a:spcAft>
                          <a:spcPts val="0"/>
                        </a:spcAft>
                      </a:pPr>
                      <a:r>
                        <a:rPr lang="uk-UA" sz="1800" dirty="0">
                          <a:solidFill>
                            <a:schemeClr val="tx1"/>
                          </a:solidFill>
                          <a:latin typeface="Times New Roman" pitchFamily="18" charset="0"/>
                          <a:ea typeface="Times New Roman"/>
                          <a:cs typeface="Times New Roman" pitchFamily="18" charset="0"/>
                        </a:rPr>
                        <a:t>7. </a:t>
                      </a:r>
                      <a:r>
                        <a:rPr lang="uk-UA" sz="1800" dirty="0" err="1">
                          <a:solidFill>
                            <a:schemeClr val="tx1"/>
                          </a:solidFill>
                          <a:latin typeface="Times New Roman" pitchFamily="18" charset="0"/>
                          <a:ea typeface="Times New Roman"/>
                          <a:cs typeface="Times New Roman" pitchFamily="18" charset="0"/>
                        </a:rPr>
                        <a:t>Уважение</a:t>
                      </a:r>
                      <a:r>
                        <a:rPr lang="uk-UA" sz="1800" dirty="0">
                          <a:solidFill>
                            <a:schemeClr val="tx1"/>
                          </a:solidFill>
                          <a:latin typeface="Times New Roman" pitchFamily="18" charset="0"/>
                          <a:ea typeface="Times New Roman"/>
                          <a:cs typeface="Times New Roman" pitchFamily="18" charset="0"/>
                        </a:rPr>
                        <a:t> прав </a:t>
                      </a:r>
                      <a:r>
                        <a:rPr lang="uk-UA" sz="1800" dirty="0" err="1">
                          <a:solidFill>
                            <a:schemeClr val="tx1"/>
                          </a:solidFill>
                          <a:latin typeface="Times New Roman" pitchFamily="18" charset="0"/>
                          <a:ea typeface="Times New Roman"/>
                          <a:cs typeface="Times New Roman" pitchFamily="18" charset="0"/>
                        </a:rPr>
                        <a:t>человека</a:t>
                      </a:r>
                      <a:r>
                        <a:rPr lang="uk-UA" sz="1800" dirty="0">
                          <a:solidFill>
                            <a:schemeClr val="tx1"/>
                          </a:solidFill>
                          <a:latin typeface="Times New Roman" pitchFamily="18" charset="0"/>
                          <a:ea typeface="Times New Roman"/>
                          <a:cs typeface="Times New Roman" pitchFamily="18" charset="0"/>
                        </a:rPr>
                        <a:t> и </a:t>
                      </a:r>
                      <a:r>
                        <a:rPr lang="uk-UA" sz="1800" dirty="0" err="1">
                          <a:solidFill>
                            <a:schemeClr val="tx1"/>
                          </a:solidFill>
                          <a:latin typeface="Times New Roman" pitchFamily="18" charset="0"/>
                          <a:ea typeface="Times New Roman"/>
                          <a:cs typeface="Times New Roman" pitchFamily="18" charset="0"/>
                        </a:rPr>
                        <a:t>основных</a:t>
                      </a:r>
                      <a:r>
                        <a:rPr lang="uk-UA" sz="1800" dirty="0">
                          <a:solidFill>
                            <a:schemeClr val="tx1"/>
                          </a:solidFill>
                          <a:latin typeface="Times New Roman" pitchFamily="18" charset="0"/>
                          <a:ea typeface="Times New Roman"/>
                          <a:cs typeface="Times New Roman" pitchFamily="18" charset="0"/>
                        </a:rPr>
                        <a:t> свобод.</a:t>
                      </a:r>
                      <a:endParaRPr lang="ru-RU" sz="1800" dirty="0">
                        <a:solidFill>
                          <a:schemeClr val="tx1"/>
                        </a:solidFill>
                        <a:latin typeface="Times New Roman" pitchFamily="18" charset="0"/>
                        <a:ea typeface="Calibri"/>
                        <a:cs typeface="Times New Roman" pitchFamily="18" charset="0"/>
                      </a:endParaRPr>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7007">
                <a:tc>
                  <a:txBody>
                    <a:bodyPr/>
                    <a:lstStyle/>
                    <a:p>
                      <a:pPr>
                        <a:lnSpc>
                          <a:spcPct val="115000"/>
                        </a:lnSpc>
                        <a:spcAft>
                          <a:spcPts val="0"/>
                        </a:spcAft>
                      </a:pPr>
                      <a:r>
                        <a:rPr lang="uk-UA" sz="1800" dirty="0">
                          <a:solidFill>
                            <a:schemeClr val="tx1"/>
                          </a:solidFill>
                          <a:latin typeface="Times New Roman" pitchFamily="18" charset="0"/>
                          <a:ea typeface="Times New Roman"/>
                          <a:cs typeface="Times New Roman" pitchFamily="18" charset="0"/>
                        </a:rPr>
                        <a:t>8. </a:t>
                      </a:r>
                      <a:r>
                        <a:rPr lang="uk-UA" sz="1800" dirty="0" err="1">
                          <a:solidFill>
                            <a:schemeClr val="tx1"/>
                          </a:solidFill>
                          <a:latin typeface="Times New Roman" pitchFamily="18" charset="0"/>
                          <a:ea typeface="Times New Roman"/>
                          <a:cs typeface="Times New Roman" pitchFamily="18" charset="0"/>
                        </a:rPr>
                        <a:t>Равенство</a:t>
                      </a:r>
                      <a:r>
                        <a:rPr lang="uk-UA" sz="1800" dirty="0">
                          <a:solidFill>
                            <a:schemeClr val="tx1"/>
                          </a:solidFill>
                          <a:latin typeface="Times New Roman" pitchFamily="18" charset="0"/>
                          <a:ea typeface="Times New Roman"/>
                          <a:cs typeface="Times New Roman" pitchFamily="18" charset="0"/>
                        </a:rPr>
                        <a:t> и право </a:t>
                      </a:r>
                      <a:r>
                        <a:rPr lang="uk-UA" sz="1800" dirty="0" err="1">
                          <a:solidFill>
                            <a:schemeClr val="tx1"/>
                          </a:solidFill>
                          <a:latin typeface="Times New Roman" pitchFamily="18" charset="0"/>
                          <a:ea typeface="Times New Roman"/>
                          <a:cs typeface="Times New Roman" pitchFamily="18" charset="0"/>
                        </a:rPr>
                        <a:t>народов</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распоряжаться</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собственной</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судьбой</a:t>
                      </a:r>
                      <a:r>
                        <a:rPr lang="uk-UA" sz="1800" dirty="0">
                          <a:solidFill>
                            <a:schemeClr val="tx1"/>
                          </a:solidFill>
                          <a:latin typeface="Times New Roman" pitchFamily="18" charset="0"/>
                          <a:ea typeface="Times New Roman"/>
                          <a:cs typeface="Times New Roman" pitchFamily="18" charset="0"/>
                        </a:rPr>
                        <a:t>.</a:t>
                      </a:r>
                      <a:endParaRPr lang="ru-RU" sz="1800" dirty="0">
                        <a:solidFill>
                          <a:schemeClr val="tx1"/>
                        </a:solidFill>
                        <a:latin typeface="Times New Roman" pitchFamily="18" charset="0"/>
                        <a:ea typeface="Calibri"/>
                        <a:cs typeface="Times New Roman" pitchFamily="18" charset="0"/>
                      </a:endParaRPr>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7007">
                <a:tc>
                  <a:txBody>
                    <a:bodyPr/>
                    <a:lstStyle/>
                    <a:p>
                      <a:pPr>
                        <a:lnSpc>
                          <a:spcPct val="115000"/>
                        </a:lnSpc>
                        <a:spcAft>
                          <a:spcPts val="0"/>
                        </a:spcAft>
                      </a:pPr>
                      <a:r>
                        <a:rPr lang="uk-UA" sz="1800">
                          <a:solidFill>
                            <a:schemeClr val="tx1"/>
                          </a:solidFill>
                          <a:latin typeface="Times New Roman" pitchFamily="18" charset="0"/>
                          <a:ea typeface="Times New Roman"/>
                          <a:cs typeface="Times New Roman" pitchFamily="18" charset="0"/>
                        </a:rPr>
                        <a:t>9. Сотрудничество между государствами.</a:t>
                      </a:r>
                      <a:endParaRPr lang="ru-RU" sz="1800">
                        <a:solidFill>
                          <a:schemeClr val="tx1"/>
                        </a:solidFill>
                        <a:latin typeface="Times New Roman" pitchFamily="18" charset="0"/>
                        <a:ea typeface="Calibri"/>
                        <a:cs typeface="Times New Roman" pitchFamily="18" charset="0"/>
                      </a:endParaRPr>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0974">
                <a:tc>
                  <a:txBody>
                    <a:bodyPr/>
                    <a:lstStyle/>
                    <a:p>
                      <a:pPr>
                        <a:lnSpc>
                          <a:spcPct val="115000"/>
                        </a:lnSpc>
                        <a:spcAft>
                          <a:spcPts val="0"/>
                        </a:spcAft>
                      </a:pPr>
                      <a:r>
                        <a:rPr lang="uk-UA" sz="1800" dirty="0">
                          <a:solidFill>
                            <a:schemeClr val="tx1"/>
                          </a:solidFill>
                          <a:latin typeface="Times New Roman" pitchFamily="18" charset="0"/>
                          <a:ea typeface="Times New Roman"/>
                          <a:cs typeface="Times New Roman" pitchFamily="18" charset="0"/>
                        </a:rPr>
                        <a:t>10. </a:t>
                      </a:r>
                      <a:r>
                        <a:rPr lang="uk-UA" sz="1800" dirty="0" err="1">
                          <a:solidFill>
                            <a:schemeClr val="tx1"/>
                          </a:solidFill>
                          <a:latin typeface="Times New Roman" pitchFamily="18" charset="0"/>
                          <a:ea typeface="Times New Roman"/>
                          <a:cs typeface="Times New Roman" pitchFamily="18" charset="0"/>
                        </a:rPr>
                        <a:t>Добросовестное</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выполнение</a:t>
                      </a:r>
                      <a:r>
                        <a:rPr lang="uk-UA" sz="1800" dirty="0">
                          <a:solidFill>
                            <a:schemeClr val="tx1"/>
                          </a:solidFill>
                          <a:latin typeface="Times New Roman" pitchFamily="18" charset="0"/>
                          <a:ea typeface="Times New Roman"/>
                          <a:cs typeface="Times New Roman" pitchFamily="18" charset="0"/>
                        </a:rPr>
                        <a:t> </a:t>
                      </a:r>
                      <a:r>
                        <a:rPr lang="uk-UA" sz="1800" dirty="0" err="1">
                          <a:solidFill>
                            <a:schemeClr val="tx1"/>
                          </a:solidFill>
                          <a:latin typeface="Times New Roman" pitchFamily="18" charset="0"/>
                          <a:ea typeface="Times New Roman"/>
                          <a:cs typeface="Times New Roman" pitchFamily="18" charset="0"/>
                        </a:rPr>
                        <a:t>обязательств</a:t>
                      </a:r>
                      <a:r>
                        <a:rPr lang="uk-UA" sz="1800" dirty="0">
                          <a:solidFill>
                            <a:schemeClr val="tx1"/>
                          </a:solidFill>
                          <a:latin typeface="Times New Roman" pitchFamily="18" charset="0"/>
                          <a:ea typeface="Times New Roman"/>
                          <a:cs typeface="Times New Roman" pitchFamily="18" charset="0"/>
                        </a:rPr>
                        <a:t> по  </a:t>
                      </a:r>
                      <a:r>
                        <a:rPr lang="uk-UA" sz="1800" dirty="0" err="1">
                          <a:solidFill>
                            <a:schemeClr val="tx1"/>
                          </a:solidFill>
                          <a:latin typeface="Times New Roman" pitchFamily="18" charset="0"/>
                          <a:ea typeface="Times New Roman"/>
                          <a:cs typeface="Times New Roman" pitchFamily="18" charset="0"/>
                        </a:rPr>
                        <a:t>международного</a:t>
                      </a:r>
                      <a:r>
                        <a:rPr lang="uk-UA" sz="1800" dirty="0">
                          <a:solidFill>
                            <a:schemeClr val="tx1"/>
                          </a:solidFill>
                          <a:latin typeface="Times New Roman" pitchFamily="18" charset="0"/>
                          <a:ea typeface="Times New Roman"/>
                          <a:cs typeface="Times New Roman" pitchFamily="18" charset="0"/>
                        </a:rPr>
                        <a:t> права.</a:t>
                      </a:r>
                      <a:endParaRPr lang="ru-RU" sz="1800" dirty="0">
                        <a:solidFill>
                          <a:schemeClr val="tx1"/>
                        </a:solidFill>
                        <a:latin typeface="Times New Roman" pitchFamily="18" charset="0"/>
                        <a:ea typeface="Calibri"/>
                        <a:cs typeface="Times New Roman" pitchFamily="18" charset="0"/>
                      </a:endParaRPr>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0642">
                <a:tc>
                  <a:txBody>
                    <a:bodyPr/>
                    <a:lstStyle/>
                    <a:p>
                      <a:endParaRPr lang="ru-RU" dirty="0"/>
                    </a:p>
                  </a:txBody>
                  <a:tcPr marL="33980" marR="33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Прямоугольник 3"/>
          <p:cNvSpPr/>
          <p:nvPr/>
        </p:nvSpPr>
        <p:spPr>
          <a:xfrm>
            <a:off x="3707904" y="-11709"/>
            <a:ext cx="4932040" cy="984885"/>
          </a:xfrm>
          <a:prstGeom prst="rect">
            <a:avLst/>
          </a:prstGeom>
        </p:spPr>
        <p:txBody>
          <a:bodyPr wrap="square">
            <a:spAutoFit/>
          </a:bodyPr>
          <a:lstStyle/>
          <a:p>
            <a:pPr lvl="0" algn="ctr" fontAlgn="base">
              <a:spcBef>
                <a:spcPct val="0"/>
              </a:spcBef>
              <a:spcAft>
                <a:spcPct val="0"/>
              </a:spcAft>
            </a:pPr>
            <a:r>
              <a:rPr lang="uk-UA" sz="2000" b="1" dirty="0" err="1">
                <a:solidFill>
                  <a:srgbClr val="000000"/>
                </a:solidFill>
                <a:latin typeface="Times New Roman" pitchFamily="18" charset="0"/>
                <a:ea typeface="Times New Roman" pitchFamily="18" charset="0"/>
                <a:cs typeface="Times New Roman" pitchFamily="18" charset="0"/>
              </a:rPr>
              <a:t>Декларация</a:t>
            </a:r>
            <a:r>
              <a:rPr lang="uk-UA" sz="2000" b="1" dirty="0">
                <a:solidFill>
                  <a:srgbClr val="000000"/>
                </a:solidFill>
                <a:latin typeface="Times New Roman" pitchFamily="18" charset="0"/>
                <a:ea typeface="Times New Roman" pitchFamily="18" charset="0"/>
                <a:cs typeface="Times New Roman" pitchFamily="18" charset="0"/>
              </a:rPr>
              <a:t> </a:t>
            </a:r>
            <a:r>
              <a:rPr lang="uk-UA" sz="2000" b="1" dirty="0" err="1">
                <a:solidFill>
                  <a:srgbClr val="000000"/>
                </a:solidFill>
                <a:latin typeface="Times New Roman" pitchFamily="18" charset="0"/>
                <a:ea typeface="Times New Roman" pitchFamily="18" charset="0"/>
                <a:cs typeface="Times New Roman" pitchFamily="18" charset="0"/>
              </a:rPr>
              <a:t>включает</a:t>
            </a:r>
            <a:r>
              <a:rPr lang="uk-UA" sz="2000" b="1" dirty="0">
                <a:solidFill>
                  <a:srgbClr val="000000"/>
                </a:solidFill>
                <a:latin typeface="Times New Roman" pitchFamily="18" charset="0"/>
                <a:ea typeface="Times New Roman" pitchFamily="18" charset="0"/>
                <a:cs typeface="Times New Roman" pitchFamily="18" charset="0"/>
              </a:rPr>
              <a:t> </a:t>
            </a:r>
            <a:r>
              <a:rPr lang="uk-UA" sz="2000" b="1" dirty="0" err="1">
                <a:solidFill>
                  <a:srgbClr val="000000"/>
                </a:solidFill>
                <a:latin typeface="Times New Roman" pitchFamily="18" charset="0"/>
                <a:ea typeface="Times New Roman" pitchFamily="18" charset="0"/>
                <a:cs typeface="Times New Roman" pitchFamily="18" charset="0"/>
              </a:rPr>
              <a:t>следующие</a:t>
            </a:r>
            <a:r>
              <a:rPr lang="uk-UA" sz="2000" b="1" dirty="0">
                <a:solidFill>
                  <a:srgbClr val="000000"/>
                </a:solidFill>
                <a:latin typeface="Times New Roman" pitchFamily="18" charset="0"/>
                <a:ea typeface="Times New Roman" pitchFamily="18" charset="0"/>
                <a:cs typeface="Times New Roman" pitchFamily="18" charset="0"/>
              </a:rPr>
              <a:t> </a:t>
            </a:r>
            <a:r>
              <a:rPr lang="uk-UA" sz="2000" b="1" dirty="0" err="1">
                <a:solidFill>
                  <a:srgbClr val="000000"/>
                </a:solidFill>
                <a:latin typeface="Times New Roman" pitchFamily="18" charset="0"/>
                <a:ea typeface="Times New Roman" pitchFamily="18" charset="0"/>
                <a:cs typeface="Times New Roman" pitchFamily="18" charset="0"/>
              </a:rPr>
              <a:t>принципы</a:t>
            </a:r>
            <a:r>
              <a:rPr lang="uk-UA" sz="2000" b="1" dirty="0">
                <a:solidFill>
                  <a:srgbClr val="000000"/>
                </a:solidFill>
                <a:latin typeface="Times New Roman" pitchFamily="18" charset="0"/>
                <a:ea typeface="Times New Roman" pitchFamily="18" charset="0"/>
                <a:cs typeface="Times New Roman" pitchFamily="18" charset="0"/>
              </a:rPr>
              <a:t>:</a:t>
            </a:r>
            <a:endParaRPr lang="ru-RU" sz="2000" dirty="0">
              <a:solidFill>
                <a:prstClr val="white"/>
              </a:solidFill>
              <a:latin typeface="Times New Roman" pitchFamily="18" charset="0"/>
              <a:cs typeface="Times New Roman" pitchFamily="18" charset="0"/>
            </a:endParaRPr>
          </a:p>
          <a:p>
            <a:pPr lvl="0" eaLnBrk="0" fontAlgn="base" hangingPunct="0">
              <a:spcBef>
                <a:spcPct val="0"/>
              </a:spcBef>
              <a:spcAft>
                <a:spcPct val="0"/>
              </a:spcAft>
            </a:pPr>
            <a:endParaRPr lang="ru-RU" dirty="0">
              <a:solidFill>
                <a:prstClr val="white"/>
              </a:solidFill>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929718" cy="3108543"/>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a:r>
              <a:rPr lang="ru-RU"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К концу 70-х. годов наметилось резкое обострение международной обстановки. Стало понятно что бесполезно возлагать серьезные надежды на Хельсинские договоренности. СССР не спешил выполнить свои обязательства в гуманитарной сфере. Запад же не пытался отказаться от силового противостояния коммунистическому блоку.</a:t>
            </a:r>
            <a:endParaRPr lang="ru-RU"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3" name="Прямоугольник 2"/>
          <p:cNvSpPr/>
          <p:nvPr/>
        </p:nvSpPr>
        <p:spPr>
          <a:xfrm>
            <a:off x="3076266" y="3841884"/>
            <a:ext cx="3205749" cy="523220"/>
          </a:xfrm>
          <a:prstGeom prst="rect">
            <a:avLst/>
          </a:prstGeom>
        </p:spPr>
        <p:txBody>
          <a:bodyPr wrap="none">
            <a:spAutoFit/>
          </a:bodyPr>
          <a:lstStyle/>
          <a:p>
            <a:pPr lvl="0" algn="ctr"/>
            <a:r>
              <a:rPr lang="ru-RU" sz="28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СРЫВ РАЗРЯДКИ</a:t>
            </a:r>
            <a:endParaRPr lang="ru-RU" sz="2800" dirty="0">
              <a:solidFill>
                <a:prstClr val="white"/>
              </a:solidFill>
              <a:latin typeface="Times New Roman" pitchFamily="18" charset="0"/>
              <a:cs typeface="Times New Roman" pitchFamily="18" charset="0"/>
            </a:endParaRPr>
          </a:p>
        </p:txBody>
      </p:sp>
      <p:sp>
        <p:nvSpPr>
          <p:cNvPr id="4" name="Прямоугольник 3"/>
          <p:cNvSpPr/>
          <p:nvPr/>
        </p:nvSpPr>
        <p:spPr>
          <a:xfrm>
            <a:off x="160893" y="4365104"/>
            <a:ext cx="9036496" cy="2246769"/>
          </a:xfrm>
          <a:prstGeom prst="rect">
            <a:avLst/>
          </a:prstGeom>
        </p:spPr>
        <p:txBody>
          <a:bodyPr wrap="square">
            <a:spAutoFit/>
          </a:bodyPr>
          <a:lstStyle/>
          <a:p>
            <a:pPr lvl="0" algn="just"/>
            <a:r>
              <a:rPr lang="ru-RU" sz="28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25 декабря 1979 г. СССР ввел свои войска в Афганистан. Поддержка Советским Союзом непопулярного в стране режима вызвала подъем патриотических чувств и массовое сопротивление населения.  </a:t>
            </a:r>
            <a:endParaRPr lang="ru-RU" sz="2800" b="1" dirty="0">
              <a:ln w="11430"/>
              <a:gradFill>
                <a:gsLst>
                  <a:gs pos="0">
                    <a:srgbClr val="CCB400">
                      <a:tint val="70000"/>
                      <a:satMod val="245000"/>
                    </a:srgbClr>
                  </a:gs>
                  <a:gs pos="75000">
                    <a:srgbClr val="CCB400">
                      <a:tint val="90000"/>
                      <a:shade val="60000"/>
                      <a:satMod val="240000"/>
                    </a:srgbClr>
                  </a:gs>
                  <a:gs pos="100000">
                    <a:srgbClr val="CCB400">
                      <a:tint val="100000"/>
                      <a:shade val="50000"/>
                      <a:satMod val="240000"/>
                    </a:srgb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cf.ppt-online.org/files/slide/w/WOejM9zI1yRqQfk3En4Ca2SJdipAcoNlLtVBrP/slide-1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239"/>
            <a:ext cx="9144000" cy="6838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796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010245"/>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Карибский</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кризис</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протрезвляюще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подействовал</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на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лидеров</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сверхдержав</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Началось</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движение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в сторону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осуществления</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согласованных</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мер по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снижению</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риска начала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ядерной</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войны</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Ключевыми</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на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этом</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пути</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стали</a:t>
            </a:r>
            <a:r>
              <a:rPr kumimoji="0" lang="en-US"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договоренности</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между</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СССР и США об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ограничении</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ядерных</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вооружений</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(ОСВ-1,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ОСВ</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-2),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системы</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ПРО и т.д.</a:t>
            </a:r>
            <a:endParaRPr lang="ru-RU" sz="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Важным</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достижением</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разрядки</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стало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урегулирование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границ</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в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Европе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взаимное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дипломатическое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признание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ФРГ и ГДР,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принятия</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их</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к ООН,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компромиссное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решение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относительно</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Западного</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Берлина.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Кульминацией</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разрядки</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в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Европе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стал</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Хельсинский</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заключительный</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акт (1975 г.).</a:t>
            </a:r>
            <a:endParaRPr lang="ru-RU" sz="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8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Разрядка</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не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остановила</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соперничество</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СССР и США за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влияние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на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другие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континенты</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Осуществлена</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в 70-е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годы</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попытка</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СССР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укрепить</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свое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влияние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в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странах</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Африки и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Азии</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была</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расценена</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США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как</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противоречащая</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духу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разрядки</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Важным</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поводом к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ее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срыву</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стало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введение</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в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Афганистан</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советских</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kumimoji="0" lang="uk-UA" sz="2200" b="1" i="0" u="none" strike="noStrike" normalizeH="0" baseline="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войск</a:t>
            </a:r>
            <a:r>
              <a:rPr kumimoji="0" lang="uk-UA" sz="22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a:t>
            </a:r>
            <a:endParaRPr kumimoji="0" lang="uk-UA" sz="18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3" name="Прямоугольник 2"/>
          <p:cNvSpPr/>
          <p:nvPr/>
        </p:nvSpPr>
        <p:spPr>
          <a:xfrm>
            <a:off x="1357290" y="0"/>
            <a:ext cx="6223178" cy="923330"/>
          </a:xfrm>
          <a:prstGeom prst="rect">
            <a:avLst/>
          </a:prstGeom>
          <a:noFill/>
        </p:spPr>
        <p:txBody>
          <a:bodyPr wrap="none" lIns="91440" tIns="45720" rIns="91440" bIns="45720">
            <a:spAutoFit/>
          </a:bodyPr>
          <a:lstStyle/>
          <a:p>
            <a:pPr algn="ctr"/>
            <a:r>
              <a:rPr lang="ru-RU"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ИТОГИ РАЗРЯДКИ:</a:t>
            </a:r>
            <a:endParaRPr lang="ru-RU"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188640"/>
            <a:ext cx="9144000" cy="6678751"/>
          </a:xfrm>
          <a:prstGeom prst="rect">
            <a:avLst/>
          </a:prstGeom>
        </p:spPr>
        <p:txBody>
          <a:bodyPr wrap="square">
            <a:spAutoFit/>
          </a:bodyPr>
          <a:lstStyle/>
          <a:p>
            <a:pPr algn="ctr"/>
            <a:r>
              <a:rPr lang="ru-RU" b="1" i="1" dirty="0">
                <a:solidFill>
                  <a:srgbClr val="333333"/>
                </a:solidFill>
                <a:latin typeface="Helvetica Neue"/>
              </a:rPr>
              <a:t>Задание:</a:t>
            </a:r>
            <a:r>
              <a:rPr lang="ru-RU" i="1" dirty="0">
                <a:solidFill>
                  <a:srgbClr val="333333"/>
                </a:solidFill>
                <a:latin typeface="Helvetica Neue"/>
              </a:rPr>
              <a:t> </a:t>
            </a:r>
            <a:r>
              <a:rPr lang="ru-RU" b="1" i="1" dirty="0">
                <a:solidFill>
                  <a:srgbClr val="333333"/>
                </a:solidFill>
                <a:latin typeface="Helvetica Neue"/>
              </a:rPr>
              <a:t>Прочитайте документ</a:t>
            </a:r>
            <a:r>
              <a:rPr lang="ru-RU" i="1" dirty="0">
                <a:solidFill>
                  <a:srgbClr val="333333"/>
                </a:solidFill>
                <a:latin typeface="Helvetica Neue"/>
              </a:rPr>
              <a:t> </a:t>
            </a:r>
            <a:r>
              <a:rPr lang="ru-RU" b="1" i="1" dirty="0">
                <a:solidFill>
                  <a:srgbClr val="333333"/>
                </a:solidFill>
                <a:latin typeface="Helvetica Neue"/>
              </a:rPr>
              <a:t>Расскажите про события в Чехословакии в августе 1968 г.</a:t>
            </a:r>
            <a:r>
              <a:rPr lang="ru-RU" dirty="0"/>
              <a:t/>
            </a:r>
            <a:br>
              <a:rPr lang="ru-RU" dirty="0"/>
            </a:br>
            <a:r>
              <a:rPr lang="ru-RU" b="1" i="1" dirty="0" smtClean="0">
                <a:solidFill>
                  <a:srgbClr val="333333"/>
                </a:solidFill>
                <a:latin typeface="Helvetica Neue"/>
              </a:rPr>
              <a:t>Документ .Сделайте вывод</a:t>
            </a:r>
            <a:r>
              <a:rPr lang="ru-RU" dirty="0"/>
              <a:t/>
            </a:r>
            <a:br>
              <a:rPr lang="ru-RU" dirty="0"/>
            </a:br>
            <a:r>
              <a:rPr lang="ru-RU" b="1" i="1" dirty="0">
                <a:solidFill>
                  <a:srgbClr val="333333"/>
                </a:solidFill>
                <a:latin typeface="Helvetica Neue"/>
              </a:rPr>
              <a:t>Из воспоминаний участников событий в Чехословакии в августе 1968 г. о вводе советских войск.</a:t>
            </a:r>
            <a:r>
              <a:rPr lang="ru-RU" dirty="0"/>
              <a:t/>
            </a:r>
            <a:br>
              <a:rPr lang="ru-RU" dirty="0"/>
            </a:br>
            <a:r>
              <a:rPr lang="ru-RU" i="1" dirty="0">
                <a:solidFill>
                  <a:srgbClr val="333333"/>
                </a:solidFill>
                <a:latin typeface="Helvetica Neue"/>
              </a:rPr>
              <a:t>…За те семь дней, что я был в Праге, спать приходилось час-полтора в сутки. Ночью в городе стрельба, останавливались предприятия, закрывались магазины, люди оставались без продуктов. Мы назначали командира 20-й дивизии комендантом Праги. «Что хочешь делай, - сказал я ему, - вытаскивай завмагов из квартир, но чтобы магазины работали, шла торговля, люди не голодали!.</a:t>
            </a:r>
            <a:r>
              <a:rPr lang="ru-RU" dirty="0"/>
              <a:t/>
            </a:r>
            <a:br>
              <a:rPr lang="ru-RU" dirty="0"/>
            </a:br>
            <a:r>
              <a:rPr lang="ru-RU" i="1" dirty="0">
                <a:solidFill>
                  <a:srgbClr val="333333"/>
                </a:solidFill>
                <a:latin typeface="Helvetica Neue"/>
              </a:rPr>
              <a:t>27 августа я вернулся из Москвы. Брежнев был в состоянии эйфории: «Слава богу, все кончилось…». Он имел ввиду, что удалось предотвратить военные действия. Но я-то знал, что далеко не все кончилось. И когда добрался домой, сказал жене: «Главное не то, что я вернулся, а то, что вернулся, ни одного чеха не похоронив..»</a:t>
            </a:r>
            <a:r>
              <a:rPr lang="ru-RU" dirty="0"/>
              <a:t/>
            </a:r>
            <a:br>
              <a:rPr lang="ru-RU" dirty="0"/>
            </a:br>
            <a:r>
              <a:rPr lang="ru-RU" i="1" dirty="0">
                <a:solidFill>
                  <a:srgbClr val="333333"/>
                </a:solidFill>
                <a:latin typeface="Helvetica Neue"/>
              </a:rPr>
              <a:t>…И честно говоря, я бы не сказал, что отношение населения к нам было дружелюбным. Несмотря на то, что наша армия освободила Прагу, что мы вместе с чехословацкими войсками участвовали в боевых действиях против гитлеровцев, каждый чех вправе был иметь на нас обиду. Чего мы пришли туда? Мы разбрасывали с самолета листовки, разъясняли, что вошли с мирными намерениями. Но вы сами понимаете, если я, непрошенный гость, приду к вам домой и начну распоряжаться, это не очень понравится…</a:t>
            </a:r>
            <a:r>
              <a:rPr lang="ru-RU" dirty="0"/>
              <a:t/>
            </a:r>
            <a:br>
              <a:rPr lang="ru-RU" dirty="0"/>
            </a:br>
            <a:r>
              <a:rPr lang="ru-RU" sz="1400" i="1" dirty="0">
                <a:solidFill>
                  <a:srgbClr val="333333"/>
                </a:solidFill>
                <a:latin typeface="Helvetica Neue"/>
              </a:rPr>
              <a:t> </a:t>
            </a:r>
            <a:endParaRPr lang="ru-RU" sz="1400" dirty="0"/>
          </a:p>
        </p:txBody>
      </p:sp>
    </p:spTree>
    <p:extLst>
      <p:ext uri="{BB962C8B-B14F-4D97-AF65-F5344CB8AC3E}">
        <p14:creationId xmlns:p14="http://schemas.microsoft.com/office/powerpoint/2010/main" val="3515895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92696"/>
            <a:ext cx="8280920" cy="5940088"/>
          </a:xfrm>
          <a:prstGeom prst="rect">
            <a:avLst/>
          </a:prstGeom>
        </p:spPr>
        <p:txBody>
          <a:bodyPr wrap="square">
            <a:spAutoFit/>
          </a:bodyPr>
          <a:lstStyle/>
          <a:p>
            <a:pPr lvl="0"/>
            <a:r>
              <a:rPr lang="ru-RU" sz="2000" i="1" dirty="0">
                <a:solidFill>
                  <a:srgbClr val="333333"/>
                </a:solidFill>
                <a:latin typeface="Helvetica Neue"/>
              </a:rPr>
              <a:t>В те дни мы не вылетели, а разбили палаточный лагерь неподалеку от аэродрома. Прошло две недели. Дня за четыре до вылета командование раздало нам боеприпасы. Кому сколько под силу прихватить. Набивали даже противогазовые сумки. Когда приземлимся, говорили нам, неизвестно, что нас там ждет. Уже открыта граница между Чехословакией и ФРГ, мы должны опередить германское вторжение..</a:t>
            </a:r>
            <a:r>
              <a:rPr lang="ru-RU" sz="2000" dirty="0">
                <a:solidFill>
                  <a:prstClr val="white"/>
                </a:solidFill>
              </a:rPr>
              <a:t/>
            </a:r>
            <a:br>
              <a:rPr lang="ru-RU" sz="2000" dirty="0">
                <a:solidFill>
                  <a:prstClr val="white"/>
                </a:solidFill>
              </a:rPr>
            </a:br>
            <a:r>
              <a:rPr lang="ru-RU" sz="2000" i="1" dirty="0">
                <a:solidFill>
                  <a:srgbClr val="333333"/>
                </a:solidFill>
                <a:latin typeface="Helvetica Neue"/>
              </a:rPr>
              <a:t> ..Рассветало, когда ротный приказал двинуться по направлению к центру Праги. Мы выходили на дорогу, останавливали грузовые машины. Если водитель – чех соглашался подвезти, с ним рядом садился наш офицер, солдаты – в кузов. А если отказывался, такие тоже были, отдавал ключ от машины, мы сами неслись по дороге. Роте поручили охрану Генерального штаба, потом здание советского посольства. Нас обступили симпатичные девушки – чешки в военной форме: «У нас все в порядке, зачем вы, ребята, пришли?»</a:t>
            </a:r>
            <a:r>
              <a:rPr lang="ru-RU" sz="2000" dirty="0">
                <a:solidFill>
                  <a:prstClr val="white"/>
                </a:solidFill>
              </a:rPr>
              <a:t/>
            </a:r>
            <a:br>
              <a:rPr lang="ru-RU" sz="2000" dirty="0">
                <a:solidFill>
                  <a:prstClr val="white"/>
                </a:solidFill>
              </a:rPr>
            </a:br>
            <a:r>
              <a:rPr lang="ru-RU" sz="2000" i="1" dirty="0">
                <a:solidFill>
                  <a:srgbClr val="333333"/>
                </a:solidFill>
                <a:latin typeface="Helvetica Neue"/>
              </a:rPr>
              <a:t>(Хрестоматия по отечественной истории 1946 – 1995 гг. Учебное пособие для студентов вузов под ред. А.Ф. Киселева, Э.М. </a:t>
            </a:r>
            <a:r>
              <a:rPr lang="ru-RU" sz="2000" i="1" dirty="0" err="1">
                <a:solidFill>
                  <a:srgbClr val="333333"/>
                </a:solidFill>
                <a:latin typeface="Helvetica Neue"/>
              </a:rPr>
              <a:t>Щагина</a:t>
            </a:r>
            <a:r>
              <a:rPr lang="ru-RU" sz="2000" i="1" dirty="0">
                <a:solidFill>
                  <a:srgbClr val="333333"/>
                </a:solidFill>
                <a:latin typeface="Helvetica Neue"/>
              </a:rPr>
              <a:t>)</a:t>
            </a:r>
            <a:endParaRPr lang="ru-RU" sz="2000" dirty="0">
              <a:solidFill>
                <a:prstClr val="white"/>
              </a:solidFill>
            </a:endParaRPr>
          </a:p>
        </p:txBody>
      </p:sp>
    </p:spTree>
    <p:extLst>
      <p:ext uri="{BB962C8B-B14F-4D97-AF65-F5344CB8AC3E}">
        <p14:creationId xmlns:p14="http://schemas.microsoft.com/office/powerpoint/2010/main" val="16009714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502</TotalTime>
  <Words>480</Words>
  <Application>Microsoft Office PowerPoint</Application>
  <PresentationFormat>Экран (4:3)</PresentationFormat>
  <Paragraphs>52</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Яркая</vt:lpstr>
      <vt:lpstr>Тема: «Периоды разрядки и обострения  международной напряженности во второй половине XX века»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Администратор</dc:creator>
  <cp:lastModifiedBy>Например Андрей</cp:lastModifiedBy>
  <cp:revision>45</cp:revision>
  <dcterms:created xsi:type="dcterms:W3CDTF">2015-11-30T16:02:02Z</dcterms:created>
  <dcterms:modified xsi:type="dcterms:W3CDTF">2020-04-02T14:39:05Z</dcterms:modified>
</cp:coreProperties>
</file>