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76" r:id="rId1"/>
  </p:sldMasterIdLst>
  <p:notesMasterIdLst>
    <p:notesMasterId r:id="rId12"/>
  </p:notesMasterIdLst>
  <p:sldIdLst>
    <p:sldId id="286" r:id="rId2"/>
    <p:sldId id="256" r:id="rId3"/>
    <p:sldId id="267" r:id="rId4"/>
    <p:sldId id="274" r:id="rId5"/>
    <p:sldId id="275" r:id="rId6"/>
    <p:sldId id="287" r:id="rId7"/>
    <p:sldId id="288" r:id="rId8"/>
    <p:sldId id="289" r:id="rId9"/>
    <p:sldId id="290" r:id="rId10"/>
    <p:sldId id="291" r:id="rId11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0409" autoAdjust="0"/>
  </p:normalViewPr>
  <p:slideViewPr>
    <p:cSldViewPr>
      <p:cViewPr>
        <p:scale>
          <a:sx n="70" d="100"/>
          <a:sy n="70" d="100"/>
        </p:scale>
        <p:origin x="-1386" y="19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C09C351-83B3-4E42-B5B6-321965787B30}" type="datetimeFigureOut">
              <a:rPr lang="ru-RU" smtClean="0"/>
              <a:t>01.04.2020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7F3A156-7528-4C3F-A279-3E4EA09F9FAA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406793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Скругленный прямоугольник 9"/>
          <p:cNvSpPr/>
          <p:nvPr/>
        </p:nvSpPr>
        <p:spPr>
          <a:xfrm>
            <a:off x="418596" y="434162"/>
            <a:ext cx="8306809" cy="3108960"/>
          </a:xfrm>
          <a:prstGeom prst="roundRect">
            <a:avLst>
              <a:gd name="adj" fmla="val 4578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5" name="Заголовок 4"/>
          <p:cNvSpPr>
            <a:spLocks noGrp="1"/>
          </p:cNvSpPr>
          <p:nvPr>
            <p:ph type="ctrTitle"/>
          </p:nvPr>
        </p:nvSpPr>
        <p:spPr>
          <a:xfrm>
            <a:off x="722376" y="1820206"/>
            <a:ext cx="7772400" cy="1828800"/>
          </a:xfrm>
        </p:spPr>
        <p:txBody>
          <a:bodyPr lIns="45720" rIns="45720" bIns="45720"/>
          <a:lstStyle>
            <a:lvl1pPr algn="r">
              <a:defRPr sz="4500" b="1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20" name="Подзаголовок 19"/>
          <p:cNvSpPr>
            <a:spLocks noGrp="1"/>
          </p:cNvSpPr>
          <p:nvPr>
            <p:ph type="subTitle" idx="1"/>
          </p:nvPr>
        </p:nvSpPr>
        <p:spPr>
          <a:xfrm>
            <a:off x="722376" y="3685032"/>
            <a:ext cx="7772400" cy="914400"/>
          </a:xfrm>
        </p:spPr>
        <p:txBody>
          <a:bodyPr lIns="182880" tIns="0"/>
          <a:lstStyle>
            <a:lvl1pPr marL="36576" indent="0" algn="r">
              <a:spcBef>
                <a:spcPts val="0"/>
              </a:spcBef>
              <a:buNone/>
              <a:defRPr sz="2000">
                <a:solidFill>
                  <a:schemeClr val="bg2">
                    <a:shade val="2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19" name="Дата 1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01.04.2020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11" name="Номер слайда 1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02920" y="530352"/>
            <a:ext cx="8183880" cy="4187952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01.04.2020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533404"/>
            <a:ext cx="1981200" cy="5257799"/>
          </a:xfrm>
        </p:spPr>
        <p:txBody>
          <a:bodyPr vert="eaVert"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533400" y="533402"/>
            <a:ext cx="5943600" cy="5257801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01.04.2020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02920" y="530352"/>
            <a:ext cx="8183880" cy="4187952"/>
          </a:xfrm>
        </p:spPr>
        <p:txBody>
          <a:bodyPr/>
          <a:lstStyle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01.04.2020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Скругленный прямоугольник 13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Скругленный прямоугольник 10"/>
          <p:cNvSpPr/>
          <p:nvPr/>
        </p:nvSpPr>
        <p:spPr>
          <a:xfrm>
            <a:off x="418596" y="434162"/>
            <a:ext cx="8306809" cy="4341329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8344" y="4928616"/>
            <a:ext cx="8183880" cy="676656"/>
          </a:xfrm>
        </p:spPr>
        <p:txBody>
          <a:bodyPr lIns="91440" bIns="0" anchor="b"/>
          <a:lstStyle>
            <a:lvl1pPr algn="l">
              <a:buNone/>
              <a:defRPr sz="3600" b="0" cap="none" baseline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68344" y="5624484"/>
            <a:ext cx="8183880" cy="420624"/>
          </a:xfrm>
        </p:spPr>
        <p:txBody>
          <a:bodyPr lIns="118872" tIns="0" anchor="t"/>
          <a:lstStyle>
            <a:lvl1pPr marL="0" marR="36576" indent="0" algn="l">
              <a:spcBef>
                <a:spcPts val="0"/>
              </a:spcBef>
              <a:spcAft>
                <a:spcPts val="0"/>
              </a:spcAft>
              <a:buNone/>
              <a:defRPr sz="1800" b="0">
                <a:solidFill>
                  <a:schemeClr val="accent1">
                    <a:shade val="50000"/>
                    <a:satMod val="110000"/>
                  </a:schemeClr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01.04.2020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514352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755360" y="530352"/>
            <a:ext cx="3931920" cy="4389120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01.04.2020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02920" y="4983480"/>
            <a:ext cx="8183880" cy="1051560"/>
          </a:xfrm>
        </p:spPr>
        <p:txBody>
          <a:bodyPr anchor="b"/>
          <a:lstStyle>
            <a:lvl1pPr>
              <a:defRPr b="1"/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607224" y="579438"/>
            <a:ext cx="3931920" cy="792162"/>
          </a:xfrm>
        </p:spPr>
        <p:txBody>
          <a:bodyPr lIns="146304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52169" y="579438"/>
            <a:ext cx="3931920" cy="792162"/>
          </a:xfrm>
        </p:spPr>
        <p:txBody>
          <a:bodyPr lIns="137160" anchor="ctr"/>
          <a:lstStyle>
            <a:lvl1pPr marL="0" indent="0" algn="l">
              <a:buNone/>
              <a:defRPr sz="2400" b="1">
                <a:solidFill>
                  <a:schemeClr val="tx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Объект 4"/>
          <p:cNvSpPr>
            <a:spLocks noGrp="1"/>
          </p:cNvSpPr>
          <p:nvPr>
            <p:ph sz="quarter" idx="2"/>
          </p:nvPr>
        </p:nvSpPr>
        <p:spPr>
          <a:xfrm>
            <a:off x="607224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52169" y="1447800"/>
            <a:ext cx="3931920" cy="3489960"/>
          </a:xfrm>
        </p:spPr>
        <p:txBody>
          <a:bodyPr anchor="t"/>
          <a:lstStyle>
            <a:lvl1pPr algn="l">
              <a:defRPr sz="2400"/>
            </a:lvl1pPr>
            <a:lvl2pPr algn="l">
              <a:defRPr sz="2000"/>
            </a:lvl2pPr>
            <a:lvl3pPr algn="l">
              <a:defRPr sz="1800"/>
            </a:lvl3pPr>
            <a:lvl4pPr algn="l">
              <a:defRPr sz="1600"/>
            </a:lvl4pPr>
            <a:lvl5pPr algn="l">
              <a:defRPr sz="1600"/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01.04.2020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01.04.2020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01.04.2020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538784" y="533400"/>
            <a:ext cx="2971800" cy="914400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5538847" y="1447802"/>
            <a:ext cx="2971800" cy="4206112"/>
          </a:xfrm>
        </p:spPr>
        <p:txBody>
          <a:bodyPr lIns="91440"/>
          <a:lstStyle>
            <a:lvl1pPr marL="18288" marR="18288" indent="0">
              <a:spcBef>
                <a:spcPts val="0"/>
              </a:spcBef>
              <a:buNone/>
              <a:defRPr sz="1400">
                <a:solidFill>
                  <a:schemeClr val="tx1"/>
                </a:solidFill>
              </a:defRPr>
            </a:lvl1pPr>
            <a:lvl2pPr>
              <a:buNone/>
              <a:defRPr sz="1200">
                <a:solidFill>
                  <a:schemeClr val="tx1"/>
                </a:solidFill>
              </a:defRPr>
            </a:lvl2pPr>
            <a:lvl3pPr>
              <a:buNone/>
              <a:defRPr sz="1000">
                <a:solidFill>
                  <a:schemeClr val="tx1"/>
                </a:solidFill>
              </a:defRPr>
            </a:lvl3pPr>
            <a:lvl4pPr>
              <a:buNone/>
              <a:defRPr sz="900">
                <a:solidFill>
                  <a:schemeClr val="tx1"/>
                </a:solidFill>
              </a:defRPr>
            </a:lvl4pPr>
            <a:lvl5pPr>
              <a:buNone/>
              <a:defRPr sz="900">
                <a:solidFill>
                  <a:schemeClr val="tx1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Объект 3"/>
          <p:cNvSpPr>
            <a:spLocks noGrp="1"/>
          </p:cNvSpPr>
          <p:nvPr>
            <p:ph sz="half" idx="1"/>
          </p:nvPr>
        </p:nvSpPr>
        <p:spPr>
          <a:xfrm>
            <a:off x="761372" y="930144"/>
            <a:ext cx="4626159" cy="4724402"/>
          </a:xfrm>
        </p:spPr>
        <p:txBody>
          <a:bodyPr/>
          <a:lstStyle>
            <a:lvl1pPr>
              <a:defRPr sz="2800">
                <a:solidFill>
                  <a:schemeClr val="tx1"/>
                </a:solidFill>
              </a:defRPr>
            </a:lvl1pPr>
            <a:lvl2pPr>
              <a:defRPr sz="2600">
                <a:solidFill>
                  <a:schemeClr val="tx1"/>
                </a:solidFill>
              </a:defRPr>
            </a:lvl2pPr>
            <a:lvl3pPr>
              <a:defRPr sz="2400">
                <a:solidFill>
                  <a:schemeClr val="tx1"/>
                </a:solidFill>
              </a:defRPr>
            </a:lvl3pPr>
            <a:lvl4pPr>
              <a:defRPr sz="2000">
                <a:solidFill>
                  <a:schemeClr val="tx1"/>
                </a:solidFill>
              </a:defRPr>
            </a:lvl4pPr>
            <a:lvl5pPr>
              <a:defRPr sz="2000">
                <a:solidFill>
                  <a:schemeClr val="tx1"/>
                </a:solidFill>
              </a:defRPr>
            </a:lvl5pPr>
            <a:lvl6pPr>
              <a:buNone/>
              <a:defRPr/>
            </a:lvl6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01.04.2020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Скругленный прямоугольник 14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Прямоугольник с одним скругленным углом 10"/>
          <p:cNvSpPr/>
          <p:nvPr/>
        </p:nvSpPr>
        <p:spPr>
          <a:xfrm>
            <a:off x="6400800" y="434162"/>
            <a:ext cx="2324605" cy="4343400"/>
          </a:xfrm>
          <a:prstGeom prst="round1Rect">
            <a:avLst>
              <a:gd name="adj" fmla="val 2748"/>
            </a:avLst>
          </a:prstGeom>
          <a:solidFill>
            <a:srgbClr val="1C1C1C"/>
          </a:soli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12056"/>
            <a:ext cx="8229600" cy="1051560"/>
          </a:xfrm>
        </p:spPr>
        <p:txBody>
          <a:bodyPr anchor="t"/>
          <a:lstStyle>
            <a:lvl1pPr algn="l">
              <a:buNone/>
              <a:defRPr sz="3600" b="0">
                <a:solidFill>
                  <a:schemeClr val="bg2">
                    <a:shade val="25000"/>
                  </a:schemeClr>
                </a:solidFill>
                <a:effectLst/>
              </a:defRPr>
            </a:lvl1pPr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 bwMode="grayWhite">
          <a:xfrm>
            <a:off x="6462712" y="533400"/>
            <a:ext cx="2240280" cy="4211480"/>
          </a:xfrm>
        </p:spPr>
        <p:txBody>
          <a:bodyPr lIns="91440"/>
          <a:lstStyle>
            <a:lvl1pPr marL="45720" indent="0" algn="l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>
                <a:solidFill>
                  <a:srgbClr val="FFFFFF"/>
                </a:solidFill>
              </a:defRPr>
            </a:lvl2pPr>
            <a:lvl3pPr>
              <a:defRPr sz="1000">
                <a:solidFill>
                  <a:srgbClr val="FFFFFF"/>
                </a:solidFill>
              </a:defRPr>
            </a:lvl3pPr>
            <a:lvl4pPr>
              <a:defRPr sz="900">
                <a:solidFill>
                  <a:srgbClr val="FFFFFF"/>
                </a:solidFill>
              </a:defRPr>
            </a:lvl4pPr>
            <a:lvl5pPr>
              <a:defRPr sz="900">
                <a:solidFill>
                  <a:srgbClr val="FFFFFF"/>
                </a:solidFill>
              </a:defRPr>
            </a:lvl5pPr>
            <a:extLst/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A9165A00-A8F8-4056-A194-BFED2AA2EB07}" type="datetimeFigureOut">
              <a:rPr lang="ru-RU" smtClean="0"/>
              <a:t>01.04.2020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21480" y="435768"/>
            <a:ext cx="5925312" cy="4343400"/>
          </a:xfrm>
          <a:prstGeom prst="snipRoundRect">
            <a:avLst>
              <a:gd name="adj1" fmla="val 1040"/>
              <a:gd name="adj2" fmla="val 0"/>
            </a:avLst>
          </a:prstGeom>
          <a:solidFill>
            <a:schemeClr val="bg2">
              <a:shade val="10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ru-RU" smtClean="0"/>
              <a:t>Вставка рисунка</a:t>
            </a:r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Скругленный прямоугольник 6"/>
          <p:cNvSpPr/>
          <p:nvPr/>
        </p:nvSpPr>
        <p:spPr>
          <a:xfrm>
            <a:off x="304800" y="329184"/>
            <a:ext cx="8532055" cy="6196819"/>
          </a:xfrm>
          <a:prstGeom prst="roundRect">
            <a:avLst>
              <a:gd name="adj" fmla="val 2081"/>
            </a:avLst>
          </a:prstGeom>
          <a:gradFill flip="none" rotWithShape="1">
            <a:gsLst>
              <a:gs pos="0">
                <a:srgbClr val="FFFFFF">
                  <a:shade val="100000"/>
                </a:srgbClr>
              </a:gs>
              <a:gs pos="98000">
                <a:srgbClr val="FFFFFF">
                  <a:shade val="100000"/>
                </a:srgbClr>
              </a:gs>
              <a:gs pos="99055">
                <a:srgbClr val="FFFFFF">
                  <a:shade val="93000"/>
                </a:srgbClr>
              </a:gs>
              <a:gs pos="100000">
                <a:srgbClr val="FFFFFF">
                  <a:shade val="70000"/>
                </a:srgbClr>
              </a:gs>
            </a:gsLst>
            <a:lin ang="5400000" scaled="1"/>
            <a:tileRect/>
          </a:gradFill>
          <a:ln w="2000" cap="rnd" cmpd="sng" algn="ctr">
            <a:solidFill>
              <a:srgbClr val="302F2C">
                <a:tint val="65000"/>
                <a:satMod val="120000"/>
              </a:srgbClr>
            </a:solidFill>
            <a:prstDash val="solid"/>
          </a:ln>
          <a:effectLst>
            <a:outerShdw blurRad="76200" dist="50800" dir="5400000" algn="tl" rotWithShape="0">
              <a:srgbClr val="000000">
                <a:alpha val="25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418596" y="434162"/>
            <a:ext cx="8306809" cy="5486400"/>
          </a:xfrm>
          <a:prstGeom prst="roundRect">
            <a:avLst>
              <a:gd name="adj" fmla="val 2127"/>
            </a:avLst>
          </a:prstGeom>
          <a:gradFill rotWithShape="1">
            <a:gsLst>
              <a:gs pos="0">
                <a:schemeClr val="bg1">
                  <a:tint val="75000"/>
                  <a:satMod val="150000"/>
                </a:schemeClr>
              </a:gs>
              <a:gs pos="55000">
                <a:schemeClr val="bg1">
                  <a:shade val="75000"/>
                  <a:satMod val="100000"/>
                </a:schemeClr>
              </a:gs>
              <a:gs pos="100000">
                <a:schemeClr val="bg1">
                  <a:shade val="35000"/>
                  <a:satMod val="100000"/>
                </a:schemeClr>
              </a:gs>
            </a:gsLst>
            <a:path path="circle">
              <a:fillToRect l="50000" t="175000" r="50000" b="-75000"/>
            </a:path>
          </a:gradFill>
          <a:ln w="889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3" name="Заголовок 12"/>
          <p:cNvSpPr>
            <a:spLocks noGrp="1"/>
          </p:cNvSpPr>
          <p:nvPr>
            <p:ph type="title"/>
          </p:nvPr>
        </p:nvSpPr>
        <p:spPr>
          <a:xfrm>
            <a:off x="502920" y="4985590"/>
            <a:ext cx="8183880" cy="1051560"/>
          </a:xfrm>
          <a:prstGeom prst="rect">
            <a:avLst/>
          </a:prstGeom>
        </p:spPr>
        <p:txBody>
          <a:bodyPr vert="horz" anchor="b">
            <a:normAutofit/>
          </a:bodyPr>
          <a:lstStyle>
            <a:extLst/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idx="1"/>
          </p:nvPr>
        </p:nvSpPr>
        <p:spPr>
          <a:xfrm>
            <a:off x="502920" y="530352"/>
            <a:ext cx="8183880" cy="4187952"/>
          </a:xfrm>
          <a:prstGeom prst="rect">
            <a:avLst/>
          </a:prstGeom>
        </p:spPr>
        <p:txBody>
          <a:bodyPr vert="horz" lIns="182880" tIns="91440">
            <a:normAutofit/>
          </a:bodyPr>
          <a:lstStyle>
            <a:extLst/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25" name="Дата 24"/>
          <p:cNvSpPr>
            <a:spLocks noGrp="1"/>
          </p:cNvSpPr>
          <p:nvPr>
            <p:ph type="dt" sz="half" idx="2"/>
          </p:nvPr>
        </p:nvSpPr>
        <p:spPr>
          <a:xfrm>
            <a:off x="3776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A9165A00-A8F8-4056-A194-BFED2AA2EB07}" type="datetimeFigureOut">
              <a:rPr lang="ru-RU" smtClean="0"/>
              <a:t>01.04.2020</a:t>
            </a:fld>
            <a:endParaRPr lang="ru-RU" dirty="0"/>
          </a:p>
        </p:txBody>
      </p:sp>
      <p:sp>
        <p:nvSpPr>
          <p:cNvPr id="18" name="Нижний колонтитул 17"/>
          <p:cNvSpPr>
            <a:spLocks noGrp="1"/>
          </p:cNvSpPr>
          <p:nvPr>
            <p:ph type="ftr" sz="quarter" idx="3"/>
          </p:nvPr>
        </p:nvSpPr>
        <p:spPr>
          <a:xfrm>
            <a:off x="6062328" y="6111875"/>
            <a:ext cx="22860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4"/>
          </p:nvPr>
        </p:nvSpPr>
        <p:spPr>
          <a:xfrm>
            <a:off x="8348328" y="61118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bg2">
                    <a:shade val="50000"/>
                  </a:schemeClr>
                </a:solidFill>
              </a:defRPr>
            </a:lvl1pPr>
            <a:extLst/>
          </a:lstStyle>
          <a:p>
            <a:fld id="{D15706BE-106B-4A62-8169-3539297276DC}" type="slidenum">
              <a:rPr lang="ru-RU" smtClean="0"/>
              <a:t>‹#›</a:t>
            </a:fld>
            <a:endParaRPr lang="ru-RU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77" r:id="rId1"/>
    <p:sldLayoutId id="2147483878" r:id="rId2"/>
    <p:sldLayoutId id="2147483879" r:id="rId3"/>
    <p:sldLayoutId id="2147483880" r:id="rId4"/>
    <p:sldLayoutId id="2147483881" r:id="rId5"/>
    <p:sldLayoutId id="2147483882" r:id="rId6"/>
    <p:sldLayoutId id="2147483883" r:id="rId7"/>
    <p:sldLayoutId id="2147483884" r:id="rId8"/>
    <p:sldLayoutId id="2147483885" r:id="rId9"/>
    <p:sldLayoutId id="2147483886" r:id="rId10"/>
    <p:sldLayoutId id="2147483887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b="1" kern="1200">
          <a:solidFill>
            <a:schemeClr val="accent1">
              <a:tint val="88000"/>
              <a:satMod val="150000"/>
            </a:schemeClr>
          </a:solidFill>
          <a:effectLst>
            <a:outerShdw blurRad="53975" dist="22860" dir="5400000" algn="tl" rotWithShape="0">
              <a:srgbClr val="000000">
                <a:alpha val="5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265176" indent="-265176" algn="l" rtl="0" eaLnBrk="1" latinLnBrk="0" hangingPunct="1">
        <a:spcBef>
          <a:spcPts val="250"/>
        </a:spcBef>
        <a:buClr>
          <a:schemeClr val="accent1"/>
        </a:buClr>
        <a:buSzPct val="80000"/>
        <a:buFont typeface="Wingdings 2"/>
        <a:buChar char=""/>
        <a:defRPr kumimoji="0" sz="28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548640" indent="-201168" algn="l" rtl="0" eaLnBrk="1" latinLnBrk="0" hangingPunct="1">
        <a:spcBef>
          <a:spcPts val="250"/>
        </a:spcBef>
        <a:buClr>
          <a:schemeClr val="accent1"/>
        </a:buClr>
        <a:buSzPct val="100000"/>
        <a:buFont typeface="Verdana"/>
        <a:buChar char="◦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786384" indent="-182880" algn="l" rtl="0" eaLnBrk="1" latinLnBrk="0" hangingPunct="1">
        <a:spcBef>
          <a:spcPts val="250"/>
        </a:spcBef>
        <a:buClr>
          <a:schemeClr val="accent2">
            <a:tint val="85000"/>
            <a:satMod val="285000"/>
          </a:schemeClr>
        </a:buClr>
        <a:buSzPct val="100000"/>
        <a:buFont typeface="Wingdings 2"/>
        <a:buChar char="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3pPr>
      <a:lvl4pPr marL="1024128" indent="-182880" algn="l" rtl="0" eaLnBrk="1" latinLnBrk="0" hangingPunct="1">
        <a:spcBef>
          <a:spcPts val="230"/>
        </a:spcBef>
        <a:buClr>
          <a:schemeClr val="accent2">
            <a:tint val="85000"/>
            <a:satMod val="285000"/>
          </a:schemeClr>
        </a:buClr>
        <a:buSzPct val="112000"/>
        <a:buFont typeface="Verdana"/>
        <a:buChar char="◦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182880" algn="l" rtl="0" eaLnBrk="1" latinLnBrk="0" hangingPunct="1">
        <a:spcBef>
          <a:spcPts val="250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7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700784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1920240" indent="-182880" algn="l" rtl="0" eaLnBrk="1" latinLnBrk="0" hangingPunct="1">
        <a:spcBef>
          <a:spcPts val="257"/>
        </a:spcBef>
        <a:buClr>
          <a:schemeClr val="accent3">
            <a:tint val="85000"/>
            <a:satMod val="275000"/>
          </a:schemeClr>
        </a:buClr>
        <a:buSzPct val="100000"/>
        <a:buFont typeface="Verdana"/>
        <a:buChar char="◦"/>
        <a:defRPr kumimoji="0" sz="1500" kern="1200" baseline="0">
          <a:solidFill>
            <a:schemeClr val="tx1"/>
          </a:solidFill>
          <a:latin typeface="+mn-lt"/>
          <a:ea typeface="+mn-ea"/>
          <a:cs typeface="+mn-cs"/>
        </a:defRPr>
      </a:lvl8pPr>
      <a:lvl9pPr marL="2148840" indent="-182880" algn="l" rtl="0" eaLnBrk="1" latinLnBrk="0" hangingPunct="1">
        <a:spcBef>
          <a:spcPts val="255"/>
        </a:spcBef>
        <a:buClr>
          <a:schemeClr val="accent3">
            <a:tint val="85000"/>
            <a:satMod val="275000"/>
          </a:schemeClr>
        </a:buClr>
        <a:buSzPct val="100000"/>
        <a:buFont typeface="Wingdings 2"/>
        <a:buChar char=""/>
        <a:defRPr kumimoji="0" sz="15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251520" y="404664"/>
            <a:ext cx="8712968" cy="1944216"/>
          </a:xfrm>
        </p:spPr>
        <p:txBody>
          <a:bodyPr>
            <a:noAutofit/>
          </a:bodyPr>
          <a:lstStyle/>
          <a:p>
            <a:pPr marL="182880" indent="0" algn="ctr">
              <a:buNone/>
            </a:pPr>
            <a:r>
              <a:rPr lang="ru-RU" sz="3200" dirty="0"/>
              <a:t>Тема урока:</a:t>
            </a:r>
            <a:br>
              <a:rPr lang="ru-RU" sz="3200" dirty="0"/>
            </a:br>
            <a:r>
              <a:rPr lang="ru-RU" sz="3200" b="1" dirty="0"/>
              <a:t>Деятельность ЮНЕСКО по сохранению историко-культурного наследия человечества.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7544" y="2348880"/>
            <a:ext cx="8424936" cy="3888432"/>
          </a:xfrm>
        </p:spPr>
        <p:txBody>
          <a:bodyPr>
            <a:normAutofit fontScale="32500" lnSpcReduction="20000"/>
          </a:bodyPr>
          <a:lstStyle/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Всемирная история</a:t>
            </a: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Класс: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 ЕМН</a:t>
            </a: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Учебная четверть: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Урок: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№2 </a:t>
            </a:r>
          </a:p>
          <a:p>
            <a:pPr algn="ctr"/>
            <a:r>
              <a:rPr lang="ru-RU" sz="74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Цели обучения</a:t>
            </a:r>
            <a:r>
              <a:rPr lang="ru-RU" sz="74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endParaRPr lang="ru-RU" sz="74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l"/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10.4.1.1 </a:t>
            </a:r>
            <a:r>
              <a:rPr lang="ru-RU" sz="7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объяснять пути сохранения историко-культурного наследия на примере деятельности </a:t>
            </a:r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ЮНЕСКО;</a:t>
            </a:r>
          </a:p>
          <a:p>
            <a:pPr algn="l"/>
            <a:r>
              <a:rPr lang="ru-RU" sz="7400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10.4.1.2 </a:t>
            </a:r>
            <a:r>
              <a:rPr lang="ru-RU" sz="74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выявлять значимость историко-культурного наследия на примере памятников списка Всемирного наследия ЮНЕСКО</a:t>
            </a:r>
          </a:p>
          <a:p>
            <a:pPr algn="l"/>
            <a:endParaRPr lang="ru-RU" dirty="0" smtClean="0"/>
          </a:p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8141187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7544" y="476672"/>
            <a:ext cx="8183880" cy="648072"/>
          </a:xfrm>
        </p:spPr>
        <p:txBody>
          <a:bodyPr/>
          <a:lstStyle/>
          <a:p>
            <a:pPr algn="ctr"/>
            <a:r>
              <a:rPr lang="ru-RU" dirty="0" smtClean="0"/>
              <a:t>Мотивационная рефлексия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772816"/>
            <a:ext cx="8183880" cy="4032448"/>
          </a:xfrm>
        </p:spPr>
        <p:txBody>
          <a:bodyPr>
            <a:normAutofit/>
          </a:bodyPr>
          <a:lstStyle/>
          <a:p>
            <a:r>
              <a:rPr lang="ru-RU" b="1" dirty="0"/>
              <a:t>У меня получилось ...</a:t>
            </a:r>
            <a:endParaRPr lang="ru-RU" dirty="0"/>
          </a:p>
          <a:p>
            <a:r>
              <a:rPr lang="ru-RU" b="1" dirty="0"/>
              <a:t>Меня заинтересовало …</a:t>
            </a:r>
            <a:endParaRPr lang="ru-RU" dirty="0"/>
          </a:p>
          <a:p>
            <a:r>
              <a:rPr lang="ru-RU" b="1" dirty="0"/>
              <a:t>У меня возникли затруднения ...</a:t>
            </a:r>
            <a:endParaRPr lang="ru-RU" dirty="0"/>
          </a:p>
          <a:p>
            <a:pPr marL="0" indent="0" algn="ctr">
              <a:buNone/>
            </a:pPr>
            <a:r>
              <a:rPr lang="ru-RU" i="1" dirty="0"/>
              <a:t>(завершить предложения развёрнутым ответом, подумав над своей работой на занятии)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059725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Прямоугольник 5"/>
          <p:cNvSpPr/>
          <p:nvPr/>
        </p:nvSpPr>
        <p:spPr>
          <a:xfrm>
            <a:off x="395536" y="404664"/>
            <a:ext cx="8424936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  <a:effectLst/>
              </a:rPr>
              <a:t>Всемирное наследие</a:t>
            </a:r>
          </a:p>
          <a:p>
            <a:pPr algn="ctr"/>
            <a:r>
              <a:rPr lang="ru-RU" sz="5400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solidFill>
                  <a:srgbClr val="FF0000"/>
                </a:solidFill>
              </a:rPr>
              <a:t>ЮНЕСКО</a:t>
            </a:r>
            <a:endParaRPr lang="ru-RU" sz="5400" b="1" cap="none" spc="0" dirty="0" smtClean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solidFill>
                <a:srgbClr val="FF0000"/>
              </a:solidFill>
              <a:effectLst/>
            </a:endParaRPr>
          </a:p>
        </p:txBody>
      </p:sp>
      <p:pic>
        <p:nvPicPr>
          <p:cNvPr id="1027" name="Picture 3" descr="C:\Users\ландыш\Pictures\iCAHCOBKX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95736" y="2849805"/>
            <a:ext cx="5112568" cy="37788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7408746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рямоугольник 6"/>
          <p:cNvSpPr/>
          <p:nvPr/>
        </p:nvSpPr>
        <p:spPr>
          <a:xfrm>
            <a:off x="251520" y="188640"/>
            <a:ext cx="8568952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6000" b="1" i="1" dirty="0">
                <a:solidFill>
                  <a:schemeClr val="accent6"/>
                </a:solidFill>
              </a:rPr>
              <a:t>Всемирное наследие </a:t>
            </a:r>
            <a:r>
              <a:rPr lang="ru-RU" sz="6000" b="1" i="1" dirty="0" smtClean="0">
                <a:solidFill>
                  <a:schemeClr val="accent6"/>
                </a:solidFill>
              </a:rPr>
              <a:t>ЮНЕСКО </a:t>
            </a:r>
            <a:r>
              <a:rPr lang="ru-RU" sz="6000" b="1" i="1" dirty="0" smtClean="0">
                <a:solidFill>
                  <a:schemeClr val="accent1">
                    <a:lumMod val="75000"/>
                  </a:schemeClr>
                </a:solidFill>
              </a:rPr>
              <a:t>- </a:t>
            </a:r>
            <a:r>
              <a:rPr lang="ru-RU" sz="4800" b="1" i="1" dirty="0" smtClean="0">
                <a:solidFill>
                  <a:schemeClr val="accent1">
                    <a:lumMod val="75000"/>
                  </a:schemeClr>
                </a:solidFill>
              </a:rPr>
              <a:t>это </a:t>
            </a:r>
            <a:r>
              <a:rPr lang="ru-RU" sz="4800" b="1" i="1" dirty="0">
                <a:solidFill>
                  <a:schemeClr val="accent1">
                    <a:lumMod val="75000"/>
                  </a:schemeClr>
                </a:solidFill>
              </a:rPr>
              <a:t>природные объекты или объекты, созданные руками человека,  которые необходимо  сохранять и оберегать.</a:t>
            </a:r>
          </a:p>
        </p:txBody>
      </p:sp>
    </p:spTree>
    <p:extLst>
      <p:ext uri="{BB962C8B-B14F-4D97-AF65-F5344CB8AC3E}">
        <p14:creationId xmlns:p14="http://schemas.microsoft.com/office/powerpoint/2010/main" val="272836970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755576" y="864637"/>
            <a:ext cx="7560840" cy="5509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4400" b="1" i="1" dirty="0">
                <a:solidFill>
                  <a:schemeClr val="accent1">
                    <a:lumMod val="75000"/>
                  </a:schemeClr>
                </a:solidFill>
              </a:rPr>
              <a:t>По состоянию </a:t>
            </a:r>
            <a:r>
              <a:rPr lang="ru-RU" sz="4400" b="1" i="1" dirty="0">
                <a:solidFill>
                  <a:schemeClr val="accent5"/>
                </a:solidFill>
              </a:rPr>
              <a:t>на </a:t>
            </a:r>
            <a:r>
              <a:rPr lang="ru-RU" sz="4400" b="1" i="1" dirty="0" smtClean="0">
                <a:solidFill>
                  <a:schemeClr val="accent5"/>
                </a:solidFill>
              </a:rPr>
              <a:t>2019</a:t>
            </a:r>
            <a:r>
              <a:rPr lang="ru-RU" sz="4400" b="1" i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ru-RU" sz="4400" b="1" i="1" dirty="0">
                <a:solidFill>
                  <a:schemeClr val="accent1">
                    <a:lumMod val="75000"/>
                  </a:schemeClr>
                </a:solidFill>
              </a:rPr>
              <a:t>год в Списке всемирного наследия — </a:t>
            </a:r>
            <a:r>
              <a:rPr lang="ru-RU" sz="4400" b="1" i="1" dirty="0">
                <a:solidFill>
                  <a:schemeClr val="accent5"/>
                </a:solidFill>
              </a:rPr>
              <a:t>1121 </a:t>
            </a:r>
            <a:r>
              <a:rPr lang="ru-RU" sz="4400" b="1" i="1" dirty="0">
                <a:solidFill>
                  <a:schemeClr val="accent1">
                    <a:lumMod val="75000"/>
                  </a:schemeClr>
                </a:solidFill>
              </a:rPr>
              <a:t>объект, из которых </a:t>
            </a:r>
            <a:r>
              <a:rPr lang="ru-RU" sz="4400" b="1" i="1" dirty="0" smtClean="0">
                <a:solidFill>
                  <a:schemeClr val="accent1">
                    <a:lumMod val="75000"/>
                  </a:schemeClr>
                </a:solidFill>
              </a:rPr>
              <a:t>являются </a:t>
            </a:r>
            <a:r>
              <a:rPr lang="ru-RU" sz="4400" b="1" i="1" dirty="0">
                <a:solidFill>
                  <a:schemeClr val="accent5"/>
                </a:solidFill>
              </a:rPr>
              <a:t>культурными - </a:t>
            </a:r>
            <a:r>
              <a:rPr lang="ru-RU" sz="4400" b="1" i="1" dirty="0">
                <a:solidFill>
                  <a:schemeClr val="accent5"/>
                </a:solidFill>
              </a:rPr>
              <a:t>869, </a:t>
            </a:r>
            <a:r>
              <a:rPr lang="ru-RU" sz="4400" b="1" i="1" dirty="0">
                <a:solidFill>
                  <a:schemeClr val="accent5"/>
                </a:solidFill>
              </a:rPr>
              <a:t>природными </a:t>
            </a:r>
            <a:r>
              <a:rPr lang="ru-RU" sz="4400" b="1" i="1" dirty="0" smtClean="0">
                <a:solidFill>
                  <a:schemeClr val="accent5"/>
                </a:solidFill>
              </a:rPr>
              <a:t>- 213</a:t>
            </a:r>
            <a:r>
              <a:rPr lang="ru-RU" sz="4400" b="1" i="1" dirty="0">
                <a:solidFill>
                  <a:schemeClr val="accent5"/>
                </a:solidFill>
              </a:rPr>
              <a:t>,   </a:t>
            </a:r>
            <a:r>
              <a:rPr lang="ru-RU" sz="4400" b="1" i="1" dirty="0" smtClean="0">
                <a:solidFill>
                  <a:schemeClr val="accent5"/>
                </a:solidFill>
              </a:rPr>
              <a:t>смешанными – </a:t>
            </a:r>
            <a:r>
              <a:rPr lang="ru-RU" sz="4400" b="1" i="1" dirty="0">
                <a:solidFill>
                  <a:schemeClr val="accent5"/>
                </a:solidFill>
              </a:rPr>
              <a:t>39.</a:t>
            </a:r>
            <a:endParaRPr lang="ru-RU" sz="4400" b="1" i="1" dirty="0">
              <a:solidFill>
                <a:schemeClr val="accent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5645541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301315" y="332656"/>
            <a:ext cx="8519157" cy="501675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dirty="0">
                <a:solidFill>
                  <a:schemeClr val="accent2"/>
                </a:solidFill>
              </a:rPr>
              <a:t>Согласно правилам, в год страна может выставлять </a:t>
            </a:r>
            <a:r>
              <a:rPr lang="ru-RU" sz="4000" dirty="0" smtClean="0">
                <a:solidFill>
                  <a:schemeClr val="accent2"/>
                </a:solidFill>
              </a:rPr>
              <a:t>на </a:t>
            </a:r>
            <a:r>
              <a:rPr lang="ru-RU" sz="4000" dirty="0" err="1" smtClean="0">
                <a:solidFill>
                  <a:schemeClr val="accent2"/>
                </a:solidFill>
              </a:rPr>
              <a:t>номинирование</a:t>
            </a:r>
            <a:endParaRPr lang="ru-RU" sz="4000" dirty="0" smtClean="0">
              <a:solidFill>
                <a:schemeClr val="accent2"/>
              </a:solidFill>
            </a:endParaRPr>
          </a:p>
          <a:p>
            <a:pPr algn="ctr"/>
            <a:r>
              <a:rPr lang="ru-RU" sz="4000" dirty="0" smtClean="0">
                <a:solidFill>
                  <a:schemeClr val="accent2"/>
                </a:solidFill>
              </a:rPr>
              <a:t> </a:t>
            </a:r>
            <a:r>
              <a:rPr lang="ru-RU" sz="4000" dirty="0">
                <a:solidFill>
                  <a:schemeClr val="accent2"/>
                </a:solidFill>
              </a:rPr>
              <a:t>не больше двух кандидатов: по одному объекту </a:t>
            </a:r>
            <a:endParaRPr lang="ru-RU" sz="4000" dirty="0" smtClean="0">
              <a:solidFill>
                <a:schemeClr val="accent2"/>
              </a:solidFill>
            </a:endParaRPr>
          </a:p>
          <a:p>
            <a:pPr algn="ctr"/>
            <a:r>
              <a:rPr lang="ru-RU" sz="4000" dirty="0" smtClean="0">
                <a:solidFill>
                  <a:schemeClr val="accent2"/>
                </a:solidFill>
              </a:rPr>
              <a:t>культурного </a:t>
            </a:r>
            <a:r>
              <a:rPr lang="ru-RU" sz="4000" dirty="0">
                <a:solidFill>
                  <a:schemeClr val="accent2"/>
                </a:solidFill>
              </a:rPr>
              <a:t>и природного наследия или два объекта природного </a:t>
            </a:r>
            <a:r>
              <a:rPr lang="ru-RU" sz="4000" dirty="0" smtClean="0">
                <a:solidFill>
                  <a:schemeClr val="accent2"/>
                </a:solidFill>
              </a:rPr>
              <a:t>наследия. </a:t>
            </a:r>
          </a:p>
        </p:txBody>
      </p:sp>
    </p:spTree>
    <p:extLst>
      <p:ext uri="{BB962C8B-B14F-4D97-AF65-F5344CB8AC3E}">
        <p14:creationId xmlns:p14="http://schemas.microsoft.com/office/powerpoint/2010/main" val="20057792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395536" y="692696"/>
            <a:ext cx="8229600" cy="654050"/>
          </a:xfrm>
        </p:spPr>
        <p:txBody>
          <a:bodyPr>
            <a:noAutofit/>
          </a:bodyPr>
          <a:lstStyle/>
          <a:p>
            <a:pPr algn="ctr" fontAlgn="auto">
              <a:spcAft>
                <a:spcPts val="0"/>
              </a:spcAft>
              <a:defRPr/>
            </a:pPr>
            <a:r>
              <a:rPr lang="ru-RU" sz="6000" dirty="0" smtClean="0">
                <a:latin typeface="Times New Roman" pitchFamily="18" charset="0"/>
                <a:cs typeface="Times New Roman" pitchFamily="18" charset="0"/>
              </a:rPr>
              <a:t>Видео-ресурсы по теме</a:t>
            </a:r>
            <a:endParaRPr lang="ru-RU" sz="6000" dirty="0"/>
          </a:p>
        </p:txBody>
      </p:sp>
      <p:sp>
        <p:nvSpPr>
          <p:cNvPr id="2" name="Объект 1"/>
          <p:cNvSpPr>
            <a:spLocks noGrp="1"/>
          </p:cNvSpPr>
          <p:nvPr>
            <p:ph sz="half" idx="1"/>
          </p:nvPr>
        </p:nvSpPr>
        <p:spPr>
          <a:xfrm>
            <a:off x="251520" y="1268760"/>
            <a:ext cx="8424936" cy="5184576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1: Видео-ресурс 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«ЮНЕСКО» </a:t>
            </a: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https://youtu.be/_</a:t>
            </a:r>
            <a:r>
              <a:rPr lang="en-US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Dr-STytSZk</a:t>
            </a:r>
            <a:r>
              <a:rPr lang="ru-RU" sz="4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Видео-ресурс «Клубы ЮНЕСКО. Меняем мир к лучшему»</a:t>
            </a:r>
            <a:endParaRPr lang="ru-RU" sz="44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4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https://youtu.be/T-SYEmEKnRU</a:t>
            </a:r>
            <a:endParaRPr lang="ru-RU" sz="4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539996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385741" y="806724"/>
            <a:ext cx="4114251" cy="507831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Задание</a:t>
            </a:r>
          </a:p>
          <a:p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Перед вами, фотографии двух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достопримечательностей Республики Казахстан. Нужно определить эти достопримечательности, обозначив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название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памятника, затем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отметить местоположение памятника, 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указав область, а также город или особо охраняемую природную территорию, в которой находится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объект.</a:t>
            </a:r>
          </a:p>
          <a:p>
            <a:endParaRPr lang="ru-RU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Дескрипторы: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Указывает название первого памятника.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Определяет его местоположение.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Указывает название второго памятника.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Определяет его местоположение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Заголовок 1"/>
          <p:cNvSpPr txBox="1">
            <a:spLocks/>
          </p:cNvSpPr>
          <p:nvPr/>
        </p:nvSpPr>
        <p:spPr>
          <a:xfrm>
            <a:off x="457200" y="274638"/>
            <a:ext cx="8229600" cy="654032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Задания по новой теме</a:t>
            </a:r>
            <a:endParaRPr lang="ru-RU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338" y="1005315"/>
            <a:ext cx="3730094" cy="247906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30338" y="3739135"/>
            <a:ext cx="3730094" cy="242290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957379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39552" y="928670"/>
            <a:ext cx="8183880" cy="5092618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 Задание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На стр. 126-128 учебника приведены культурные и природные критерии объектов для включения их в список ЮНЕСКО. Соотнесите по три критерия из каждой из приведенных групп с Памятником «Мавзолей Ходжа Ахмеда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Йассауи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», с обязательным приведением доказательства на каждый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критерий.</a:t>
            </a:r>
          </a:p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Дескрипторы: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Указывает первый критерий.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Приводит доказательство к первому критерию.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3. Указывает второй критерий.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4. Приводит доказательство к второму критерию. 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5. Указывает третий критерий.</a:t>
            </a:r>
          </a:p>
          <a:p>
            <a:pPr marL="0" indent="0">
              <a:buNone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6. Приводит доказательство к третьему критерию. </a:t>
            </a:r>
          </a:p>
          <a:p>
            <a:pPr marL="0" indent="0">
              <a:buNone/>
            </a:pPr>
            <a:endParaRPr lang="ru-RU" dirty="0"/>
          </a:p>
        </p:txBody>
      </p:sp>
      <p:sp>
        <p:nvSpPr>
          <p:cNvPr id="6" name="Заголовок 1"/>
          <p:cNvSpPr txBox="1">
            <a:spLocks/>
          </p:cNvSpPr>
          <p:nvPr/>
        </p:nvSpPr>
        <p:spPr>
          <a:xfrm>
            <a:off x="457200" y="274638"/>
            <a:ext cx="8229600" cy="654032"/>
          </a:xfrm>
          <a:prstGeom prst="rect">
            <a:avLst/>
          </a:prstGeom>
          <a:effectLst>
            <a:reflection blurRad="6350" stA="50000" endA="300" endPos="55000" dir="5400000" sy="-100000" algn="bl" rotWithShape="0"/>
          </a:effectLst>
        </p:spPr>
        <p:txBody>
          <a:bodyPr/>
          <a:lstStyle>
            <a:lvl1pPr algn="l" rtl="0" eaLnBrk="1" latinLnBrk="0" hangingPunct="1">
              <a:spcBef>
                <a:spcPct val="0"/>
              </a:spcBef>
              <a:buNone/>
              <a:defRPr kumimoji="0" sz="3600" b="1" kern="1200">
                <a:solidFill>
                  <a:schemeClr val="accent1">
                    <a:tint val="88000"/>
                    <a:satMod val="150000"/>
                  </a:schemeClr>
                </a:solidFill>
                <a:effectLst>
                  <a:outerShdw blurRad="53975" dist="22860" dir="5400000" algn="tl" rotWithShape="0">
                    <a:srgbClr val="000000">
                      <a:alpha val="55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  <a:extLst/>
          </a:lstStyle>
          <a:p>
            <a:pPr algn="ctr">
              <a:defRPr/>
            </a:pPr>
            <a:r>
              <a:rPr lang="ru-RU" dirty="0" smtClean="0">
                <a:solidFill>
                  <a:srgbClr val="F07F09">
                    <a:tint val="88000"/>
                    <a:satMod val="150000"/>
                  </a:srgbClr>
                </a:solidFill>
              </a:rPr>
              <a:t>Задания по новой теме</a:t>
            </a:r>
            <a:endParaRPr lang="ru-RU" dirty="0">
              <a:solidFill>
                <a:srgbClr val="F07F09">
                  <a:tint val="88000"/>
                  <a:satMod val="150000"/>
                </a:srgb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7668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60058" y="476672"/>
            <a:ext cx="8183880" cy="648072"/>
          </a:xfrm>
        </p:spPr>
        <p:txBody>
          <a:bodyPr/>
          <a:lstStyle/>
          <a:p>
            <a:pPr algn="ctr" fontAlgn="auto">
              <a:spcAft>
                <a:spcPts val="0"/>
              </a:spcAft>
              <a:defRPr/>
            </a:pPr>
            <a:r>
              <a:rPr lang="ru-RU" dirty="0" smtClean="0"/>
              <a:t>Домашнее задание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95536" y="1124744"/>
            <a:ext cx="8183880" cy="4896544"/>
          </a:xfrm>
        </p:spPr>
        <p:txBody>
          <a:bodyPr>
            <a:normAutofit fontScale="92500" lnSpcReduction="20000"/>
          </a:bodyPr>
          <a:lstStyle/>
          <a:p>
            <a:pPr marL="0" indent="0">
              <a:buNone/>
            </a:pPr>
            <a:r>
              <a:rPr lang="ru-RU" dirty="0"/>
              <a:t>Используя материал </a:t>
            </a:r>
            <a:r>
              <a:rPr lang="ru-RU" dirty="0" smtClean="0"/>
              <a:t>параграфа №59, стр.124-128, </a:t>
            </a:r>
            <a:r>
              <a:rPr lang="ru-RU" dirty="0"/>
              <a:t>составьте пятистишье к одному </a:t>
            </a:r>
            <a:r>
              <a:rPr lang="ru-RU" dirty="0" smtClean="0"/>
              <a:t>из терминов</a:t>
            </a:r>
            <a:r>
              <a:rPr lang="ru-RU" dirty="0"/>
              <a:t>:</a:t>
            </a:r>
          </a:p>
          <a:p>
            <a:pPr marL="0" indent="0">
              <a:buNone/>
            </a:pPr>
            <a:r>
              <a:rPr lang="ru-RU" dirty="0"/>
              <a:t>А) Наследие</a:t>
            </a:r>
          </a:p>
          <a:p>
            <a:pPr marL="0" indent="0">
              <a:buNone/>
            </a:pPr>
            <a:r>
              <a:rPr lang="ru-RU" dirty="0"/>
              <a:t>В) Культура</a:t>
            </a:r>
          </a:p>
          <a:p>
            <a:pPr marL="0" indent="0">
              <a:buNone/>
            </a:pPr>
            <a:r>
              <a:rPr lang="ru-RU" b="1" dirty="0"/>
              <a:t>Дескрипторы:</a:t>
            </a:r>
          </a:p>
          <a:p>
            <a:pPr marL="0" indent="0">
              <a:buNone/>
            </a:pPr>
            <a:r>
              <a:rPr lang="ru-RU" dirty="0"/>
              <a:t>1. Указывает два прилагательных во второй строке.</a:t>
            </a:r>
          </a:p>
          <a:p>
            <a:pPr marL="0" indent="0">
              <a:buNone/>
            </a:pPr>
            <a:r>
              <a:rPr lang="ru-RU" dirty="0"/>
              <a:t>2. Определяет три глагола в третьей строке</a:t>
            </a:r>
          </a:p>
          <a:p>
            <a:pPr marL="0" indent="0">
              <a:buNone/>
            </a:pPr>
            <a:r>
              <a:rPr lang="ru-RU" dirty="0"/>
              <a:t>3. Синтезирует личное определение термина в третьей строке</a:t>
            </a:r>
          </a:p>
          <a:p>
            <a:pPr marL="0" indent="0">
              <a:buNone/>
            </a:pPr>
            <a:r>
              <a:rPr lang="ru-RU" dirty="0"/>
              <a:t>4. Выявляет синоним к термину в пятой строке</a:t>
            </a:r>
          </a:p>
          <a:p>
            <a:pPr marL="0" indent="0">
              <a:buNone/>
            </a:pP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80664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323232"/>
      </a:dk2>
      <a:lt2>
        <a:srgbClr val="E3DED1"/>
      </a:lt2>
      <a:accent1>
        <a:srgbClr val="F07F09"/>
      </a:accent1>
      <a:accent2>
        <a:srgbClr val="9F2936"/>
      </a:accent2>
      <a:accent3>
        <a:srgbClr val="1B587C"/>
      </a:accent3>
      <a:accent4>
        <a:srgbClr val="4E8542"/>
      </a:accent4>
      <a:accent5>
        <a:srgbClr val="604878"/>
      </a:accent5>
      <a:accent6>
        <a:srgbClr val="C19859"/>
      </a:accent6>
      <a:hlink>
        <a:srgbClr val="6B9F25"/>
      </a:hlink>
      <a:folHlink>
        <a:srgbClr val="B26B02"/>
      </a:folHlink>
    </a:clrScheme>
    <a:fontScheme name="Аспект">
      <a:maj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ajorFont>
      <a:minorFont>
        <a:latin typeface="Verdana"/>
        <a:ea typeface=""/>
        <a:cs typeface=""/>
        <a:font script="Jpan" typeface="ＭＳ ゴシック"/>
        <a:font script="Hang" typeface="굴림"/>
        <a:font script="Hans" typeface="微软雅黑"/>
        <a:font script="Hant" typeface="微軟正黑體"/>
        <a:font script="Arab" typeface="Tahoma"/>
        <a:font script="Hebr" typeface="Tahoma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atMod val="270000"/>
              </a:schemeClr>
            </a:gs>
            <a:gs pos="25000">
              <a:schemeClr val="phClr">
                <a:tint val="60000"/>
                <a:satMod val="300000"/>
              </a:schemeClr>
            </a:gs>
            <a:gs pos="100000">
              <a:schemeClr val="phClr">
                <a:tint val="29000"/>
                <a:satMod val="40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5000"/>
                <a:satMod val="155000"/>
              </a:schemeClr>
            </a:gs>
            <a:gs pos="60000">
              <a:schemeClr val="phClr">
                <a:shade val="95000"/>
                <a:satMod val="150000"/>
              </a:schemeClr>
            </a:gs>
            <a:gs pos="100000">
              <a:schemeClr val="phClr">
                <a:tint val="87000"/>
                <a:satMod val="2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atMod val="150000"/>
            </a:schemeClr>
          </a:solidFill>
          <a:prstDash val="solid"/>
        </a:ln>
        <a:ln w="425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65500" dist="381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contrasting" dir="t">
              <a:rot lat="0" lon="0" rev="12000000"/>
            </a:lightRig>
          </a:scene3d>
          <a:sp3d prstMaterial="powder">
            <a:bevelT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35000"/>
                <a:satMod val="150000"/>
              </a:schemeClr>
            </a:gs>
            <a:gs pos="45000">
              <a:schemeClr val="phClr">
                <a:shade val="68000"/>
                <a:satMod val="155000"/>
              </a:schemeClr>
            </a:gs>
            <a:gs pos="100000">
              <a:schemeClr val="phClr">
                <a:tint val="70000"/>
                <a:satMod val="175000"/>
              </a:schemeClr>
            </a:gs>
          </a:gsLst>
          <a:lin ang="16200000" scaled="0"/>
        </a:gradFill>
        <a:blipFill>
          <a:blip xmlns:r="http://schemas.openxmlformats.org/officeDocument/2006/relationships" r:embed="rId1">
            <a:duotone>
              <a:schemeClr val="phClr">
                <a:shade val="800"/>
                <a:satMod val="150000"/>
              </a:schemeClr>
              <a:schemeClr val="phClr">
                <a:tint val="80000"/>
                <a:satMod val="150000"/>
              </a:schemeClr>
            </a:duotone>
          </a:blip>
          <a:tile tx="0" ty="0" sx="75000" sy="7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Aspect</Template>
  <TotalTime>769</TotalTime>
  <Words>406</Words>
  <Application>Microsoft Office PowerPoint</Application>
  <PresentationFormat>Экран (4:3)</PresentationFormat>
  <Paragraphs>53</Paragraphs>
  <Slides>10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Аспект</vt:lpstr>
      <vt:lpstr>Тема урока: Деятельность ЮНЕСКО по сохранению историко-культурного наследия человечества.</vt:lpstr>
      <vt:lpstr>Презентация PowerPoint</vt:lpstr>
      <vt:lpstr>Презентация PowerPoint</vt:lpstr>
      <vt:lpstr>Презентация PowerPoint</vt:lpstr>
      <vt:lpstr>Презентация PowerPoint</vt:lpstr>
      <vt:lpstr>Видео-ресурсы по теме</vt:lpstr>
      <vt:lpstr>Презентация PowerPoint</vt:lpstr>
      <vt:lpstr>Презентация PowerPoint</vt:lpstr>
      <vt:lpstr>Домашнее задание</vt:lpstr>
      <vt:lpstr>Мотивационная рефлексия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Шайхлисламова Ландыш Варисовна</dc:creator>
  <cp:lastModifiedBy>User fora</cp:lastModifiedBy>
  <cp:revision>53</cp:revision>
  <dcterms:created xsi:type="dcterms:W3CDTF">2014-01-27T04:08:55Z</dcterms:created>
  <dcterms:modified xsi:type="dcterms:W3CDTF">2020-04-01T04:32:28Z</dcterms:modified>
</cp:coreProperties>
</file>