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2"/>
  </p:notesMasterIdLst>
  <p:sldIdLst>
    <p:sldId id="286" r:id="rId2"/>
    <p:sldId id="298" r:id="rId3"/>
    <p:sldId id="296" r:id="rId4"/>
    <p:sldId id="297" r:id="rId5"/>
    <p:sldId id="295" r:id="rId6"/>
    <p:sldId id="287" r:id="rId7"/>
    <p:sldId id="288" r:id="rId8"/>
    <p:sldId id="289" r:id="rId9"/>
    <p:sldId id="290" r:id="rId10"/>
    <p:sldId id="29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409" autoAdjust="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9C351-83B3-4E42-B5B6-321965787B30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3A156-7528-4C3F-A279-3E4EA09F9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679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712968" cy="1944216"/>
          </a:xfrm>
        </p:spPr>
        <p:txBody>
          <a:bodyPr>
            <a:noAutofit/>
          </a:bodyPr>
          <a:lstStyle/>
          <a:p>
            <a:pPr marL="182880" algn="ctr"/>
            <a:r>
              <a:rPr lang="ru-RU" sz="3200" dirty="0"/>
              <a:t>Тема урока:</a:t>
            </a:r>
            <a:br>
              <a:rPr lang="ru-RU" sz="3200" dirty="0"/>
            </a:br>
            <a:r>
              <a:rPr lang="ru-RU" sz="3200" dirty="0"/>
              <a:t>Крупнейшие музеи мира: сокровищница исторической памяти </a:t>
            </a:r>
            <a:r>
              <a:rPr lang="ru-RU" sz="3200" dirty="0" smtClean="0"/>
              <a:t>человечества.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424936" cy="3888432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Всемирная история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ЕМН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четверть: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 </a:t>
            </a:r>
            <a:endParaRPr lang="ru-RU" sz="7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обучения</a:t>
            </a:r>
            <a:r>
              <a:rPr lang="ru-RU" sz="7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7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7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10.4.1.3 исследовать историю крупнейших музеев мира, выявляя их особенности;</a:t>
            </a:r>
          </a:p>
          <a:p>
            <a:pPr algn="l"/>
            <a:r>
              <a:rPr lang="ru-RU" sz="7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10.4.1.4 объяснять роль музеев </a:t>
            </a:r>
          </a:p>
          <a:p>
            <a:pPr algn="l"/>
            <a:r>
              <a:rPr lang="ru-RU" sz="7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исследовании и сохранении историко-культурного наследия народов мира</a:t>
            </a:r>
          </a:p>
          <a:p>
            <a:pPr algn="l"/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11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648072"/>
          </a:xfrm>
        </p:spPr>
        <p:txBody>
          <a:bodyPr/>
          <a:lstStyle/>
          <a:p>
            <a:pPr algn="ctr"/>
            <a:r>
              <a:rPr lang="ru-RU" dirty="0" smtClean="0"/>
              <a:t>Мотивационная рефлексия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032448"/>
          </a:xfrm>
        </p:spPr>
        <p:txBody>
          <a:bodyPr>
            <a:normAutofit/>
          </a:bodyPr>
          <a:lstStyle/>
          <a:p>
            <a:r>
              <a:rPr lang="ru-RU" b="1" dirty="0"/>
              <a:t>Сегодня на уроке я узнал…</a:t>
            </a:r>
          </a:p>
          <a:p>
            <a:r>
              <a:rPr lang="ru-RU" b="1" dirty="0"/>
              <a:t>Я научился…</a:t>
            </a:r>
          </a:p>
          <a:p>
            <a:r>
              <a:rPr lang="ru-RU" b="1" dirty="0"/>
              <a:t>Мне понравилось…</a:t>
            </a:r>
          </a:p>
          <a:p>
            <a:r>
              <a:rPr lang="ru-RU" b="1" dirty="0"/>
              <a:t>Мне  не понравилось… </a:t>
            </a:r>
            <a:endParaRPr lang="ru-RU" b="1" dirty="0" smtClean="0"/>
          </a:p>
          <a:p>
            <a:pPr marL="0" indent="0">
              <a:buNone/>
            </a:pPr>
            <a:r>
              <a:rPr lang="ru-RU" i="1" dirty="0" smtClean="0"/>
              <a:t>(</a:t>
            </a:r>
            <a:r>
              <a:rPr lang="ru-RU" i="1" dirty="0"/>
              <a:t>завершить предложения развёрнутым ответом, подумав над своей работой на занятии)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05972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548680"/>
            <a:ext cx="8183880" cy="1051560"/>
          </a:xfrm>
          <a:effectLst>
            <a:outerShdw dist="35921" dir="2700000" algn="ctr" rotWithShape="0">
              <a:srgbClr val="FF6600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FF9900"/>
                </a:solidFill>
                <a:latin typeface="Georgia" pitchFamily="18" charset="0"/>
              </a:rPr>
              <a:t>ЧТО ТАКОЕ МУЗЕЙ?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9"/>
            <a:ext cx="8229600" cy="3600102"/>
          </a:xfrm>
          <a:effectLst>
            <a:outerShdw dist="35921" dir="2700000" algn="ctr" rotWithShape="0">
              <a:srgbClr val="FFFF99"/>
            </a:outerShdw>
          </a:effectLst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  <a:defRPr/>
            </a:pPr>
            <a:r>
              <a:rPr lang="ru-RU" sz="3600" i="1" dirty="0" smtClean="0">
                <a:solidFill>
                  <a:srgbClr val="005654"/>
                </a:solidFill>
                <a:latin typeface="Georgia" pitchFamily="18" charset="0"/>
              </a:rPr>
              <a:t>"</a:t>
            </a:r>
            <a:r>
              <a:rPr lang="ru-RU" sz="3600" i="1" dirty="0" err="1" smtClean="0">
                <a:solidFill>
                  <a:srgbClr val="005654"/>
                </a:solidFill>
                <a:latin typeface="Georgia" pitchFamily="18" charset="0"/>
              </a:rPr>
              <a:t>Mouseion</a:t>
            </a:r>
            <a:r>
              <a:rPr lang="ru-RU" sz="3600" i="1" dirty="0" smtClean="0">
                <a:solidFill>
                  <a:srgbClr val="005654"/>
                </a:solidFill>
                <a:latin typeface="Georgia" pitchFamily="18" charset="0"/>
              </a:rPr>
              <a:t>: учреждение, в котором хранятся и демонстрируются коллекция произведений искусств, предметы, представляющие исторический, эстетический или научный интерес." </a:t>
            </a:r>
          </a:p>
          <a:p>
            <a:pPr algn="r" eaLnBrk="1" hangingPunct="1">
              <a:buFontTx/>
              <a:buNone/>
              <a:defRPr/>
            </a:pPr>
            <a:r>
              <a:rPr lang="ru-RU" sz="3600" i="1" dirty="0" smtClean="0">
                <a:solidFill>
                  <a:srgbClr val="005654"/>
                </a:solidFill>
                <a:latin typeface="Georgia" pitchFamily="18" charset="0"/>
              </a:rPr>
              <a:t>(Словарь </a:t>
            </a:r>
            <a:r>
              <a:rPr lang="ru-RU" sz="3600" i="1" dirty="0" err="1" smtClean="0">
                <a:solidFill>
                  <a:srgbClr val="005654"/>
                </a:solidFill>
                <a:latin typeface="Georgia" pitchFamily="18" charset="0"/>
              </a:rPr>
              <a:t>Лароше</a:t>
            </a:r>
            <a:r>
              <a:rPr lang="ru-RU" sz="3600" i="1" dirty="0" smtClean="0">
                <a:solidFill>
                  <a:srgbClr val="005654"/>
                </a:solidFill>
                <a:latin typeface="Georgia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81120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/>
          <a:lstStyle/>
          <a:p>
            <a:r>
              <a:rPr lang="ru-RU" sz="4600" b="1" dirty="0"/>
              <a:t>Метрополитен-музей</a:t>
            </a:r>
            <a:endParaRPr lang="ru-RU" sz="4600" dirty="0"/>
          </a:p>
        </p:txBody>
      </p:sp>
      <p:pic>
        <p:nvPicPr>
          <p:cNvPr id="98310" name="Picture 6" descr="5019_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8998" y="1409511"/>
            <a:ext cx="6027457" cy="43957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395536" y="1428736"/>
            <a:ext cx="22534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Метрополитен-музей</a:t>
            </a:r>
            <a:r>
              <a:rPr lang="ru-RU" dirty="0" smtClean="0"/>
              <a:t> в Нью-Йорке, художественное собрание, крупнейшее в США</a:t>
            </a:r>
            <a:r>
              <a:rPr lang="ru-RU" b="1" dirty="0" smtClean="0"/>
              <a:t> </a:t>
            </a:r>
            <a:r>
              <a:rPr lang="ru-RU" dirty="0" smtClean="0"/>
              <a:t>и одно из крупнейших в мире. Основан в 1870 на базе частных коллекций, переданных в дар музею, открыт в 1872.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52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29804" y="517850"/>
            <a:ext cx="4214842" cy="125496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Галерея </a:t>
            </a:r>
            <a:r>
              <a:rPr lang="ru-RU" sz="5700" b="1" dirty="0" smtClean="0"/>
              <a:t>Уффици</a:t>
            </a:r>
            <a:endParaRPr lang="ru-RU" sz="5700" b="1" dirty="0"/>
          </a:p>
        </p:txBody>
      </p:sp>
      <p:pic>
        <p:nvPicPr>
          <p:cNvPr id="114692" name="Picture 4" descr="5039_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583" y="1309938"/>
            <a:ext cx="3487241" cy="528771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529804" y="2132856"/>
            <a:ext cx="42148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Уффици </a:t>
            </a:r>
            <a:r>
              <a:rPr lang="ru-RU" dirty="0" smtClean="0"/>
              <a:t>во Флоренции, картинная галерея, одна из крупнейших в Италии. Размещена в здании, построенном для правительственных канцелярий (1560–1585,архитекторы </a:t>
            </a:r>
            <a:r>
              <a:rPr lang="ru-RU" b="1" dirty="0" smtClean="0"/>
              <a:t>Дж.</a:t>
            </a:r>
            <a:r>
              <a:rPr lang="ru-RU" dirty="0" smtClean="0"/>
              <a:t> </a:t>
            </a:r>
            <a:r>
              <a:rPr lang="ru-RU" b="1" dirty="0" smtClean="0"/>
              <a:t>Вазари</a:t>
            </a:r>
            <a:r>
              <a:rPr lang="ru-RU" dirty="0" smtClean="0"/>
              <a:t> и Б. </a:t>
            </a:r>
            <a:r>
              <a:rPr lang="ru-RU" dirty="0" err="1" smtClean="0"/>
              <a:t>Буонталенти</a:t>
            </a:r>
            <a:r>
              <a:rPr lang="ru-RU" dirty="0" smtClean="0"/>
              <a:t>). Основана в 1575 на базе коллекций рода Медичи.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027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Национальный музей современного искусства (Токио)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4008" y="1556792"/>
            <a:ext cx="4059936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/>
              <a:t>Национальный музей современного искусства в Токио — первый Национальный музей искусств в Японии, основанный в 1952 году Министерством образования Японии. В коллекции музея имеются работы многих известных японских художников, начиная с эпохи </a:t>
            </a:r>
            <a:r>
              <a:rPr lang="ru-RU" sz="1800" dirty="0" err="1"/>
              <a:t>Мэйдзи</a:t>
            </a:r>
            <a:r>
              <a:rPr lang="ru-RU" sz="1800" dirty="0"/>
              <a:t>, а также несколько произведений современных западных художников.</a:t>
            </a:r>
            <a:endParaRPr lang="ru-RU" sz="1800" dirty="0"/>
          </a:p>
        </p:txBody>
      </p:sp>
      <p:pic>
        <p:nvPicPr>
          <p:cNvPr id="1026" name="Picture 2" descr="C:\Users\User fora\Desktop\ви 10 дист\phpkKd8fN_Istoriya-iskusstva-i-istoriya-chelovechestva.-Stil-i-napravlenie-v-IZO\800px-National_Museum_of_Modern_Art,_Tokyo_(2006.05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3932238" cy="29491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241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65405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Видео-ресурс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по теме</a:t>
            </a:r>
            <a:endParaRPr lang="ru-RU" sz="6000" dirty="0"/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251520" y="1268760"/>
            <a:ext cx="8424936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Видео-ресурс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«5 лучших музеев мира».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youtu.be/1HtesUXj9mw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99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741" y="806724"/>
            <a:ext cx="411425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Вспомните или установите, как называется данное произведение искусства.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Определите, кто его автор.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Укажите, в каком музее находится данное произведение искусства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Оцените, в чем историко-культурное значение данного экспоната для человечества.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Указывает название экспоната.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Указывает автора картины.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Указывает название музея, где находится данная картина.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Характеризует значение данного произведения искусства.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57200" y="274638"/>
            <a:ext cx="8229600" cy="654032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Задания по новой теме</a:t>
            </a:r>
            <a:endParaRPr lang="ru-RU" dirty="0"/>
          </a:p>
        </p:txBody>
      </p:sp>
      <p:pic>
        <p:nvPicPr>
          <p:cNvPr id="8" name="Рисунок 7" descr="C:\Users\User fora\Desktop\на учебник 11 класса\хрестоматия  и методичка вси\Новая папка\800px-Mona_Lisa,_by_Leonardo_da_Vinci,_from_C2RMF_retouched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124744"/>
            <a:ext cx="3535417" cy="4608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5737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28670"/>
            <a:ext cx="8183880" cy="50926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Задание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Укажите и обоснуйте, какие три экспоната, обнаруженные на территории Казахстана, могли бы по праву украсить лучшие музеи мира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Указывает первый экспонат.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Аргументирует свой выбор.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Указывает второй экспонат.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Аргументирует свой выбор.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Указывает третий экспонат.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Аргументирует свой выбор.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57200" y="274638"/>
            <a:ext cx="8229600" cy="654032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ru-RU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  <a:t>Задания по новой теме</a:t>
            </a:r>
            <a:endParaRPr lang="ru-RU" dirty="0">
              <a:solidFill>
                <a:srgbClr val="F07F09">
                  <a:tint val="88000"/>
                  <a:satMod val="1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66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058" y="476672"/>
            <a:ext cx="8183880" cy="64807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352928" cy="48965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3400" dirty="0"/>
              <a:t>Составьте по материалу параграфа № 61 вопросы, которые вы могли бы задать экскурсоводам, указанных в параграфе музеев. По одному «толстому» вопросу на каждый </a:t>
            </a:r>
            <a:r>
              <a:rPr lang="ru-RU" sz="3400" dirty="0" smtClean="0"/>
              <a:t>музей </a:t>
            </a:r>
            <a:r>
              <a:rPr lang="ru-RU" sz="3400" dirty="0" err="1" smtClean="0"/>
              <a:t>т.о</a:t>
            </a:r>
            <a:r>
              <a:rPr lang="ru-RU" sz="3400" dirty="0" smtClean="0"/>
              <a:t>. </a:t>
            </a:r>
            <a:r>
              <a:rPr lang="ru-RU" sz="3400" dirty="0"/>
              <a:t>8 «толстых» вопросов.</a:t>
            </a:r>
            <a:endParaRPr lang="ru-RU" sz="3400" dirty="0"/>
          </a:p>
          <a:p>
            <a:pPr marL="0" indent="0">
              <a:buNone/>
            </a:pPr>
            <a:r>
              <a:rPr lang="ru-RU" b="1" dirty="0"/>
              <a:t>Дескрипторы:</a:t>
            </a:r>
          </a:p>
          <a:p>
            <a:pPr marL="0" indent="0">
              <a:buNone/>
            </a:pPr>
            <a:r>
              <a:rPr lang="ru-RU" dirty="0"/>
              <a:t>1. Составляет первый толстый вопрос об Эрмитаже.</a:t>
            </a:r>
          </a:p>
          <a:p>
            <a:pPr marL="0" indent="0">
              <a:buNone/>
            </a:pPr>
            <a:r>
              <a:rPr lang="ru-RU" dirty="0"/>
              <a:t>2. Составляет второй толстый вопрос об Лувре.</a:t>
            </a:r>
          </a:p>
          <a:p>
            <a:pPr marL="0" indent="0">
              <a:buNone/>
            </a:pPr>
            <a:r>
              <a:rPr lang="ru-RU" dirty="0"/>
              <a:t>3. Составляет третий толстый вопрос об Британском музее.</a:t>
            </a:r>
          </a:p>
          <a:p>
            <a:pPr marL="0" indent="0">
              <a:buNone/>
            </a:pPr>
            <a:r>
              <a:rPr lang="ru-RU" dirty="0"/>
              <a:t>4. Составляет четвертый толстый вопрос об музее Метрополитен.</a:t>
            </a:r>
          </a:p>
          <a:p>
            <a:pPr marL="0" indent="0">
              <a:buNone/>
            </a:pPr>
            <a:r>
              <a:rPr lang="ru-RU" dirty="0"/>
              <a:t>5. Составляет пятый толстый вопрос о Токийском музее.</a:t>
            </a:r>
          </a:p>
          <a:p>
            <a:pPr marL="0" indent="0">
              <a:buNone/>
            </a:pPr>
            <a:r>
              <a:rPr lang="ru-RU" dirty="0"/>
              <a:t>6. Составляет шестой толстый вопрос о Египетском музее.</a:t>
            </a:r>
          </a:p>
          <a:p>
            <a:pPr marL="0" indent="0">
              <a:buNone/>
            </a:pPr>
            <a:r>
              <a:rPr lang="ru-RU" dirty="0"/>
              <a:t>7. Составляет седьмой толстый вопрос о Галерее Уффици.</a:t>
            </a:r>
          </a:p>
          <a:p>
            <a:pPr marL="0" indent="0">
              <a:buNone/>
            </a:pPr>
            <a:r>
              <a:rPr lang="ru-RU" dirty="0"/>
              <a:t>5. Составляет восьмой толстый вопрос об Национальном музее Республики Казахстан.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806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809</TotalTime>
  <Words>510</Words>
  <Application>Microsoft Office PowerPoint</Application>
  <PresentationFormat>Экран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Тема урока: Крупнейшие музеи мира: сокровищница исторической памяти человечества.</vt:lpstr>
      <vt:lpstr>ЧТО ТАКОЕ МУЗЕЙ?</vt:lpstr>
      <vt:lpstr>Метрополитен-музей</vt:lpstr>
      <vt:lpstr>Галерея Уффици</vt:lpstr>
      <vt:lpstr>Национальный музей современного искусства (Токио)</vt:lpstr>
      <vt:lpstr>Видео-ресурс по теме</vt:lpstr>
      <vt:lpstr>Презентация PowerPoint</vt:lpstr>
      <vt:lpstr>Презентация PowerPoint</vt:lpstr>
      <vt:lpstr>Домашнее задание</vt:lpstr>
      <vt:lpstr>Мотивационная рефлексия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Шайхлисламова Ландыш Варисовна</dc:creator>
  <cp:lastModifiedBy>User fora</cp:lastModifiedBy>
  <cp:revision>58</cp:revision>
  <dcterms:created xsi:type="dcterms:W3CDTF">2014-01-27T04:08:55Z</dcterms:created>
  <dcterms:modified xsi:type="dcterms:W3CDTF">2020-04-03T17:08:06Z</dcterms:modified>
</cp:coreProperties>
</file>