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notesMasterIdLst>
    <p:notesMasterId r:id="rId12"/>
  </p:notesMasterIdLst>
  <p:sldIdLst>
    <p:sldId id="286" r:id="rId2"/>
    <p:sldId id="292" r:id="rId3"/>
    <p:sldId id="296" r:id="rId4"/>
    <p:sldId id="297" r:id="rId5"/>
    <p:sldId id="298" r:id="rId6"/>
    <p:sldId id="287" r:id="rId7"/>
    <p:sldId id="288" r:id="rId8"/>
    <p:sldId id="289" r:id="rId9"/>
    <p:sldId id="290" r:id="rId10"/>
    <p:sldId id="291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0409" autoAdjust="0"/>
  </p:normalViewPr>
  <p:slideViewPr>
    <p:cSldViewPr>
      <p:cViewPr>
        <p:scale>
          <a:sx n="70" d="100"/>
          <a:sy n="70" d="100"/>
        </p:scale>
        <p:origin x="-138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09C351-83B3-4E42-B5B6-321965787B30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F3A156-7528-4C3F-A279-3E4EA09F9F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06793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165A00-A8F8-4056-A194-BFED2AA2EB07}" type="datetimeFigureOut">
              <a:rPr lang="ru-RU" smtClean="0"/>
              <a:t>03.04.2020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5706BE-106B-4A62-8169-3539297276D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165A00-A8F8-4056-A194-BFED2AA2EB07}" type="datetimeFigureOut">
              <a:rPr lang="ru-RU" smtClean="0"/>
              <a:t>03.04.2020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5706BE-106B-4A62-8169-3539297276D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165A00-A8F8-4056-A194-BFED2AA2EB07}" type="datetimeFigureOut">
              <a:rPr lang="ru-RU" smtClean="0"/>
              <a:t>03.04.2020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5706BE-106B-4A62-8169-3539297276D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165A00-A8F8-4056-A194-BFED2AA2EB07}" type="datetimeFigureOut">
              <a:rPr lang="ru-RU" smtClean="0"/>
              <a:t>03.04.2020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5706BE-106B-4A62-8169-3539297276D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165A00-A8F8-4056-A194-BFED2AA2EB07}" type="datetimeFigureOut">
              <a:rPr lang="ru-RU" smtClean="0"/>
              <a:t>03.04.2020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5706BE-106B-4A62-8169-3539297276D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165A00-A8F8-4056-A194-BFED2AA2EB07}" type="datetimeFigureOut">
              <a:rPr lang="ru-RU" smtClean="0"/>
              <a:t>03.04.2020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5706BE-106B-4A62-8169-3539297276D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165A00-A8F8-4056-A194-BFED2AA2EB07}" type="datetimeFigureOut">
              <a:rPr lang="ru-RU" smtClean="0"/>
              <a:t>03.04.2020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5706BE-106B-4A62-8169-3539297276D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165A00-A8F8-4056-A194-BFED2AA2EB07}" type="datetimeFigureOut">
              <a:rPr lang="ru-RU" smtClean="0"/>
              <a:t>03.04.2020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5706BE-106B-4A62-8169-3539297276D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165A00-A8F8-4056-A194-BFED2AA2EB07}" type="datetimeFigureOut">
              <a:rPr lang="ru-RU" smtClean="0"/>
              <a:t>03.04.2020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5706BE-106B-4A62-8169-3539297276D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165A00-A8F8-4056-A194-BFED2AA2EB07}" type="datetimeFigureOut">
              <a:rPr lang="ru-RU" smtClean="0"/>
              <a:t>03.04.2020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5706BE-106B-4A62-8169-3539297276D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165A00-A8F8-4056-A194-BFED2AA2EB07}" type="datetimeFigureOut">
              <a:rPr lang="ru-RU" smtClean="0"/>
              <a:t>03.04.2020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5706BE-106B-4A62-8169-3539297276DC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A9165A00-A8F8-4056-A194-BFED2AA2EB07}" type="datetimeFigureOut">
              <a:rPr lang="ru-RU" smtClean="0"/>
              <a:t>03.04.2020</a:t>
            </a:fld>
            <a:endParaRPr lang="ru-RU" dirty="0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15706BE-106B-4A62-8169-3539297276DC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404664"/>
            <a:ext cx="8712968" cy="1944216"/>
          </a:xfrm>
        </p:spPr>
        <p:txBody>
          <a:bodyPr>
            <a:noAutofit/>
          </a:bodyPr>
          <a:lstStyle/>
          <a:p>
            <a:pPr marL="182880" algn="ctr"/>
            <a:r>
              <a:rPr lang="ru-RU" sz="3200" dirty="0"/>
              <a:t>Тема урока:</a:t>
            </a:r>
            <a:br>
              <a:rPr lang="ru-RU" sz="3200" dirty="0"/>
            </a:br>
            <a:r>
              <a:rPr lang="ru-RU" sz="3200" dirty="0"/>
              <a:t>Направления и стили искусства в контексте исторических процессов.</a:t>
            </a:r>
            <a:endParaRPr lang="ru-RU" sz="32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2348880"/>
            <a:ext cx="8424936" cy="3888432"/>
          </a:xfrm>
        </p:spPr>
        <p:txBody>
          <a:bodyPr>
            <a:normAutofit fontScale="32500" lnSpcReduction="20000"/>
          </a:bodyPr>
          <a:lstStyle/>
          <a:p>
            <a:pPr algn="ctr"/>
            <a:r>
              <a:rPr lang="ru-RU" sz="7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Предмет: </a:t>
            </a:r>
            <a:r>
              <a:rPr lang="ru-RU" sz="7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Всемирная история</a:t>
            </a:r>
          </a:p>
          <a:p>
            <a:pPr algn="ctr"/>
            <a:r>
              <a:rPr lang="ru-RU" sz="7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Класс: </a:t>
            </a:r>
            <a:r>
              <a:rPr lang="ru-RU" sz="7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ЕМН</a:t>
            </a:r>
          </a:p>
          <a:p>
            <a:pPr algn="ctr"/>
            <a:r>
              <a:rPr lang="ru-RU" sz="7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Учебная четверть: </a:t>
            </a:r>
            <a:r>
              <a:rPr lang="ru-RU" sz="7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  <a:p>
            <a:pPr algn="ctr"/>
            <a:r>
              <a:rPr lang="ru-RU" sz="7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Урок: </a:t>
            </a:r>
            <a:r>
              <a:rPr lang="ru-RU" sz="7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№5 </a:t>
            </a:r>
            <a:endParaRPr lang="ru-RU" sz="7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7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Цели обучения</a:t>
            </a:r>
            <a:r>
              <a:rPr lang="ru-RU" sz="7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7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7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10.4.2.1 использовать термины «абстракционизм», «модернизм», «постмодернизм», «авангардизм», «футуризм», «кубизм», «сюрреализм», «экспрессионизм», «гиперреализм», «</a:t>
            </a:r>
            <a:r>
              <a:rPr lang="ru-RU" sz="7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хайтек</a:t>
            </a:r>
            <a:r>
              <a:rPr lang="ru-RU" sz="7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для понимания изменений в обществе;</a:t>
            </a:r>
          </a:p>
          <a:p>
            <a:pPr algn="l"/>
            <a:r>
              <a:rPr lang="ru-RU" sz="7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10.4.2.2 определять влияние общественных процессов на развитие направлений и стилей искусства;</a:t>
            </a:r>
          </a:p>
          <a:p>
            <a:pPr algn="l"/>
            <a:r>
              <a:rPr lang="ru-RU" sz="7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10.4.2.3 анализировать произведения известных представителей мировой культуры, выявляя особенности их творчества</a:t>
            </a:r>
          </a:p>
          <a:p>
            <a:pPr algn="l"/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4118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648072"/>
          </a:xfrm>
        </p:spPr>
        <p:txBody>
          <a:bodyPr/>
          <a:lstStyle/>
          <a:p>
            <a:pPr algn="ctr"/>
            <a:r>
              <a:rPr lang="ru-RU" dirty="0" smtClean="0"/>
              <a:t>Мотивационная рефлексия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772816"/>
            <a:ext cx="8183880" cy="403244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Учащимся предлагаются рисунки чемодана, мясорубки, корзины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Чемодан </a:t>
            </a:r>
            <a:r>
              <a:rPr lang="ru-RU" dirty="0"/>
              <a:t>– всё, что пригодится в дальнейшем.</a:t>
            </a:r>
          </a:p>
          <a:p>
            <a:pPr marL="0" indent="0">
              <a:buNone/>
            </a:pPr>
            <a:r>
              <a:rPr lang="ru-RU" dirty="0"/>
              <a:t>Мясорубка – информацию переработаю.</a:t>
            </a:r>
          </a:p>
          <a:p>
            <a:pPr marL="0" indent="0">
              <a:buNone/>
            </a:pPr>
            <a:r>
              <a:rPr lang="ru-RU" dirty="0"/>
              <a:t>Корзина – всё выброшу.</a:t>
            </a:r>
          </a:p>
          <a:p>
            <a:pPr marL="0" indent="0">
              <a:buNone/>
            </a:pPr>
            <a:r>
              <a:rPr lang="ru-RU" i="1" dirty="0"/>
              <a:t> (напротив каждого рисунка дать развёрнутый ответ, подумав над своей работой на занятии)</a:t>
            </a:r>
            <a:endParaRPr lang="ru-RU" i="1" dirty="0"/>
          </a:p>
        </p:txBody>
      </p:sp>
      <p:pic>
        <p:nvPicPr>
          <p:cNvPr id="6" name="Рисунок 5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5576" y="2571750"/>
            <a:ext cx="792088" cy="6412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67744" y="2571750"/>
            <a:ext cx="864096" cy="6412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11961" y="2420888"/>
            <a:ext cx="792088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59725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1051560"/>
          </a:xfrm>
        </p:spPr>
        <p:txBody>
          <a:bodyPr/>
          <a:lstStyle/>
          <a:p>
            <a:pPr algn="ctr"/>
            <a:r>
              <a:rPr lang="ru-RU" dirty="0" smtClean="0"/>
              <a:t>Абстракционизм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0" y="1700808"/>
            <a:ext cx="4075936" cy="438912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 err="1"/>
              <a:t>Абстракциони́зм</a:t>
            </a:r>
            <a:r>
              <a:rPr lang="ru-RU" dirty="0"/>
              <a:t> (лат. </a:t>
            </a:r>
            <a:r>
              <a:rPr lang="ru-RU" dirty="0" err="1"/>
              <a:t>abstractio</a:t>
            </a:r>
            <a:r>
              <a:rPr lang="ru-RU" dirty="0"/>
              <a:t> «удаление, отвлечение») </a:t>
            </a:r>
            <a:r>
              <a:rPr lang="ru-RU" dirty="0" smtClean="0"/>
              <a:t>в </a:t>
            </a:r>
            <a:r>
              <a:rPr lang="ru-RU" dirty="0"/>
              <a:t>английской терминологии </a:t>
            </a:r>
            <a:r>
              <a:rPr lang="ru-RU" dirty="0" err="1"/>
              <a:t>Abstract</a:t>
            </a:r>
            <a:r>
              <a:rPr lang="ru-RU" dirty="0"/>
              <a:t> </a:t>
            </a:r>
            <a:r>
              <a:rPr lang="ru-RU" dirty="0" err="1"/>
              <a:t>Art</a:t>
            </a:r>
            <a:r>
              <a:rPr lang="ru-RU" dirty="0"/>
              <a:t> — </a:t>
            </a:r>
            <a:r>
              <a:rPr lang="ru-RU" dirty="0" smtClean="0"/>
              <a:t>искусство. Наиболее </a:t>
            </a:r>
            <a:r>
              <a:rPr lang="ru-RU" dirty="0"/>
              <a:t>известными художниками абстракционистами стали: Василий Кандинский, Казимир Малевич, Александр Родченко, </a:t>
            </a:r>
            <a:r>
              <a:rPr lang="ru-RU" dirty="0" err="1"/>
              <a:t>Франтишек</a:t>
            </a:r>
            <a:r>
              <a:rPr lang="ru-RU" dirty="0"/>
              <a:t> </a:t>
            </a:r>
            <a:r>
              <a:rPr lang="ru-RU" dirty="0" err="1"/>
              <a:t>Купка</a:t>
            </a:r>
            <a:r>
              <a:rPr lang="ru-RU" dirty="0"/>
              <a:t>, Артур </a:t>
            </a:r>
            <a:r>
              <a:rPr lang="ru-RU" dirty="0" err="1"/>
              <a:t>Доув</a:t>
            </a:r>
            <a:r>
              <a:rPr lang="ru-RU" dirty="0"/>
              <a:t>, </a:t>
            </a:r>
            <a:r>
              <a:rPr lang="ru-RU" dirty="0" err="1"/>
              <a:t>Франсис</a:t>
            </a:r>
            <a:r>
              <a:rPr lang="ru-RU" dirty="0"/>
              <a:t> </a:t>
            </a:r>
            <a:r>
              <a:rPr lang="ru-RU" dirty="0" err="1" smtClean="0"/>
              <a:t>Пикабиа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1026" name="Picture 2" descr="C:\Users\User fora\Desktop\ви 10 дист\phpkKd8fN_Istoriya-iskusstva-i-istoriya-chelovechestva.-Stil-i-napravlenie-v-IZO\300px-Чёрный_супрематический_квадрат._1915._ГТГ.pn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772816"/>
            <a:ext cx="3600400" cy="361240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39552" y="5075659"/>
            <a:ext cx="38042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err="1" smtClean="0"/>
              <a:t>К.Малевич</a:t>
            </a:r>
            <a:r>
              <a:rPr lang="ru-RU" dirty="0" smtClean="0"/>
              <a:t> «Черный квадрат»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15771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720080"/>
          </a:xfrm>
        </p:spPr>
        <p:txBody>
          <a:bodyPr/>
          <a:lstStyle/>
          <a:p>
            <a:pPr algn="ctr"/>
            <a:r>
              <a:rPr lang="ru-RU" dirty="0" smtClean="0"/>
              <a:t>Модернизм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11960" y="1340768"/>
            <a:ext cx="4536504" cy="51845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dirty="0" err="1"/>
              <a:t>Модерни́зм</a:t>
            </a:r>
            <a:r>
              <a:rPr lang="ru-RU" sz="1800" dirty="0"/>
              <a:t> (итал. </a:t>
            </a:r>
            <a:r>
              <a:rPr lang="ru-RU" sz="1800" dirty="0" err="1"/>
              <a:t>modernismo</a:t>
            </a:r>
            <a:r>
              <a:rPr lang="ru-RU" sz="1800" dirty="0"/>
              <a:t> — «современное течение»; от лат. </a:t>
            </a:r>
            <a:r>
              <a:rPr lang="ru-RU" sz="1800" dirty="0" err="1"/>
              <a:t>modernus</a:t>
            </a:r>
            <a:r>
              <a:rPr lang="ru-RU" sz="1800" dirty="0"/>
              <a:t> — «современный, недавний») — общность направлений искусства конца XIX — начала XX века, признаком которых можно считать разрыв с предшествующей художественной традицией, стремление к новому, условность стиля и непрерывное обновление художественных </a:t>
            </a:r>
            <a:r>
              <a:rPr lang="ru-RU" sz="1800" dirty="0" smtClean="0"/>
              <a:t>форм. </a:t>
            </a:r>
            <a:r>
              <a:rPr lang="ru-RU" sz="1800" dirty="0"/>
              <a:t>Модернизм был основным направлением в западноевропейской культуре ХХ века, проявив себя в различных видах искусств.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9551" y="4581128"/>
            <a:ext cx="36004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err="1" smtClean="0"/>
              <a:t>В.Кандинский</a:t>
            </a:r>
            <a:r>
              <a:rPr lang="ru-RU" dirty="0" smtClean="0"/>
              <a:t> </a:t>
            </a:r>
          </a:p>
          <a:p>
            <a:pPr algn="ctr"/>
            <a:r>
              <a:rPr lang="ru-RU" dirty="0" smtClean="0"/>
              <a:t>«</a:t>
            </a:r>
            <a:r>
              <a:rPr lang="ru-RU" dirty="0"/>
              <a:t>Квадраты с концентрическими кругами»</a:t>
            </a:r>
          </a:p>
        </p:txBody>
      </p:sp>
      <p:pic>
        <p:nvPicPr>
          <p:cNvPr id="2051" name="Picture 3" descr="C:\Users\User fora\Desktop\ви 10 дист\phpkKd8fN_Istoriya-iskusstva-i-istoriya-chelovechestva.-Stil-i-napravlenie-v-IZO\Kandinskiy_kvadrati-krugi-500x377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1" y="1556792"/>
            <a:ext cx="3550233" cy="267687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98517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720080"/>
          </a:xfrm>
        </p:spPr>
        <p:txBody>
          <a:bodyPr/>
          <a:lstStyle/>
          <a:p>
            <a:pPr algn="ctr"/>
            <a:r>
              <a:rPr lang="ru-RU" dirty="0" smtClean="0"/>
              <a:t>Постм</a:t>
            </a:r>
            <a:r>
              <a:rPr lang="ru-RU" dirty="0" smtClean="0"/>
              <a:t>одернизм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11960" y="1340768"/>
            <a:ext cx="4536504" cy="47525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 err="1"/>
              <a:t>Постмодерни́зм</a:t>
            </a:r>
            <a:r>
              <a:rPr lang="ru-RU" sz="2000" dirty="0"/>
              <a:t> (фр. </a:t>
            </a:r>
            <a:r>
              <a:rPr lang="ru-RU" sz="2000" dirty="0" err="1"/>
              <a:t>postmodernisme</a:t>
            </a:r>
            <a:r>
              <a:rPr lang="ru-RU" sz="2000" dirty="0"/>
              <a:t> — после </a:t>
            </a:r>
            <a:r>
              <a:rPr lang="ru-RU" sz="2000" dirty="0" smtClean="0"/>
              <a:t>модернизма) </a:t>
            </a:r>
            <a:r>
              <a:rPr lang="ru-RU" sz="2000" dirty="0"/>
              <a:t>— понятие, отражающее структурно сходные явления в мировой общественной жизни и культуре второй половины XX века и начала XXI </a:t>
            </a:r>
            <a:r>
              <a:rPr lang="ru-RU" sz="2000" dirty="0" smtClean="0"/>
              <a:t>века. Постмодерн </a:t>
            </a:r>
            <a:r>
              <a:rPr lang="ru-RU" sz="2000" dirty="0"/>
              <a:t>— состояние современной культуры, включающее в себя своеобразную философскую позицию, выражающую </a:t>
            </a:r>
            <a:r>
              <a:rPr lang="ru-RU" sz="2000" dirty="0" smtClean="0"/>
              <a:t>массовую </a:t>
            </a:r>
            <a:r>
              <a:rPr lang="ru-RU" sz="2000" dirty="0"/>
              <a:t>культуру современной эпохи</a:t>
            </a:r>
            <a:r>
              <a:rPr lang="ru-RU" sz="2000" dirty="0" smtClean="0"/>
              <a:t>.</a:t>
            </a:r>
            <a:endParaRPr lang="ru-RU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539551" y="4581128"/>
            <a:ext cx="36004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err="1"/>
              <a:t>Сэмуел</a:t>
            </a:r>
            <a:r>
              <a:rPr lang="ru-RU" dirty="0"/>
              <a:t> Бак </a:t>
            </a:r>
            <a:endParaRPr lang="ru-RU" dirty="0" smtClean="0"/>
          </a:p>
          <a:p>
            <a:pPr algn="ctr"/>
            <a:r>
              <a:rPr lang="ru-RU" dirty="0" smtClean="0"/>
              <a:t>«</a:t>
            </a:r>
            <a:r>
              <a:rPr lang="en-US" dirty="0"/>
              <a:t>Soutine Street</a:t>
            </a:r>
            <a:r>
              <a:rPr lang="ru-RU" dirty="0" smtClean="0"/>
              <a:t>»</a:t>
            </a:r>
            <a:endParaRPr lang="ru-RU" dirty="0"/>
          </a:p>
        </p:txBody>
      </p:sp>
      <p:pic>
        <p:nvPicPr>
          <p:cNvPr id="3075" name="Picture 3" descr="C:\Users\User fora\Desktop\ви 10 дист\phpkKd8fN_Istoriya-iskusstva-i-istoriya-chelovechestva.-Stil-i-napravlenie-v-IZO\Без названия (3)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6238" y="1406628"/>
            <a:ext cx="3017690" cy="300766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5280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720080"/>
          </a:xfrm>
        </p:spPr>
        <p:txBody>
          <a:bodyPr/>
          <a:lstStyle/>
          <a:p>
            <a:pPr algn="ctr"/>
            <a:r>
              <a:rPr lang="ru-RU" dirty="0" smtClean="0"/>
              <a:t>Авангард</a:t>
            </a:r>
            <a:r>
              <a:rPr lang="ru-RU" dirty="0" smtClean="0"/>
              <a:t>изм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11960" y="1340768"/>
            <a:ext cx="4536504" cy="47525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 smtClean="0"/>
              <a:t>Авангардизм </a:t>
            </a:r>
            <a:r>
              <a:rPr lang="ru-RU" sz="2000" dirty="0"/>
              <a:t>— обобщающее название течений в мировом, прежде всего в европейском искусстве, возникших на рубеже XIX и XX веков. Из-за того, что до сих пор не существует теорий и типологии модернизма и авангарда (авангардизма) как литературно-художественных явлений, разброс мнений о соотношении двух этих понятий варьируется от их полного противопоставления до полной взаимозаменяемости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9551" y="5085184"/>
            <a:ext cx="36004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err="1" smtClean="0"/>
              <a:t>М.Ларионов</a:t>
            </a:r>
            <a:endParaRPr lang="ru-RU" dirty="0" smtClean="0"/>
          </a:p>
          <a:p>
            <a:pPr algn="ctr"/>
            <a:r>
              <a:rPr lang="ru-RU" dirty="0"/>
              <a:t>«</a:t>
            </a:r>
            <a:r>
              <a:rPr lang="ru-RU" dirty="0" err="1"/>
              <a:t>Лучистская</a:t>
            </a:r>
            <a:r>
              <a:rPr lang="ru-RU" dirty="0"/>
              <a:t> композиция»</a:t>
            </a:r>
          </a:p>
        </p:txBody>
      </p:sp>
      <p:pic>
        <p:nvPicPr>
          <p:cNvPr id="4098" name="Picture 2" descr="C:\Users\User fora\Desktop\ви 10 дист\phpkKd8fN_Istoriya-iskusstva-i-istoriya-chelovechestva.-Stil-i-napravlenie-v-IZO\87104_larionov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5171" y="1117956"/>
            <a:ext cx="2829160" cy="399598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7008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95536" y="692696"/>
            <a:ext cx="8229600" cy="654050"/>
          </a:xfrm>
        </p:spPr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Видео-ресурсы по теме</a:t>
            </a:r>
            <a:endParaRPr lang="ru-RU" sz="6000" dirty="0"/>
          </a:p>
        </p:txBody>
      </p:sp>
      <p:sp>
        <p:nvSpPr>
          <p:cNvPr id="2" name="Объект 1"/>
          <p:cNvSpPr>
            <a:spLocks noGrp="1"/>
          </p:cNvSpPr>
          <p:nvPr>
            <p:ph sz="half" idx="1"/>
          </p:nvPr>
        </p:nvSpPr>
        <p:spPr>
          <a:xfrm>
            <a:off x="251520" y="1268760"/>
            <a:ext cx="8424936" cy="51845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1: Видео-ресурс 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«Художественные стили».</a:t>
            </a:r>
            <a:endParaRPr lang="ru-RU" sz="4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https://youtu.be/JariynjTdGM </a:t>
            </a:r>
            <a:endParaRPr lang="ru-RU" sz="4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Видео-ресурс 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«Архитектурные стили с примерами зданий»</a:t>
            </a:r>
            <a:endParaRPr lang="ru-RU" sz="4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https://youtu.be/OLNdKXt1KEc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3999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5741" y="957472"/>
            <a:ext cx="411425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Прием: «Рыбий скелет»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Фишбоун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Рассматриваемая проблема (голова): «Влияние направлений искусства на всемирный исторический процесс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Дескрипторы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Указывает первую причину.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Указывает вторую причину.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Указывает третью причину.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Определяет первый факт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Определяет второй факт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Определяет третий факт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Формулирует вывод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457200" y="274638"/>
            <a:ext cx="8229600" cy="654032"/>
          </a:xfrm>
          <a:prstGeom prst="rect">
            <a:avLst/>
          </a:prstGeom>
          <a:effectLst>
            <a:reflection blurRad="6350" stA="50000" endA="300" endPos="55000" dir="5400000" sy="-100000" algn="bl" rotWithShape="0"/>
          </a:effectLst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36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 fontAlgn="auto">
              <a:spcAft>
                <a:spcPts val="0"/>
              </a:spcAft>
              <a:defRPr/>
            </a:pPr>
            <a:r>
              <a:rPr lang="ru-RU" dirty="0" smtClean="0"/>
              <a:t>Задания по новой теме</a:t>
            </a:r>
            <a:endParaRPr lang="ru-RU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43470" r="18603" b="15672"/>
          <a:stretch/>
        </p:blipFill>
        <p:spPr bwMode="auto">
          <a:xfrm>
            <a:off x="4572000" y="1297453"/>
            <a:ext cx="4085089" cy="29888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57379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928670"/>
            <a:ext cx="8183880" cy="509261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Задание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Закончите предложения.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Текст: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1.Каземир Малевич был теоретиком и практиком своего собственного направления в авангардизме, получившего название…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К модернистской литературе относится творчество писателей т.н. потерянного поколения…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3.Большое влияние на мировоззрение сюрреалистов оказала теория психоанализа…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Основным представителями в литературе были…</a:t>
            </a:r>
          </a:p>
          <a:p>
            <a:pPr marL="0" indent="0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Дескрипторы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Указывает первое пропущенное словосочетание.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Указывает второе пропущенное словосочетание.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Указывает третье пропущенное словосочетание.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Указывает четвертое пропущенное словосочетание.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457200" y="274638"/>
            <a:ext cx="8229600" cy="654032"/>
          </a:xfrm>
          <a:prstGeom prst="rect">
            <a:avLst/>
          </a:prstGeom>
          <a:effectLst>
            <a:reflection blurRad="6350" stA="50000" endA="300" endPos="55000" dir="5400000" sy="-100000" algn="bl" rotWithShape="0"/>
          </a:effectLst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36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>
              <a:defRPr/>
            </a:pPr>
            <a:r>
              <a:rPr lang="ru-RU" dirty="0" smtClean="0">
                <a:solidFill>
                  <a:srgbClr val="F07F09">
                    <a:tint val="88000"/>
                    <a:satMod val="150000"/>
                  </a:srgbClr>
                </a:solidFill>
              </a:rPr>
              <a:t>Задания по новой теме</a:t>
            </a:r>
            <a:endParaRPr lang="ru-RU" dirty="0">
              <a:solidFill>
                <a:srgbClr val="F07F09">
                  <a:tint val="88000"/>
                  <a:satMod val="1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7668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0058" y="476672"/>
            <a:ext cx="8183880" cy="648072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124744"/>
            <a:ext cx="8183880" cy="4896544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dirty="0"/>
              <a:t>Составьте по материалу параграфа № 62 вопросы для интервью, которые вы могли бы задать указанным ниже художникам (одному на ваш выбор). По пять «тонких» и три «толстых» вопроса.</a:t>
            </a:r>
          </a:p>
          <a:p>
            <a:pPr marL="0" indent="0">
              <a:buNone/>
            </a:pPr>
            <a:r>
              <a:rPr lang="ru-RU" dirty="0"/>
              <a:t>Художники:</a:t>
            </a:r>
          </a:p>
          <a:p>
            <a:pPr marL="0" indent="0">
              <a:buNone/>
            </a:pPr>
            <a:r>
              <a:rPr lang="ru-RU" dirty="0"/>
              <a:t>1. П. Пикассо</a:t>
            </a:r>
          </a:p>
          <a:p>
            <a:pPr marL="0" indent="0">
              <a:buNone/>
            </a:pPr>
            <a:r>
              <a:rPr lang="ru-RU" dirty="0"/>
              <a:t>2. К. Малевич</a:t>
            </a:r>
          </a:p>
          <a:p>
            <a:pPr marL="0" indent="0">
              <a:buNone/>
            </a:pPr>
            <a:r>
              <a:rPr lang="ru-RU" dirty="0"/>
              <a:t>3. </a:t>
            </a:r>
            <a:r>
              <a:rPr lang="ru-RU" dirty="0" err="1"/>
              <a:t>С.Дали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4. В. Ван Гог</a:t>
            </a:r>
          </a:p>
          <a:p>
            <a:pPr marL="0" indent="0">
              <a:buNone/>
            </a:pPr>
            <a:r>
              <a:rPr lang="ru-RU" b="1" dirty="0" smtClean="0"/>
              <a:t>Дескрипторы</a:t>
            </a:r>
            <a:r>
              <a:rPr lang="ru-RU" b="1" dirty="0"/>
              <a:t>:</a:t>
            </a:r>
          </a:p>
          <a:p>
            <a:pPr marL="0" indent="0">
              <a:buNone/>
            </a:pPr>
            <a:r>
              <a:rPr lang="ru-RU" dirty="0"/>
              <a:t>1. Составляет первый тонкий вопрос.</a:t>
            </a:r>
          </a:p>
          <a:p>
            <a:pPr marL="0" indent="0">
              <a:buNone/>
            </a:pPr>
            <a:r>
              <a:rPr lang="ru-RU" dirty="0"/>
              <a:t>2. Составляет второй тонкий вопрос</a:t>
            </a:r>
          </a:p>
          <a:p>
            <a:pPr marL="0" indent="0">
              <a:buNone/>
            </a:pPr>
            <a:r>
              <a:rPr lang="ru-RU" dirty="0"/>
              <a:t>3. Составляет третий тонкий вопрос</a:t>
            </a:r>
          </a:p>
          <a:p>
            <a:pPr marL="0" indent="0">
              <a:buNone/>
            </a:pPr>
            <a:r>
              <a:rPr lang="ru-RU" dirty="0"/>
              <a:t>4. Составляет четвертый тонкий вопрос</a:t>
            </a:r>
          </a:p>
          <a:p>
            <a:pPr marL="0" indent="0">
              <a:buNone/>
            </a:pPr>
            <a:r>
              <a:rPr lang="ru-RU" dirty="0"/>
              <a:t>5. Составляет пятый тонкий вопрос</a:t>
            </a:r>
          </a:p>
          <a:p>
            <a:pPr marL="0" indent="0">
              <a:buNone/>
            </a:pPr>
            <a:r>
              <a:rPr lang="ru-RU" dirty="0"/>
              <a:t>6. Составляет первый толстый вопрос.</a:t>
            </a:r>
          </a:p>
          <a:p>
            <a:pPr marL="0" indent="0">
              <a:buNone/>
            </a:pPr>
            <a:r>
              <a:rPr lang="ru-RU" dirty="0"/>
              <a:t>7. Составляет второй толстый вопрос.</a:t>
            </a:r>
          </a:p>
          <a:p>
            <a:pPr marL="0" indent="0">
              <a:buNone/>
            </a:pPr>
            <a:r>
              <a:rPr lang="ru-RU" dirty="0" smtClean="0"/>
              <a:t>8. </a:t>
            </a:r>
            <a:r>
              <a:rPr lang="ru-RU" dirty="0"/>
              <a:t>Составляет третий толстый вопрос.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08066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829</TotalTime>
  <Words>672</Words>
  <Application>Microsoft Office PowerPoint</Application>
  <PresentationFormat>Экран (4:3)</PresentationFormat>
  <Paragraphs>80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Аспект</vt:lpstr>
      <vt:lpstr>Тема урока: Направления и стили искусства в контексте исторических процессов.</vt:lpstr>
      <vt:lpstr>Абстракционизм</vt:lpstr>
      <vt:lpstr>Модернизм</vt:lpstr>
      <vt:lpstr>Постмодернизм</vt:lpstr>
      <vt:lpstr>Авангардизм</vt:lpstr>
      <vt:lpstr>Видео-ресурсы по теме</vt:lpstr>
      <vt:lpstr>Презентация PowerPoint</vt:lpstr>
      <vt:lpstr>Презентация PowerPoint</vt:lpstr>
      <vt:lpstr>Домашнее задание</vt:lpstr>
      <vt:lpstr>Мотивационная рефлексия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Шайхлисламова Ландыш Варисовна</dc:creator>
  <cp:lastModifiedBy>User fora</cp:lastModifiedBy>
  <cp:revision>61</cp:revision>
  <dcterms:created xsi:type="dcterms:W3CDTF">2014-01-27T04:08:55Z</dcterms:created>
  <dcterms:modified xsi:type="dcterms:W3CDTF">2020-04-03T18:12:40Z</dcterms:modified>
</cp:coreProperties>
</file>