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14"/>
  </p:notesMasterIdLst>
  <p:handoutMasterIdLst>
    <p:handoutMasterId r:id="rId15"/>
  </p:handoutMasterIdLst>
  <p:sldIdLst>
    <p:sldId id="256" r:id="rId2"/>
    <p:sldId id="279" r:id="rId3"/>
    <p:sldId id="258" r:id="rId4"/>
    <p:sldId id="280" r:id="rId5"/>
    <p:sldId id="268" r:id="rId6"/>
    <p:sldId id="271" r:id="rId7"/>
    <p:sldId id="287" r:id="rId8"/>
    <p:sldId id="270" r:id="rId9"/>
    <p:sldId id="282" r:id="rId10"/>
    <p:sldId id="288" r:id="rId11"/>
    <p:sldId id="285" r:id="rId12"/>
    <p:sldId id="257" r:id="rId13"/>
  </p:sldIdLst>
  <p:sldSz cx="9144000" cy="6858000" type="screen4x3"/>
  <p:notesSz cx="69469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2400" b="1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6pPr>
    <a:lvl7pPr marL="27432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7pPr>
    <a:lvl8pPr marL="32004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8pPr>
    <a:lvl9pPr marL="3657600" algn="l" defTabSz="914400" rtl="0" eaLnBrk="1" latinLnBrk="0" hangingPunct="1">
      <a:defRPr sz="2400" b="1" kern="1200">
        <a:solidFill>
          <a:schemeClr val="tx1"/>
        </a:solidFill>
        <a:latin typeface="Arial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00" autoAdjust="0"/>
    <p:restoredTop sz="94600" autoAdjust="0"/>
  </p:normalViewPr>
  <p:slideViewPr>
    <p:cSldViewPr>
      <p:cViewPr varScale="1">
        <p:scale>
          <a:sx n="121" d="100"/>
          <a:sy n="121" d="100"/>
        </p:scale>
        <p:origin x="1314" y="108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handoutMaster" Target="handoutMasters/handout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notesMaster" Target="notesMasters/notes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26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7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8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6629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0B6F28A6-2E60-42DB-BA2D-5738BFE6D10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96189769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578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79" name="Rectangle 3"/>
          <p:cNvSpPr>
            <a:spLocks noGrp="1" noChangeArrowheads="1"/>
          </p:cNvSpPr>
          <p:nvPr>
            <p:ph type="dt" idx="1"/>
          </p:nvPr>
        </p:nvSpPr>
        <p:spPr bwMode="auto">
          <a:xfrm>
            <a:off x="3937000" y="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5604" name="Rectangle 4"/>
          <p:cNvSpPr>
            <a:spLocks noGrp="1" noRot="1" noChangeAspect="1" noChangeArrowheads="1" noTextEdit="1"/>
          </p:cNvSpPr>
          <p:nvPr>
            <p:ph type="sldImg" idx="2"/>
          </p:nvPr>
        </p:nvSpPr>
        <p:spPr bwMode="auto">
          <a:xfrm>
            <a:off x="1152525" y="696913"/>
            <a:ext cx="4641850" cy="3481387"/>
          </a:xfrm>
          <a:prstGeom prst="rect">
            <a:avLst/>
          </a:prstGeom>
          <a:noFill/>
          <a:ln w="9525">
            <a:solidFill>
              <a:srgbClr val="000000"/>
            </a:solidFill>
            <a:miter lim="800000"/>
            <a:headEnd/>
            <a:tailEnd/>
          </a:ln>
        </p:spPr>
      </p:sp>
      <p:sp>
        <p:nvSpPr>
          <p:cNvPr id="24581" name="Rectangle 5"/>
          <p:cNvSpPr>
            <a:spLocks noGrp="1" noChangeArrowheads="1"/>
          </p:cNvSpPr>
          <p:nvPr>
            <p:ph type="body" sz="quarter" idx="3"/>
          </p:nvPr>
        </p:nvSpPr>
        <p:spPr bwMode="auto">
          <a:xfrm>
            <a:off x="925513" y="4410075"/>
            <a:ext cx="5095875" cy="41767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24582" name="Rectangle 6"/>
          <p:cNvSpPr>
            <a:spLocks noGrp="1" noChangeArrowheads="1"/>
          </p:cNvSpPr>
          <p:nvPr>
            <p:ph type="ftr" sz="quarter" idx="4"/>
          </p:nvPr>
        </p:nvSpPr>
        <p:spPr bwMode="auto">
          <a:xfrm>
            <a:off x="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defTabSz="925513" eaLnBrk="0" hangingPunct="0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24583" name="Rectangle 7"/>
          <p:cNvSpPr>
            <a:spLocks noGrp="1" noChangeArrowheads="1"/>
          </p:cNvSpPr>
          <p:nvPr>
            <p:ph type="sldNum" sz="quarter" idx="5"/>
          </p:nvPr>
        </p:nvSpPr>
        <p:spPr bwMode="auto">
          <a:xfrm>
            <a:off x="3937000" y="8820150"/>
            <a:ext cx="3009900" cy="4635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2738" tIns="46368" rIns="92738" bIns="46368" numCol="1" anchor="b" anchorCtr="0" compatLnSpc="1">
            <a:prstTxWarp prst="textNoShape">
              <a:avLst/>
            </a:prstTxWarp>
          </a:bodyPr>
          <a:lstStyle>
            <a:lvl1pPr algn="r" defTabSz="925513" eaLnBrk="0" hangingPunct="0">
              <a:defRPr sz="1200" b="0" smtClean="0">
                <a:latin typeface="Times New Roman" pitchFamily="18" charset="0"/>
              </a:defRPr>
            </a:lvl1pPr>
          </a:lstStyle>
          <a:p>
            <a:pPr>
              <a:defRPr/>
            </a:pPr>
            <a:fld id="{24614FD6-5A6C-45F1-A64E-A39EE3901292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17130127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kumimoji="1" sz="1200" kern="1200">
        <a:solidFill>
          <a:schemeClr val="tx1"/>
        </a:solidFill>
        <a:latin typeface="Arial" charset="0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bg>
      <p:bgPr>
        <a:blipFill dpi="0" rotWithShape="0">
          <a:blip r:embed="rId2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88" name="Rectangle 16"/>
          <p:cNvSpPr>
            <a:spLocks noGrp="1" noChangeArrowheads="1"/>
          </p:cNvSpPr>
          <p:nvPr>
            <p:ph type="ctrTitle" sz="quarter"/>
          </p:nvPr>
        </p:nvSpPr>
        <p:spPr>
          <a:xfrm>
            <a:off x="2438400" y="2133600"/>
            <a:ext cx="5562600" cy="1774825"/>
          </a:xfrm>
        </p:spPr>
        <p:txBody>
          <a:bodyPr/>
          <a:lstStyle>
            <a:lvl1pPr>
              <a:lnSpc>
                <a:spcPct val="100000"/>
              </a:lnSpc>
              <a:defRPr sz="48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089" name="Rectangle 17"/>
          <p:cNvSpPr>
            <a:spLocks noGrp="1" noChangeArrowheads="1"/>
          </p:cNvSpPr>
          <p:nvPr>
            <p:ph type="subTitle" sz="quarter" idx="1"/>
          </p:nvPr>
        </p:nvSpPr>
        <p:spPr>
          <a:xfrm>
            <a:off x="2438400" y="3962400"/>
            <a:ext cx="5562600" cy="990600"/>
          </a:xfrm>
        </p:spPr>
        <p:txBody>
          <a:bodyPr/>
          <a:lstStyle>
            <a:lvl1pPr marL="0" indent="0">
              <a:buFontTx/>
              <a:buNone/>
              <a:defRPr/>
            </a:lvl1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Rectangle 21"/>
          <p:cNvSpPr>
            <a:spLocks noGrp="1" noChangeArrowheads="1"/>
          </p:cNvSpPr>
          <p:nvPr>
            <p:ph type="dt" sz="quarter" idx="10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22"/>
          <p:cNvSpPr>
            <a:spLocks noGrp="1" noChangeArrowheads="1"/>
          </p:cNvSpPr>
          <p:nvPr>
            <p:ph type="ftr" sz="quarter" idx="11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23"/>
          <p:cNvSpPr>
            <a:spLocks noGrp="1" noChangeArrowheads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/>
            </a:lvl1pPr>
          </a:lstStyle>
          <a:p>
            <a:pPr>
              <a:defRPr/>
            </a:pPr>
            <a:fld id="{95B6F2DB-C5EC-4D9D-97D0-FF53AF26703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11A4BEE-55DC-4223-997F-82D3FF67F5AF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/>
            </a:lvl1pPr>
            <a:lvl2pPr marL="457200" indent="0">
              <a:buNone/>
              <a:defRPr sz="1800"/>
            </a:lvl2pPr>
            <a:lvl3pPr marL="914400" indent="0">
              <a:buNone/>
              <a:defRPr sz="1600"/>
            </a:lvl3pPr>
            <a:lvl4pPr marL="1371600" indent="0">
              <a:buNone/>
              <a:defRPr sz="1400"/>
            </a:lvl4pPr>
            <a:lvl5pPr marL="1828800" indent="0">
              <a:buNone/>
              <a:defRPr sz="1400"/>
            </a:lvl5pPr>
            <a:lvl6pPr marL="2286000" indent="0">
              <a:buNone/>
              <a:defRPr sz="1400"/>
            </a:lvl6pPr>
            <a:lvl7pPr marL="2743200" indent="0">
              <a:buNone/>
              <a:defRPr sz="1400"/>
            </a:lvl7pPr>
            <a:lvl8pPr marL="3200400" indent="0">
              <a:buNone/>
              <a:defRPr sz="1400"/>
            </a:lvl8pPr>
            <a:lvl9pPr marL="3657600" indent="0">
              <a:buNone/>
              <a:defRPr sz="14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E5A8CC27-A0F3-4823-B47B-656ECD2627CA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10668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800600" y="1600200"/>
            <a:ext cx="35814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B5CDDE47-5553-4EBC-92BC-DD1D6D369C4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</p:spPr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8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9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A7DC3F71-6601-4828-8C8F-552CCAA5A68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CA54EE1-F01A-4225-B9FB-4563DA19B997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4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C163D1D6-8022-4D86-8FBE-99686466A5BE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FE3B5FE2-026B-45F2-ACF0-C6FAE36626F1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endParaRPr lang="ru-RU" noProof="0" smtClean="0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0CF4CBC5-33F6-425D-8DBA-DE3DA7379746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26A3ACA9-A740-4668-8BDD-48E55763B6D4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953250" y="274638"/>
            <a:ext cx="196215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1066800" y="274638"/>
            <a:ext cx="573405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Rectangle 17"/>
          <p:cNvSpPr>
            <a:spLocks noGrp="1" noChangeArrowheads="1"/>
          </p:cNvSpPr>
          <p:nvPr>
            <p:ph type="dt" sz="quarter" idx="10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5" name="Rectangle 18"/>
          <p:cNvSpPr>
            <a:spLocks noGrp="1" noChangeArrowheads="1"/>
          </p:cNvSpPr>
          <p:nvPr>
            <p:ph type="ftr" sz="quarter" idx="11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6" name="Rectangle 19"/>
          <p:cNvSpPr>
            <a:spLocks noGrp="1" noChangeArrowheads="1"/>
          </p:cNvSpPr>
          <p:nvPr>
            <p:ph type="sldNum" sz="quarter" idx="12"/>
          </p:nvPr>
        </p:nvSpPr>
        <p:spPr>
          <a:ln/>
        </p:spPr>
        <p:txBody>
          <a:bodyPr/>
          <a:lstStyle>
            <a:lvl1pPr>
              <a:defRPr/>
            </a:lvl1pPr>
          </a:lstStyle>
          <a:p>
            <a:pPr>
              <a:defRPr/>
            </a:pPr>
            <a:fld id="{3D7AFB09-A0ED-4445-A910-E98453B76F09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13" cstate="print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Rectangle 12"/>
          <p:cNvSpPr>
            <a:spLocks noGrp="1" noChangeArrowheads="1"/>
          </p:cNvSpPr>
          <p:nvPr>
            <p:ph type="title"/>
          </p:nvPr>
        </p:nvSpPr>
        <p:spPr bwMode="auto">
          <a:xfrm>
            <a:off x="1066800" y="274638"/>
            <a:ext cx="7848600" cy="11731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b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заголовка</a:t>
            </a:r>
          </a:p>
        </p:txBody>
      </p:sp>
      <p:sp>
        <p:nvSpPr>
          <p:cNvPr id="1027" name="Rectangle 13"/>
          <p:cNvSpPr>
            <a:spLocks noGrp="1" noChangeArrowheads="1"/>
          </p:cNvSpPr>
          <p:nvPr>
            <p:ph type="body" idx="1"/>
          </p:nvPr>
        </p:nvSpPr>
        <p:spPr bwMode="auto">
          <a:xfrm>
            <a:off x="1066800" y="1600200"/>
            <a:ext cx="7315200" cy="45259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</a:p>
        </p:txBody>
      </p:sp>
      <p:sp>
        <p:nvSpPr>
          <p:cNvPr id="1041" name="Rectangle 17"/>
          <p:cNvSpPr>
            <a:spLocks noGrp="1" noChangeArrowheads="1"/>
          </p:cNvSpPr>
          <p:nvPr>
            <p:ph type="dt" sz="quarter" idx="2"/>
          </p:nvPr>
        </p:nvSpPr>
        <p:spPr bwMode="auto">
          <a:xfrm>
            <a:off x="228600" y="6400800"/>
            <a:ext cx="21336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>
              <a:defRPr kumimoji="1" sz="1200" b="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2" name="Rectangle 18"/>
          <p:cNvSpPr>
            <a:spLocks noGrp="1" noChangeArrowheads="1"/>
          </p:cNvSpPr>
          <p:nvPr>
            <p:ph type="ftr" sz="quarter" idx="3"/>
          </p:nvPr>
        </p:nvSpPr>
        <p:spPr bwMode="auto">
          <a:xfrm>
            <a:off x="2590800" y="6400800"/>
            <a:ext cx="48768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ctr">
              <a:defRPr kumimoji="1" sz="1200" b="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1043" name="Rectangle 19"/>
          <p:cNvSpPr>
            <a:spLocks noGrp="1" noChangeArrowheads="1"/>
          </p:cNvSpPr>
          <p:nvPr>
            <p:ph type="sldNum" sz="quarter" idx="4"/>
          </p:nvPr>
        </p:nvSpPr>
        <p:spPr bwMode="auto">
          <a:xfrm>
            <a:off x="7696200" y="6400800"/>
            <a:ext cx="1295400" cy="320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>
            <a:lvl1pPr algn="r">
              <a:defRPr kumimoji="1" sz="1200" b="0" smtClean="0">
                <a:solidFill>
                  <a:srgbClr val="000000"/>
                </a:solidFill>
                <a:latin typeface="+mn-lt"/>
              </a:defRPr>
            </a:lvl1pPr>
          </a:lstStyle>
          <a:p>
            <a:pPr>
              <a:defRPr/>
            </a:pPr>
            <a:fld id="{C3C666DD-A89A-49AC-881F-A5995A3E91B0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</p:cSld>
  <p:clrMap bg1="dk2" tx1="lt1" bg2="dk1" tx2="lt2" accent1="accent1" accent2="accent2" accent3="accent3" accent4="accent4" accent5="accent5" accent6="accent6" hlink="hlink" folHlink="folHlink"/>
  <p:sldLayoutIdLst>
    <p:sldLayoutId id="2147483671" r:id="rId1"/>
    <p:sldLayoutId id="2147483661" r:id="rId2"/>
    <p:sldLayoutId id="2147483662" r:id="rId3"/>
    <p:sldLayoutId id="2147483663" r:id="rId4"/>
    <p:sldLayoutId id="2147483664" r:id="rId5"/>
    <p:sldLayoutId id="2147483665" r:id="rId6"/>
    <p:sldLayoutId id="2147483666" r:id="rId7"/>
    <p:sldLayoutId id="2147483667" r:id="rId8"/>
    <p:sldLayoutId id="2147483668" r:id="rId9"/>
    <p:sldLayoutId id="2147483669" r:id="rId10"/>
    <p:sldLayoutId id="2147483670" r:id="rId11"/>
  </p:sldLayoutIdLst>
  <p:txStyles>
    <p:titleStyle>
      <a:lvl1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2pPr>
      <a:lvl3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3pPr>
      <a:lvl4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4pPr>
      <a:lvl5pPr algn="l" rtl="0" eaLnBrk="0" fontAlgn="base" hangingPunct="0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5pPr>
      <a:lvl6pPr marL="4572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6pPr>
      <a:lvl7pPr marL="9144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7pPr>
      <a:lvl8pPr marL="13716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8pPr>
      <a:lvl9pPr marL="1828800" algn="l" rtl="0" fontAlgn="base">
        <a:lnSpc>
          <a:spcPct val="80000"/>
        </a:lnSpc>
        <a:spcBef>
          <a:spcPct val="0"/>
        </a:spcBef>
        <a:spcAft>
          <a:spcPct val="0"/>
        </a:spcAft>
        <a:defRPr sz="4000">
          <a:solidFill>
            <a:srgbClr val="000000"/>
          </a:solidFill>
          <a:latin typeface="Garamond" pitchFamily="18" charset="0"/>
        </a:defRPr>
      </a:lvl9pPr>
    </p:titleStyle>
    <p:bodyStyle>
      <a:lvl1pPr marL="342900" indent="-342900" algn="l" rtl="0" eaLnBrk="0" fontAlgn="base" hangingPunct="0">
        <a:spcBef>
          <a:spcPct val="60000"/>
        </a:spcBef>
        <a:spcAft>
          <a:spcPct val="0"/>
        </a:spcAft>
        <a:buClr>
          <a:srgbClr val="000000"/>
        </a:buClr>
        <a:buChar char="•"/>
        <a:defRPr sz="2800">
          <a:solidFill>
            <a:srgbClr val="000000"/>
          </a:solidFill>
          <a:latin typeface="+mn-lt"/>
          <a:ea typeface="+mn-ea"/>
          <a:cs typeface="+mn-cs"/>
        </a:defRPr>
      </a:lvl1pPr>
      <a:lvl2pPr marL="742950" indent="-28575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Garamond" pitchFamily="18" charset="0"/>
        <a:buChar char="−"/>
        <a:defRPr sz="2400">
          <a:solidFill>
            <a:srgbClr val="000000"/>
          </a:solidFill>
          <a:latin typeface="+mn-lt"/>
        </a:defRPr>
      </a:lvl2pPr>
      <a:lvl3pPr marL="11430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2000">
          <a:solidFill>
            <a:srgbClr val="000000"/>
          </a:solidFill>
          <a:latin typeface="+mn-lt"/>
        </a:defRPr>
      </a:lvl3pPr>
      <a:lvl4pPr marL="16002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Font typeface="Garamond" pitchFamily="18" charset="0"/>
        <a:buChar char="−"/>
        <a:defRPr sz="1600">
          <a:solidFill>
            <a:srgbClr val="000000"/>
          </a:solidFill>
          <a:latin typeface="+mn-lt"/>
        </a:defRPr>
      </a:lvl4pPr>
      <a:lvl5pPr marL="2057400" indent="-228600" algn="l" rtl="0" eaLnBrk="0" fontAlgn="base" hangingPunct="0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5pPr>
      <a:lvl6pPr marL="25146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6pPr>
      <a:lvl7pPr marL="29718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7pPr>
      <a:lvl8pPr marL="34290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8pPr>
      <a:lvl9pPr marL="3886200" indent="-228600" algn="l" rtl="0" fontAlgn="base">
        <a:spcBef>
          <a:spcPct val="20000"/>
        </a:spcBef>
        <a:spcAft>
          <a:spcPct val="0"/>
        </a:spcAft>
        <a:buClr>
          <a:srgbClr val="000000"/>
        </a:buClr>
        <a:buChar char="•"/>
        <a:defRPr sz="1600">
          <a:solidFill>
            <a:srgbClr val="000000"/>
          </a:solidFill>
          <a:latin typeface="+mn-lt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e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e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image" Target="../media/image12.jpe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8.png"/><Relationship Id="rId4" Type="http://schemas.openxmlformats.org/officeDocument/2006/relationships/image" Target="../media/image1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Rectangle 2"/>
          <p:cNvSpPr>
            <a:spLocks noGrp="1" noChangeArrowheads="1"/>
          </p:cNvSpPr>
          <p:nvPr>
            <p:ph type="ctrTitle"/>
          </p:nvPr>
        </p:nvSpPr>
        <p:spPr>
          <a:xfrm>
            <a:off x="971550" y="357167"/>
            <a:ext cx="7777163" cy="2857520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200" b="1" dirty="0" smtClean="0">
                <a:latin typeface="Times New Roman" pitchFamily="18" charset="0"/>
                <a:cs typeface="Times New Roman" pitchFamily="18" charset="0"/>
              </a:rPr>
              <a:t>Тема урока: Комплексное географическое районирование</a:t>
            </a:r>
            <a:br>
              <a:rPr lang="ru-RU" sz="3200" b="1" dirty="0" smtClean="0">
                <a:latin typeface="Times New Roman" pitchFamily="18" charset="0"/>
                <a:cs typeface="Times New Roman" pitchFamily="18" charset="0"/>
              </a:rPr>
            </a:br>
            <a:endParaRPr lang="ru-RU" sz="3200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6867" name="Rectangle 3"/>
          <p:cNvSpPr>
            <a:spLocks noGrp="1" noChangeArrowheads="1"/>
          </p:cNvSpPr>
          <p:nvPr>
            <p:ph type="subTitle" idx="1"/>
          </p:nvPr>
        </p:nvSpPr>
        <p:spPr>
          <a:xfrm>
            <a:off x="1500166" y="500042"/>
            <a:ext cx="7215237" cy="2500330"/>
          </a:xfrm>
        </p:spPr>
        <p:txBody>
          <a:bodyPr/>
          <a:lstStyle/>
          <a:p>
            <a:pPr algn="r" eaLnBrk="1" hangingPunct="1">
              <a:spcBef>
                <a:spcPts val="600"/>
              </a:spcBef>
              <a:defRPr/>
            </a:pPr>
            <a:r>
              <a:rPr lang="ru-RU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Вязовик</a:t>
            </a: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Е.А., учитель </a:t>
            </a:r>
          </a:p>
          <a:p>
            <a:pPr algn="r" eaLnBrk="1" hangingPunct="1">
              <a:spcBef>
                <a:spcPts val="600"/>
              </a:spcBef>
              <a:defRPr/>
            </a:pPr>
            <a:r>
              <a:rPr lang="ru-RU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географии ОСШ №3</a:t>
            </a:r>
          </a:p>
        </p:txBody>
      </p:sp>
      <p:sp>
        <p:nvSpPr>
          <p:cNvPr id="4" name="Прямоугольник 3"/>
          <p:cNvSpPr/>
          <p:nvPr/>
        </p:nvSpPr>
        <p:spPr>
          <a:xfrm>
            <a:off x="928662" y="3198168"/>
            <a:ext cx="7858179" cy="218521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 smtClean="0">
                <a:solidFill>
                  <a:srgbClr val="000000"/>
                </a:solidFill>
                <a:latin typeface="Times New Roman" pitchFamily="18" charset="0"/>
                <a:cs typeface="Times New Roman" pitchFamily="18" charset="0"/>
              </a:rPr>
              <a:t>Цели обучения:</a:t>
            </a:r>
          </a:p>
          <a:p>
            <a:r>
              <a:rPr lang="kk-KZ" sz="2200" dirty="0" smtClean="0">
                <a:solidFill>
                  <a:srgbClr val="000000"/>
                </a:solidFill>
              </a:rPr>
              <a:t>10.6.1.1 объяснять деление мира по различным признакам на физико-географические, историко-культурные, политико-географические и геополитические районы</a:t>
            </a:r>
            <a:endParaRPr lang="ru-RU" sz="2200" dirty="0" smtClean="0">
              <a:solidFill>
                <a:srgbClr val="000000"/>
              </a:solidFill>
            </a:endParaRPr>
          </a:p>
          <a:p>
            <a:endParaRPr lang="ru-RU" dirty="0">
              <a:solidFill>
                <a:srgbClr val="000000"/>
              </a:solidFill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13" y="357166"/>
            <a:ext cx="7772400" cy="5429287"/>
          </a:xfrm>
        </p:spPr>
        <p:txBody>
          <a:bodyPr/>
          <a:lstStyle/>
          <a:p>
            <a:pPr algn="just">
              <a:lnSpc>
                <a:spcPct val="100000"/>
              </a:lnSpc>
            </a:pP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Фи́зико-географи́ческое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latin typeface="Times New Roman" pitchFamily="18" charset="0"/>
                <a:cs typeface="Times New Roman" pitchFamily="18" charset="0"/>
              </a:rPr>
              <a:t>райони́рование</a:t>
            </a:r>
            <a:r>
              <a:rPr lang="ru-RU" sz="3200" dirty="0" smtClean="0">
                <a:latin typeface="Times New Roman" pitchFamily="18" charset="0"/>
                <a:cs typeface="Times New Roman" pitchFamily="18" charset="0"/>
              </a:rPr>
              <a:t>:</a:t>
            </a:r>
            <a:br>
              <a:rPr lang="ru-RU" sz="3200" dirty="0" smtClean="0">
                <a:latin typeface="Times New Roman" pitchFamily="18" charset="0"/>
                <a:cs typeface="Times New Roman" pitchFamily="18" charset="0"/>
              </a:rPr>
            </a:b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— 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система территориального деления земной поверхности, основанная на выявлении и исследовании системы соподчиненных природных регионов, обладающих внутренним единством и своеобразными индивидуальными чертами природы. Районирование бывает 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зональным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(пояса, зоны и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подзоны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) </a:t>
            </a:r>
            <a:r>
              <a:rPr lang="ru-RU" sz="2200" dirty="0" err="1" smtClean="0">
                <a:latin typeface="Times New Roman" pitchFamily="18" charset="0"/>
                <a:cs typeface="Times New Roman" pitchFamily="18" charset="0"/>
              </a:rPr>
              <a:t>и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 </a:t>
            </a:r>
            <a:r>
              <a:rPr lang="ru-RU" sz="2200" dirty="0" err="1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азональным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 (</a:t>
            </a:r>
            <a:r>
              <a:rPr lang="ru-RU" sz="2200" u="sng" dirty="0" smtClean="0">
                <a:latin typeface="Times New Roman" pitchFamily="18" charset="0"/>
                <a:cs typeface="Times New Roman" pitchFamily="18" charset="0"/>
              </a:rPr>
              <a:t>физико-географические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, области, провинции, районы, урочища, фации), 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отраслевым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 (по рельефу, климату, почвам и др.) и </a:t>
            </a:r>
            <a:r>
              <a:rPr lang="ru-RU" sz="22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комплексным</a:t>
            </a:r>
            <a:r>
              <a:rPr lang="ru-RU" sz="2200" dirty="0" smtClean="0">
                <a:latin typeface="Times New Roman" pitchFamily="18" charset="0"/>
                <a:cs typeface="Times New Roman" pitchFamily="18" charset="0"/>
              </a:rPr>
              <a:t>. Каждый район обладает уникальным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 </a:t>
            </a:r>
            <a:endParaRPr lang="ru-RU" sz="2000" dirty="0">
              <a:latin typeface="Times New Roman" pitchFamily="18" charset="0"/>
              <a:cs typeface="Times New Roman" pitchFamily="18" charset="0"/>
            </a:endParaRPr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722313" y="5572140"/>
            <a:ext cx="7772400" cy="857256"/>
          </a:xfrm>
        </p:spPr>
        <p:txBody>
          <a:bodyPr/>
          <a:lstStyle/>
          <a:p>
            <a:r>
              <a:rPr lang="ru-RU" sz="4000" dirty="0" smtClean="0">
                <a:solidFill>
                  <a:srgbClr val="FF0000"/>
                </a:solidFill>
                <a:latin typeface="Times New Roman" pitchFamily="18" charset="0"/>
                <a:cs typeface="Times New Roman" pitchFamily="18" charset="0"/>
              </a:rPr>
              <a:t>географическим положением</a:t>
            </a:r>
            <a:endParaRPr lang="ru-RU" sz="4000" dirty="0">
              <a:solidFill>
                <a:srgbClr val="FF0000"/>
              </a:solidFill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539750" y="214290"/>
            <a:ext cx="8375650" cy="1285884"/>
          </a:xfrm>
        </p:spPr>
        <p:txBody>
          <a:bodyPr/>
          <a:lstStyle/>
          <a:p>
            <a:pPr algn="ctr" eaLnBrk="1" hangingPunct="1">
              <a:defRPr/>
            </a:pPr>
            <a:r>
              <a:rPr lang="ru-RU" sz="36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«РЕГИОН» – универсальная единица географического пространства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idx="1"/>
          </p:nvPr>
        </p:nvSpPr>
        <p:spPr>
          <a:xfrm>
            <a:off x="971550" y="1714488"/>
            <a:ext cx="7345363" cy="1714512"/>
          </a:xfrm>
        </p:spPr>
        <p:txBody>
          <a:bodyPr/>
          <a:lstStyle/>
          <a:p>
            <a:pPr eaLnBrk="1" hangingPunct="1">
              <a:defRPr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РЕГИОН </a:t>
            </a:r>
            <a:r>
              <a:rPr lang="ru-RU" sz="2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– </a:t>
            </a: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обозначение обширных территорий</a:t>
            </a:r>
          </a:p>
          <a:p>
            <a:pPr eaLnBrk="1" hangingPunct="1">
              <a:defRPr/>
            </a:pPr>
            <a:r>
              <a:rPr lang="ru-RU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РАЙОН – обозначение сравнительно небольших территорий</a:t>
            </a:r>
          </a:p>
        </p:txBody>
      </p:sp>
      <p:pic>
        <p:nvPicPr>
          <p:cNvPr id="6" name="Рисунок 5" descr="https://ds03.infourok.ru/uploads/ex/029b/000580da-2b3343c6/img13.jpg"/>
          <p:cNvPicPr/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929190" y="3500438"/>
            <a:ext cx="3143272" cy="228601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7" name="Рисунок 6" descr="https://ds03.infourok.ru/uploads/ex/029b/000580da-2b3343c6/img15.jpg"/>
          <p:cNvPicPr/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1000100" y="3429000"/>
            <a:ext cx="3071834" cy="242889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20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1" dur="20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  <p:pic>
        <p:nvPicPr>
          <p:cNvPr id="4" name="Содержимое 3" descr="Историко-культурные районы мира. Европа — урок. География, 7 класс."/>
          <p:cNvPicPr>
            <a:picLocks noGrp="1"/>
          </p:cNvPicPr>
          <p:nvPr>
            <p:ph idx="1"/>
          </p:nvPr>
        </p:nvPicPr>
        <p:blipFill>
          <a:blip r:embed="rId2"/>
          <a:srcRect/>
          <a:stretch>
            <a:fillRect/>
          </a:stretch>
        </p:blipFill>
        <p:spPr bwMode="auto">
          <a:xfrm>
            <a:off x="1000100" y="500042"/>
            <a:ext cx="7500990" cy="562612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1066800" y="116632"/>
            <a:ext cx="7848600" cy="288032"/>
          </a:xfrm>
        </p:spPr>
        <p:txBody>
          <a:bodyPr/>
          <a:lstStyle/>
          <a:p>
            <a:r>
              <a:rPr lang="ru-RU" sz="2000" b="1" dirty="0" smtClean="0"/>
              <a:t>РЕГИОНЫ</a:t>
            </a: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467544" y="332657"/>
            <a:ext cx="7914456" cy="1296144"/>
          </a:xfrm>
        </p:spPr>
        <p:txBody>
          <a:bodyPr/>
          <a:lstStyle/>
          <a:p>
            <a:r>
              <a:rPr lang="ru-RU" sz="1200" b="1" dirty="0" smtClean="0"/>
              <a:t>ФИЗИКО-ГЕОГРАФИЧЕСКИЕ  (Сахара, </a:t>
            </a:r>
            <a:r>
              <a:rPr lang="ru-RU" sz="1200" b="1" dirty="0" err="1" smtClean="0"/>
              <a:t>Западно-Сибирская</a:t>
            </a:r>
            <a:r>
              <a:rPr lang="ru-RU" sz="1200" b="1" dirty="0" smtClean="0"/>
              <a:t> низменность, Кавказ и др.)</a:t>
            </a:r>
          </a:p>
          <a:p>
            <a:r>
              <a:rPr lang="ru-RU" sz="1200" b="1" dirty="0" smtClean="0"/>
              <a:t>ЭКОНОМИЧЕСКИЕ</a:t>
            </a:r>
          </a:p>
          <a:p>
            <a:r>
              <a:rPr lang="ru-RU" sz="1200" b="1" dirty="0" smtClean="0"/>
              <a:t>ОТДЕЛЬНЫЕ СТРАНЫ</a:t>
            </a:r>
          </a:p>
          <a:p>
            <a:r>
              <a:rPr lang="ru-RU" sz="1200" b="1" dirty="0" smtClean="0"/>
              <a:t>КОМПАКТНЫЕ ТЕРРИТОРИИ ПРОЖИВАНИЯ ЭТНИЧЕСКИ РОДСТВЕННЫХ НАРОДОВ</a:t>
            </a:r>
          </a:p>
        </p:txBody>
      </p:sp>
      <p:sp>
        <p:nvSpPr>
          <p:cNvPr id="13313" name="Rectangle 1"/>
          <p:cNvSpPr>
            <a:spLocks noChangeArrowheads="1"/>
          </p:cNvSpPr>
          <p:nvPr/>
        </p:nvSpPr>
        <p:spPr bwMode="auto">
          <a:xfrm>
            <a:off x="0" y="0"/>
            <a:ext cx="9144000" cy="457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91440" tIns="45720" rIns="91440" bIns="4572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1800" b="0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pitchFamily="34" charset="0"/>
              <a:cs typeface="Arial" pitchFamily="34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39553" y="1433739"/>
            <a:ext cx="8064895" cy="360041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51521" y="1961458"/>
            <a:ext cx="4032448" cy="1539550"/>
          </a:xfrm>
          <a:prstGeom prst="rect">
            <a:avLst/>
          </a:prstGeo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83968" y="1960109"/>
            <a:ext cx="4242048" cy="576062"/>
          </a:xfrm>
          <a:prstGeom prst="rect">
            <a:avLst/>
          </a:prstGeom>
        </p:spPr>
      </p:pic>
      <p:sp>
        <p:nvSpPr>
          <p:cNvPr id="13" name="Прямоугольник 12"/>
          <p:cNvSpPr/>
          <p:nvPr/>
        </p:nvSpPr>
        <p:spPr>
          <a:xfrm>
            <a:off x="4211960" y="2536170"/>
            <a:ext cx="4536504" cy="34163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dirty="0"/>
              <a:t>регионы, характеризующиеся схожестью исторических судеб, природных условий, культур, </a:t>
            </a:r>
            <a:r>
              <a:rPr lang="ru-RU" dirty="0" err="1"/>
              <a:t>этноконфессиональными</a:t>
            </a:r>
            <a:r>
              <a:rPr lang="ru-RU" dirty="0"/>
              <a:t> параллелями, общностью хозяйственной специализации и т.п.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-43696" y="3688998"/>
            <a:ext cx="4320480" cy="2786113"/>
          </a:xfrm>
          <a:prstGeom prst="rect">
            <a:avLst/>
          </a:prstGeom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20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0"/>
                            </p:stCondLst>
                            <p:childTnLst>
                              <p:par>
                                <p:cTn id="13" presetID="10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8000"/>
                            </p:stCondLst>
                            <p:childTnLst>
                              <p:par>
                                <p:cTn id="17" presetID="10" presetClass="entr" presetSubtype="0" fill="hold" grpId="0" nodeType="afterEffect">
                                  <p:stCondLst>
                                    <p:cond delay="600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Скругленный прямоугольник 3"/>
          <p:cNvSpPr/>
          <p:nvPr/>
        </p:nvSpPr>
        <p:spPr bwMode="auto">
          <a:xfrm>
            <a:off x="3132138" y="857232"/>
            <a:ext cx="2663825" cy="64294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000" dirty="0">
                <a:solidFill>
                  <a:schemeClr val="bg2">
                    <a:lumMod val="50000"/>
                  </a:schemeClr>
                </a:solidFill>
                <a:latin typeface="Arial" charset="0"/>
              </a:rPr>
              <a:t>ЕВРОПА</a:t>
            </a:r>
          </a:p>
        </p:txBody>
      </p:sp>
      <p:sp>
        <p:nvSpPr>
          <p:cNvPr id="5" name="Скругленный прямоугольник 4"/>
          <p:cNvSpPr/>
          <p:nvPr/>
        </p:nvSpPr>
        <p:spPr bwMode="auto">
          <a:xfrm>
            <a:off x="0" y="1357299"/>
            <a:ext cx="2087563" cy="135732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 err="1" smtClean="0">
                <a:solidFill>
                  <a:srgbClr val="000000"/>
                </a:solidFill>
              </a:rPr>
              <a:t>Западно</a:t>
            </a:r>
            <a:r>
              <a:rPr lang="ru-RU" dirty="0" smtClean="0">
                <a:solidFill>
                  <a:srgbClr val="000000"/>
                </a:solidFill>
              </a:rPr>
              <a:t>-</a:t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>центрально-</a:t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>европейская</a:t>
            </a:r>
            <a:endParaRPr lang="ru-RU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6" name="Скругленный прямоугольник 5"/>
          <p:cNvSpPr/>
          <p:nvPr/>
        </p:nvSpPr>
        <p:spPr bwMode="auto">
          <a:xfrm>
            <a:off x="2143108" y="2071678"/>
            <a:ext cx="2735263" cy="1071569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 err="1" smtClean="0">
                <a:solidFill>
                  <a:srgbClr val="000000"/>
                </a:solidFill>
              </a:rPr>
              <a:t>Восточно</a:t>
            </a:r>
            <a:r>
              <a:rPr lang="ru-RU" dirty="0" smtClean="0">
                <a:solidFill>
                  <a:srgbClr val="000000"/>
                </a:solidFill>
              </a:rPr>
              <a:t>-</a:t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>европейская</a:t>
            </a:r>
            <a:endParaRPr lang="ru-RU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7" name="Скругленный прямоугольник 6"/>
          <p:cNvSpPr/>
          <p:nvPr/>
        </p:nvSpPr>
        <p:spPr bwMode="auto">
          <a:xfrm>
            <a:off x="4929190" y="1857364"/>
            <a:ext cx="1425587" cy="107157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rgbClr val="000000"/>
                </a:solidFill>
              </a:rPr>
              <a:t>Кавказ</a:t>
            </a:r>
          </a:p>
          <a:p>
            <a:pPr algn="ctr">
              <a:defRPr/>
            </a:pPr>
            <a:r>
              <a:rPr lang="ru-RU" dirty="0" err="1" smtClean="0">
                <a:solidFill>
                  <a:srgbClr val="000000"/>
                </a:solidFill>
              </a:rPr>
              <a:t>ская</a:t>
            </a:r>
            <a:endParaRPr lang="ru-RU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8" name="Скругленный прямоугольник 7"/>
          <p:cNvSpPr/>
          <p:nvPr/>
        </p:nvSpPr>
        <p:spPr bwMode="auto">
          <a:xfrm>
            <a:off x="6500827" y="1571613"/>
            <a:ext cx="2643174" cy="1000131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lnSpc>
                <a:spcPts val="2880"/>
              </a:lnSpc>
              <a:defRPr/>
            </a:pPr>
            <a:r>
              <a:rPr lang="ru-RU" dirty="0" err="1" smtClean="0">
                <a:solidFill>
                  <a:srgbClr val="000000"/>
                </a:solidFill>
              </a:rPr>
              <a:t>Среднеазиатско</a:t>
            </a:r>
            <a:r>
              <a:rPr lang="ru-RU" dirty="0" smtClean="0">
                <a:solidFill>
                  <a:srgbClr val="000000"/>
                </a:solidFill>
              </a:rPr>
              <a:t>-</a:t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>казахстанская</a:t>
            </a:r>
            <a:endParaRPr lang="ru-RU" dirty="0" smtClean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9" name="Скругленный прямоугольник 8"/>
          <p:cNvSpPr/>
          <p:nvPr/>
        </p:nvSpPr>
        <p:spPr bwMode="auto">
          <a:xfrm>
            <a:off x="714349" y="3860800"/>
            <a:ext cx="1785949" cy="92552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rgbClr val="000000"/>
                </a:solidFill>
              </a:rPr>
              <a:t>Восточная Азия</a:t>
            </a:r>
            <a:endParaRPr lang="ru-RU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0" name="Скругленный прямоугольник 9"/>
          <p:cNvSpPr/>
          <p:nvPr/>
        </p:nvSpPr>
        <p:spPr bwMode="auto">
          <a:xfrm>
            <a:off x="7072330" y="3571876"/>
            <a:ext cx="2071671" cy="64294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rgbClr val="000000"/>
                </a:solidFill>
              </a:rPr>
              <a:t>Сибирская</a:t>
            </a:r>
            <a:endParaRPr lang="ru-RU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1" name="Скругленный прямоугольник 10"/>
          <p:cNvSpPr/>
          <p:nvPr/>
        </p:nvSpPr>
        <p:spPr bwMode="auto">
          <a:xfrm>
            <a:off x="1000101" y="4929198"/>
            <a:ext cx="2428892" cy="130809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 err="1" smtClean="0">
                <a:solidFill>
                  <a:srgbClr val="000000"/>
                </a:solidFill>
              </a:rPr>
              <a:t>Юго</a:t>
            </a:r>
            <a:r>
              <a:rPr lang="ru-RU" dirty="0" smtClean="0">
                <a:solidFill>
                  <a:srgbClr val="000000"/>
                </a:solidFill>
              </a:rPr>
              <a:t>-</a:t>
            </a:r>
            <a:br>
              <a:rPr lang="ru-RU" dirty="0" smtClean="0">
                <a:solidFill>
                  <a:srgbClr val="000000"/>
                </a:solidFill>
              </a:rPr>
            </a:br>
            <a:r>
              <a:rPr lang="ru-RU" dirty="0" smtClean="0">
                <a:solidFill>
                  <a:srgbClr val="000000"/>
                </a:solidFill>
              </a:rPr>
              <a:t>восточноазиатская</a:t>
            </a:r>
            <a:endParaRPr lang="ru-RU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12" name="Скругленный прямоугольник 11"/>
          <p:cNvSpPr/>
          <p:nvPr/>
        </p:nvSpPr>
        <p:spPr bwMode="auto">
          <a:xfrm>
            <a:off x="3857620" y="5000636"/>
            <a:ext cx="2659069" cy="1236652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r>
              <a:rPr lang="ru-RU" dirty="0" err="1" smtClean="0">
                <a:solidFill>
                  <a:srgbClr val="000000"/>
                </a:solidFill>
              </a:rPr>
              <a:t>Южноазиатская</a:t>
            </a:r>
            <a:endParaRPr lang="ru-RU" dirty="0" smtClean="0">
              <a:solidFill>
                <a:srgbClr val="000000"/>
              </a:solidFill>
            </a:endParaRPr>
          </a:p>
          <a:p>
            <a:r>
              <a:rPr lang="ru-RU" dirty="0" smtClean="0">
                <a:solidFill>
                  <a:srgbClr val="000000"/>
                </a:solidFill>
              </a:rPr>
              <a:t>(Индостан)</a:t>
            </a:r>
            <a:endParaRPr lang="ru-RU" dirty="0">
              <a:solidFill>
                <a:srgbClr val="000000"/>
              </a:solidFill>
            </a:endParaRPr>
          </a:p>
        </p:txBody>
      </p:sp>
      <p:sp>
        <p:nvSpPr>
          <p:cNvPr id="13" name="Скругленный прямоугольник 12"/>
          <p:cNvSpPr/>
          <p:nvPr/>
        </p:nvSpPr>
        <p:spPr bwMode="auto">
          <a:xfrm>
            <a:off x="6929454" y="4929198"/>
            <a:ext cx="1785950" cy="1308090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dirty="0" smtClean="0">
                <a:solidFill>
                  <a:srgbClr val="000000"/>
                </a:solidFill>
              </a:rPr>
              <a:t>Восточная Азия</a:t>
            </a:r>
            <a:endParaRPr lang="ru-RU" dirty="0">
              <a:solidFill>
                <a:srgbClr val="000000"/>
              </a:solidFill>
              <a:latin typeface="Arial" charset="0"/>
            </a:endParaRPr>
          </a:p>
        </p:txBody>
      </p:sp>
      <p:cxnSp>
        <p:nvCxnSpPr>
          <p:cNvPr id="15" name="Прямая со стрелкой 14"/>
          <p:cNvCxnSpPr/>
          <p:nvPr/>
        </p:nvCxnSpPr>
        <p:spPr bwMode="auto">
          <a:xfrm rot="5400000">
            <a:off x="1140981" y="2859491"/>
            <a:ext cx="932684" cy="78581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</p:cxnSp>
      <p:cxnSp>
        <p:nvCxnSpPr>
          <p:cNvPr id="17" name="Прямая со стрелкой 16"/>
          <p:cNvCxnSpPr/>
          <p:nvPr/>
        </p:nvCxnSpPr>
        <p:spPr bwMode="auto">
          <a:xfrm rot="16200000" flipH="1">
            <a:off x="7070335" y="3002367"/>
            <a:ext cx="575494" cy="42862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</p:cxnSp>
      <p:cxnSp>
        <p:nvCxnSpPr>
          <p:cNvPr id="18" name="Прямая со стрелкой 17"/>
          <p:cNvCxnSpPr/>
          <p:nvPr/>
        </p:nvCxnSpPr>
        <p:spPr bwMode="auto">
          <a:xfrm rot="5400000">
            <a:off x="5176658" y="1752772"/>
            <a:ext cx="362320" cy="1588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</p:cxnSp>
      <p:cxnSp>
        <p:nvCxnSpPr>
          <p:cNvPr id="19" name="Прямая со стрелкой 18"/>
          <p:cNvCxnSpPr/>
          <p:nvPr/>
        </p:nvCxnSpPr>
        <p:spPr bwMode="auto">
          <a:xfrm rot="5400000">
            <a:off x="3536149" y="1678769"/>
            <a:ext cx="428628" cy="21431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</p:cxnSp>
      <p:cxnSp>
        <p:nvCxnSpPr>
          <p:cNvPr id="20" name="Прямая со стрелкой 19"/>
          <p:cNvCxnSpPr>
            <a:stCxn id="4" idx="3"/>
          </p:cNvCxnSpPr>
          <p:nvPr/>
        </p:nvCxnSpPr>
        <p:spPr bwMode="auto">
          <a:xfrm>
            <a:off x="5795963" y="1178703"/>
            <a:ext cx="1419243" cy="321471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</p:cxnSp>
      <p:cxnSp>
        <p:nvCxnSpPr>
          <p:cNvPr id="21" name="Прямая со стрелкой 20"/>
          <p:cNvCxnSpPr>
            <a:stCxn id="4" idx="1"/>
          </p:cNvCxnSpPr>
          <p:nvPr/>
        </p:nvCxnSpPr>
        <p:spPr bwMode="auto">
          <a:xfrm rot="10800000" flipV="1">
            <a:off x="2000232" y="1178702"/>
            <a:ext cx="1131906" cy="250033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</p:cxnSp>
      <p:cxnSp>
        <p:nvCxnSpPr>
          <p:cNvPr id="28" name="Прямая со стрелкой 27"/>
          <p:cNvCxnSpPr/>
          <p:nvPr/>
        </p:nvCxnSpPr>
        <p:spPr bwMode="auto">
          <a:xfrm rot="5400000">
            <a:off x="2000232" y="3786190"/>
            <a:ext cx="1571636" cy="57150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</p:cxnSp>
      <p:cxnSp>
        <p:nvCxnSpPr>
          <p:cNvPr id="29" name="Прямая со стрелкой 28"/>
          <p:cNvCxnSpPr/>
          <p:nvPr/>
        </p:nvCxnSpPr>
        <p:spPr bwMode="auto">
          <a:xfrm rot="16200000" flipH="1">
            <a:off x="6966598" y="4534864"/>
            <a:ext cx="373720" cy="305132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</p:cxnSp>
      <p:cxnSp>
        <p:nvCxnSpPr>
          <p:cNvPr id="30" name="Прямая со стрелкой 29"/>
          <p:cNvCxnSpPr/>
          <p:nvPr/>
        </p:nvCxnSpPr>
        <p:spPr bwMode="auto">
          <a:xfrm rot="16200000" flipH="1">
            <a:off x="3282696" y="3646734"/>
            <a:ext cx="1649914" cy="928694"/>
          </a:xfrm>
          <a:prstGeom prst="straightConnector1">
            <a:avLst/>
          </a:prstGeom>
          <a:solidFill>
            <a:schemeClr val="accent1"/>
          </a:solidFill>
          <a:ln w="50800" cap="flat" cmpd="sng" algn="ctr">
            <a:solidFill>
              <a:schemeClr val="tx1"/>
            </a:solidFill>
            <a:prstDash val="solid"/>
            <a:round/>
            <a:headEnd type="none" w="med" len="med"/>
            <a:tailEnd type="arrow"/>
          </a:ln>
          <a:effectLst>
            <a:outerShdw blurRad="50800" dist="38100" dir="18900000" algn="bl" rotWithShape="0">
              <a:prstClr val="black">
                <a:alpha val="40000"/>
              </a:prstClr>
            </a:outerShdw>
          </a:effectLst>
          <a:scene3d>
            <a:camera prst="orthographicFront"/>
            <a:lightRig rig="threePt" dir="t"/>
          </a:scene3d>
          <a:sp3d prstMaterial="dkEdge"/>
        </p:spPr>
      </p:cxnSp>
      <p:sp>
        <p:nvSpPr>
          <p:cNvPr id="27" name="Скругленный прямоугольник 26"/>
          <p:cNvSpPr/>
          <p:nvPr/>
        </p:nvSpPr>
        <p:spPr bwMode="auto">
          <a:xfrm>
            <a:off x="4357686" y="3143248"/>
            <a:ext cx="2571768" cy="1500198"/>
          </a:xfrm>
          <a:prstGeom prst="roundRect">
            <a:avLst/>
          </a:prstGeom>
          <a:ln>
            <a:headEnd type="none" w="med" len="med"/>
            <a:tailEnd type="none" w="med" len="med"/>
          </a:ln>
        </p:spPr>
        <p:style>
          <a:lnRef idx="3">
            <a:schemeClr val="lt1"/>
          </a:lnRef>
          <a:fillRef idx="1">
            <a:schemeClr val="accent5"/>
          </a:fillRef>
          <a:effectRef idx="1">
            <a:schemeClr val="accent5"/>
          </a:effectRef>
          <a:fontRef idx="minor">
            <a:schemeClr val="lt1"/>
          </a:fontRef>
        </p:style>
        <p:txBody>
          <a:bodyPr/>
          <a:lstStyle/>
          <a:p>
            <a:pPr algn="ctr">
              <a:defRPr/>
            </a:pPr>
            <a:r>
              <a:rPr lang="ru-RU" sz="2000" dirty="0" err="1" smtClean="0">
                <a:solidFill>
                  <a:srgbClr val="000000"/>
                </a:solidFill>
              </a:rPr>
              <a:t>Юго</a:t>
            </a:r>
            <a:r>
              <a:rPr lang="ru-RU" sz="2000" dirty="0" smtClean="0">
                <a:solidFill>
                  <a:srgbClr val="000000"/>
                </a:solidFill>
              </a:rPr>
              <a:t>-</a:t>
            </a:r>
            <a:br>
              <a:rPr lang="ru-RU" sz="2000" dirty="0" smtClean="0">
                <a:solidFill>
                  <a:srgbClr val="000000"/>
                </a:solidFill>
              </a:rPr>
            </a:br>
            <a:r>
              <a:rPr lang="ru-RU" sz="2000" dirty="0" err="1" smtClean="0">
                <a:solidFill>
                  <a:srgbClr val="000000"/>
                </a:solidFill>
              </a:rPr>
              <a:t>западноазиатская</a:t>
            </a:r>
            <a:r>
              <a:rPr lang="ru-RU" sz="2000" dirty="0" smtClean="0">
                <a:solidFill>
                  <a:srgbClr val="000000"/>
                </a:solidFill>
              </a:rPr>
              <a:t/>
            </a:r>
            <a:br>
              <a:rPr lang="ru-RU" sz="2000" dirty="0" smtClean="0">
                <a:solidFill>
                  <a:srgbClr val="000000"/>
                </a:solidFill>
              </a:rPr>
            </a:br>
            <a:r>
              <a:rPr lang="ru-RU" sz="2000" dirty="0" smtClean="0">
                <a:solidFill>
                  <a:srgbClr val="000000"/>
                </a:solidFill>
              </a:rPr>
              <a:t>(или Передняя</a:t>
            </a:r>
            <a:br>
              <a:rPr lang="ru-RU" sz="2000" dirty="0" smtClean="0">
                <a:solidFill>
                  <a:srgbClr val="000000"/>
                </a:solidFill>
              </a:rPr>
            </a:br>
            <a:r>
              <a:rPr lang="ru-RU" sz="2000" dirty="0" smtClean="0">
                <a:solidFill>
                  <a:srgbClr val="000000"/>
                </a:solidFill>
              </a:rPr>
              <a:t>Азия)</a:t>
            </a:r>
            <a:endParaRPr lang="ru-RU" sz="2000" dirty="0">
              <a:solidFill>
                <a:srgbClr val="000000"/>
              </a:solidFill>
              <a:latin typeface="Arial" charset="0"/>
            </a:endParaRPr>
          </a:p>
        </p:txBody>
      </p:sp>
      <p:sp>
        <p:nvSpPr>
          <p:cNvPr id="43" name="Прямоугольник 42"/>
          <p:cNvSpPr/>
          <p:nvPr/>
        </p:nvSpPr>
        <p:spPr>
          <a:xfrm>
            <a:off x="500034" y="214290"/>
            <a:ext cx="7786742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2800" dirty="0" smtClean="0">
                <a:solidFill>
                  <a:srgbClr val="000000"/>
                </a:solidFill>
              </a:rPr>
              <a:t>Историко-культурные провинции (ИКП)</a:t>
            </a:r>
            <a:endParaRPr lang="ru-RU" sz="2800" dirty="0">
              <a:solidFill>
                <a:srgbClr val="000000"/>
              </a:solidFill>
            </a:endParaRPr>
          </a:p>
        </p:txBody>
      </p:sp>
      <p:sp>
        <p:nvSpPr>
          <p:cNvPr id="25" name="Стрелка вниз 24"/>
          <p:cNvSpPr/>
          <p:nvPr/>
        </p:nvSpPr>
        <p:spPr bwMode="auto">
          <a:xfrm>
            <a:off x="5286380" y="3000372"/>
            <a:ext cx="285752" cy="45719"/>
          </a:xfrm>
          <a:prstGeom prst="downArrow">
            <a:avLst/>
          </a:prstGeom>
          <a:solidFill>
            <a:schemeClr val="accent1"/>
          </a:solidFill>
          <a:ln w="9525" cap="flat" cmpd="sng" algn="ctr">
            <a:solidFill>
              <a:schemeClr val="tx1"/>
            </a:solidFill>
            <a:prstDash val="solid"/>
            <a:round/>
            <a:headEnd type="none" w="med" len="med"/>
            <a:tailEnd type="none" w="med" len="med"/>
          </a:ln>
          <a:effectLst/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</a:bodyPr>
          <a:lstStyle/>
          <a:p>
            <a:pPr marL="0" marR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ru-RU" sz="2400" b="1" i="0" u="none" strike="noStrike" cap="none" normalizeH="0" baseline="0" smtClean="0">
              <a:ln>
                <a:noFill/>
              </a:ln>
              <a:solidFill>
                <a:schemeClr val="tx1"/>
              </a:solidFill>
              <a:effectLst/>
              <a:latin typeface="Arial" charset="0"/>
            </a:endParaRPr>
          </a:p>
        </p:txBody>
      </p:sp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142844" y="0"/>
            <a:ext cx="8786874" cy="67710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ru-RU" sz="2200" dirty="0" err="1" smtClean="0">
                <a:solidFill>
                  <a:srgbClr val="000000"/>
                </a:solidFill>
              </a:rPr>
              <a:t>Среднеазиатско-казахстанская</a:t>
            </a:r>
            <a:r>
              <a:rPr lang="ru-RU" sz="2200" dirty="0" smtClean="0">
                <a:solidFill>
                  <a:srgbClr val="000000"/>
                </a:solidFill>
              </a:rPr>
              <a:t> провинция </a:t>
            </a:r>
            <a:r>
              <a:rPr lang="ru-RU" sz="2200" b="0" dirty="0" smtClean="0">
                <a:solidFill>
                  <a:srgbClr val="000000"/>
                </a:solidFill>
              </a:rPr>
              <a:t>занимает засушливые равнины к востоку от Каспийского моря, пустыни и высокие горные системы Тянь-Шаня и Памира. Для ее населения характерно смешение больших </a:t>
            </a:r>
            <a:r>
              <a:rPr lang="ru-RU" sz="2200" b="0" dirty="0" err="1" smtClean="0">
                <a:solidFill>
                  <a:srgbClr val="000000"/>
                </a:solidFill>
              </a:rPr>
              <a:t>европе-оидной</a:t>
            </a:r>
            <a:r>
              <a:rPr lang="ru-RU" sz="2200" b="0" dirty="0" smtClean="0">
                <a:solidFill>
                  <a:srgbClr val="000000"/>
                </a:solidFill>
              </a:rPr>
              <a:t> и монголоидной рас. На севере сформировалась южно-сибирская переходная раса; европеоидные черты наиболее выражены на юге, монголоидные – у киргизов и части казахов. Большинство народов говорит на тюркских языках, таджики и </a:t>
            </a:r>
            <a:r>
              <a:rPr lang="ru-RU" sz="2200" b="0" dirty="0" err="1" smtClean="0">
                <a:solidFill>
                  <a:srgbClr val="000000"/>
                </a:solidFill>
              </a:rPr>
              <a:t>припамирские</a:t>
            </a:r>
            <a:r>
              <a:rPr lang="ru-RU" sz="2200" b="0" dirty="0" smtClean="0">
                <a:solidFill>
                  <a:srgbClr val="000000"/>
                </a:solidFill>
              </a:rPr>
              <a:t> народности – на </a:t>
            </a:r>
            <a:r>
              <a:rPr lang="ru-RU" sz="2200" b="0" dirty="0" err="1" smtClean="0">
                <a:solidFill>
                  <a:srgbClr val="000000"/>
                </a:solidFill>
              </a:rPr>
              <a:t>индо-европейских</a:t>
            </a:r>
            <a:r>
              <a:rPr lang="ru-RU" sz="2200" b="0" dirty="0" smtClean="0">
                <a:solidFill>
                  <a:srgbClr val="000000"/>
                </a:solidFill>
              </a:rPr>
              <a:t> (иранских) языках. Основное занятие – плужное земледелие на орошаемых и богарных землях. В оазисах на юге традиционное сельское жилище – глинобитное прямоугольное с плоской крышей, в горах преобладает каркасное, у кочевников и полукочевников – круглая юрта с решетчатым остовом и войлочным покрытием; зимнее жилище на севере испытало влияние русских переселенцев.</a:t>
            </a:r>
          </a:p>
          <a:p>
            <a:pPr algn="just"/>
            <a:r>
              <a:rPr lang="ru-RU" sz="2200" b="0" dirty="0" smtClean="0">
                <a:solidFill>
                  <a:srgbClr val="000000"/>
                </a:solidFill>
              </a:rPr>
              <a:t>     В народном искусстве сохраняются богатые традиции домашнего производства ковров, кошм, аппликаций, резьбы по дереву и </a:t>
            </a:r>
            <a:r>
              <a:rPr lang="ru-RU" sz="2200" b="0" dirty="0" err="1" smtClean="0">
                <a:solidFill>
                  <a:srgbClr val="000000"/>
                </a:solidFill>
              </a:rPr>
              <a:t>ганчу</a:t>
            </a:r>
            <a:r>
              <a:rPr lang="ru-RU" sz="2200" b="0" dirty="0" smtClean="0">
                <a:solidFill>
                  <a:srgbClr val="000000"/>
                </a:solidFill>
              </a:rPr>
              <a:t>, керамики, фольклора. Развит эпос (сказания </a:t>
            </a:r>
            <a:r>
              <a:rPr lang="ru-RU" sz="2200" b="0" dirty="0" err="1" smtClean="0">
                <a:solidFill>
                  <a:srgbClr val="000000"/>
                </a:solidFill>
              </a:rPr>
              <a:t>Алпамыс</a:t>
            </a:r>
            <a:r>
              <a:rPr lang="ru-RU" sz="2200" b="0" dirty="0" smtClean="0">
                <a:solidFill>
                  <a:srgbClr val="000000"/>
                </a:solidFill>
              </a:rPr>
              <a:t>, </a:t>
            </a:r>
            <a:r>
              <a:rPr lang="ru-RU" sz="2200" b="0" dirty="0" err="1" smtClean="0">
                <a:solidFill>
                  <a:srgbClr val="000000"/>
                </a:solidFill>
              </a:rPr>
              <a:t>Манас</a:t>
            </a:r>
            <a:r>
              <a:rPr lang="ru-RU" sz="2200" b="0" dirty="0" smtClean="0">
                <a:solidFill>
                  <a:srgbClr val="000000"/>
                </a:solidFill>
              </a:rPr>
              <a:t>, </a:t>
            </a:r>
            <a:r>
              <a:rPr lang="ru-RU" sz="2200" b="0" dirty="0" err="1" smtClean="0">
                <a:solidFill>
                  <a:srgbClr val="000000"/>
                </a:solidFill>
              </a:rPr>
              <a:t>Коркыт-Ата</a:t>
            </a:r>
            <a:r>
              <a:rPr lang="ru-RU" sz="2200" b="0" dirty="0" smtClean="0">
                <a:solidFill>
                  <a:srgbClr val="000000"/>
                </a:solidFill>
              </a:rPr>
              <a:t>). </a:t>
            </a:r>
          </a:p>
          <a:p>
            <a:pPr algn="just"/>
            <a:endParaRPr lang="ru-RU" sz="1600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7890" name="Picture 2" descr="C:\Documents and Settings\Настя и Женя\Рабочий стол\Image0001.JP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0" y="260350"/>
            <a:ext cx="9144000" cy="6337300"/>
          </a:xfrm>
          <a:prstGeom prst="rect">
            <a:avLst/>
          </a:prstGeom>
          <a:solidFill>
            <a:srgbClr val="000000">
              <a:shade val="95000"/>
            </a:srgbClr>
          </a:solidFill>
          <a:ln w="444500" cap="sq">
            <a:solidFill>
              <a:srgbClr val="000000"/>
            </a:solidFill>
            <a:miter lim="800000"/>
          </a:ln>
          <a:effectLst>
            <a:outerShdw blurRad="254000" dist="190500" dir="2700000" sy="90000" algn="bl" rotWithShape="0">
              <a:srgbClr val="000000">
                <a:alpha val="40000"/>
              </a:srgbClr>
            </a:outerShdw>
          </a:effectLst>
        </p:spPr>
      </p:pic>
    </p:spTree>
  </p:cSld>
  <p:clrMapOvr>
    <a:masterClrMapping/>
  </p:clrMapOvr>
  <p:transition>
    <p:pull dir="d"/>
  </p:transition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428596" y="500042"/>
            <a:ext cx="8001056" cy="563231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3600" b="0" dirty="0" smtClean="0">
                <a:solidFill>
                  <a:srgbClr val="000000"/>
                </a:solidFill>
              </a:rPr>
              <a:t>Политико-географическое районирование</a:t>
            </a:r>
          </a:p>
          <a:p>
            <a:pPr algn="just"/>
            <a:r>
              <a:rPr lang="ru-RU" b="0" dirty="0" smtClean="0"/>
              <a:t>    </a:t>
            </a:r>
            <a:r>
              <a:rPr lang="ru-RU" b="0" dirty="0" smtClean="0">
                <a:solidFill>
                  <a:srgbClr val="000000"/>
                </a:solidFill>
              </a:rPr>
              <a:t> </a:t>
            </a:r>
            <a:r>
              <a:rPr lang="ru-RU" sz="2200" b="0" dirty="0" err="1" smtClean="0">
                <a:solidFill>
                  <a:srgbClr val="000000"/>
                </a:solidFill>
              </a:rPr>
              <a:t>Пoнятие</a:t>
            </a:r>
            <a:r>
              <a:rPr lang="ru-RU" sz="2200" b="0" dirty="0" smtClean="0">
                <a:solidFill>
                  <a:srgbClr val="000000"/>
                </a:solidFill>
              </a:rPr>
              <a:t> «</a:t>
            </a:r>
            <a:r>
              <a:rPr lang="ru-RU" sz="2200" dirty="0" err="1" smtClean="0">
                <a:solidFill>
                  <a:srgbClr val="000000"/>
                </a:solidFill>
              </a:rPr>
              <a:t>пoлитикo-геoграфическoе</a:t>
            </a:r>
            <a:r>
              <a:rPr lang="ru-RU" sz="2200" dirty="0" smtClean="0">
                <a:solidFill>
                  <a:srgbClr val="000000"/>
                </a:solidFill>
              </a:rPr>
              <a:t> </a:t>
            </a:r>
            <a:r>
              <a:rPr lang="ru-RU" sz="2200" dirty="0" err="1" smtClean="0">
                <a:solidFill>
                  <a:srgbClr val="000000"/>
                </a:solidFill>
              </a:rPr>
              <a:t>пoлoжение</a:t>
            </a:r>
            <a:r>
              <a:rPr lang="ru-RU" sz="2200" b="0" dirty="0" smtClean="0">
                <a:solidFill>
                  <a:srgbClr val="000000"/>
                </a:solidFill>
              </a:rPr>
              <a:t> </a:t>
            </a:r>
            <a:r>
              <a:rPr lang="ru-RU" sz="2200" b="0" dirty="0" err="1" smtClean="0">
                <a:solidFill>
                  <a:srgbClr val="000000"/>
                </a:solidFill>
              </a:rPr>
              <a:t>какoй-либo</a:t>
            </a:r>
            <a:r>
              <a:rPr lang="ru-RU" sz="2200" b="0" dirty="0" smtClean="0">
                <a:solidFill>
                  <a:srgbClr val="000000"/>
                </a:solidFill>
              </a:rPr>
              <a:t> страны» </a:t>
            </a:r>
            <a:r>
              <a:rPr lang="ru-RU" sz="2200" b="0" dirty="0" err="1" smtClean="0">
                <a:solidFill>
                  <a:srgbClr val="000000"/>
                </a:solidFill>
              </a:rPr>
              <a:t>oзначает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пoлoжение</a:t>
            </a:r>
            <a:r>
              <a:rPr lang="ru-RU" sz="2200" b="0" dirty="0" smtClean="0">
                <a:solidFill>
                  <a:srgbClr val="000000"/>
                </a:solidFill>
              </a:rPr>
              <a:t> ее </a:t>
            </a:r>
            <a:r>
              <a:rPr lang="ru-RU" sz="2200" b="0" dirty="0" err="1" smtClean="0">
                <a:solidFill>
                  <a:srgbClr val="000000"/>
                </a:solidFill>
              </a:rPr>
              <a:t>пo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oтнoшению</a:t>
            </a:r>
            <a:r>
              <a:rPr lang="ru-RU" sz="2200" b="0" dirty="0" smtClean="0">
                <a:solidFill>
                  <a:srgbClr val="000000"/>
                </a:solidFill>
              </a:rPr>
              <a:t> к другим </a:t>
            </a:r>
            <a:r>
              <a:rPr lang="ru-RU" sz="2200" b="0" dirty="0" err="1" smtClean="0">
                <a:solidFill>
                  <a:srgbClr val="000000"/>
                </a:solidFill>
              </a:rPr>
              <a:t>гoсударствам</a:t>
            </a:r>
            <a:r>
              <a:rPr lang="ru-RU" sz="2200" b="0" dirty="0" smtClean="0">
                <a:solidFill>
                  <a:srgbClr val="000000"/>
                </a:solidFill>
              </a:rPr>
              <a:t>, </a:t>
            </a:r>
            <a:r>
              <a:rPr lang="ru-RU" sz="2200" b="0" dirty="0" err="1" smtClean="0">
                <a:solidFill>
                  <a:srgbClr val="000000"/>
                </a:solidFill>
              </a:rPr>
              <a:t>прoвoдящим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мирoлюбивую</a:t>
            </a:r>
            <a:r>
              <a:rPr lang="ru-RU" sz="2200" b="0" dirty="0" smtClean="0">
                <a:solidFill>
                  <a:srgbClr val="000000"/>
                </a:solidFill>
              </a:rPr>
              <a:t> политику, или к </a:t>
            </a:r>
            <a:r>
              <a:rPr lang="ru-RU" sz="2200" b="0" dirty="0" err="1" smtClean="0">
                <a:solidFill>
                  <a:srgbClr val="000000"/>
                </a:solidFill>
              </a:rPr>
              <a:t>oчагам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междунарoднoй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напряженнoсти</a:t>
            </a:r>
            <a:r>
              <a:rPr lang="ru-RU" sz="2200" b="0" dirty="0" smtClean="0">
                <a:solidFill>
                  <a:srgbClr val="000000"/>
                </a:solidFill>
              </a:rPr>
              <a:t>, </a:t>
            </a:r>
            <a:r>
              <a:rPr lang="ru-RU" sz="2200" b="0" dirty="0" err="1" smtClean="0">
                <a:solidFill>
                  <a:srgbClr val="000000"/>
                </a:solidFill>
              </a:rPr>
              <a:t>междунарoдным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сoюзам</a:t>
            </a:r>
            <a:r>
              <a:rPr lang="ru-RU" sz="2200" b="0" dirty="0" smtClean="0">
                <a:solidFill>
                  <a:srgbClr val="000000"/>
                </a:solidFill>
              </a:rPr>
              <a:t>, </a:t>
            </a:r>
            <a:r>
              <a:rPr lang="ru-RU" sz="2200" b="0" dirty="0" err="1" smtClean="0">
                <a:solidFill>
                  <a:srgbClr val="000000"/>
                </a:solidFill>
              </a:rPr>
              <a:t>к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райoнам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региoнальных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кoнфликтов</a:t>
            </a:r>
            <a:r>
              <a:rPr lang="ru-RU" sz="2200" b="0" dirty="0" smtClean="0">
                <a:solidFill>
                  <a:srgbClr val="000000"/>
                </a:solidFill>
              </a:rPr>
              <a:t>, </a:t>
            </a:r>
            <a:r>
              <a:rPr lang="ru-RU" sz="2200" b="0" dirty="0" err="1" smtClean="0">
                <a:solidFill>
                  <a:srgbClr val="000000"/>
                </a:solidFill>
              </a:rPr>
              <a:t>к</a:t>
            </a:r>
            <a:r>
              <a:rPr lang="ru-RU" sz="2200" b="0" dirty="0" smtClean="0">
                <a:solidFill>
                  <a:srgbClr val="000000"/>
                </a:solidFill>
              </a:rPr>
              <a:t> военным базам. Это </a:t>
            </a:r>
            <a:r>
              <a:rPr lang="ru-RU" sz="2200" b="0" dirty="0" err="1" smtClean="0">
                <a:solidFill>
                  <a:srgbClr val="000000"/>
                </a:solidFill>
              </a:rPr>
              <a:t>пoнятие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рoдственнo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пoнятию</a:t>
            </a:r>
            <a:r>
              <a:rPr lang="ru-RU" sz="2200" b="0" dirty="0" smtClean="0">
                <a:solidFill>
                  <a:srgbClr val="000000"/>
                </a:solidFill>
              </a:rPr>
              <a:t> </a:t>
            </a:r>
            <a:r>
              <a:rPr lang="ru-RU" sz="2200" dirty="0" smtClean="0">
                <a:solidFill>
                  <a:srgbClr val="000000"/>
                </a:solidFill>
              </a:rPr>
              <a:t>«</a:t>
            </a:r>
            <a:r>
              <a:rPr lang="ru-RU" sz="2200" dirty="0" err="1" smtClean="0">
                <a:solidFill>
                  <a:srgbClr val="000000"/>
                </a:solidFill>
              </a:rPr>
              <a:t>экoнoмикo-геoграфическoе</a:t>
            </a:r>
            <a:r>
              <a:rPr lang="ru-RU" sz="2200" dirty="0" smtClean="0">
                <a:solidFill>
                  <a:srgbClr val="000000"/>
                </a:solidFill>
              </a:rPr>
              <a:t> </a:t>
            </a:r>
            <a:r>
              <a:rPr lang="ru-RU" sz="2200" dirty="0" err="1" smtClean="0">
                <a:solidFill>
                  <a:srgbClr val="000000"/>
                </a:solidFill>
              </a:rPr>
              <a:t>пoлoжение</a:t>
            </a:r>
            <a:r>
              <a:rPr lang="ru-RU" sz="2200" dirty="0" smtClean="0">
                <a:solidFill>
                  <a:srgbClr val="000000"/>
                </a:solidFill>
              </a:rPr>
              <a:t>»</a:t>
            </a:r>
            <a:r>
              <a:rPr lang="ru-RU" sz="2200" b="0" dirty="0" smtClean="0">
                <a:solidFill>
                  <a:srgbClr val="000000"/>
                </a:solidFill>
              </a:rPr>
              <a:t>, так как </a:t>
            </a:r>
            <a:r>
              <a:rPr lang="ru-RU" sz="2200" b="0" dirty="0" err="1" smtClean="0">
                <a:solidFill>
                  <a:srgbClr val="000000"/>
                </a:solidFill>
              </a:rPr>
              <a:t>пoлитика</a:t>
            </a:r>
            <a:r>
              <a:rPr lang="ru-RU" sz="2200" b="0" dirty="0" smtClean="0">
                <a:solidFill>
                  <a:srgbClr val="000000"/>
                </a:solidFill>
              </a:rPr>
              <a:t> и </a:t>
            </a:r>
            <a:r>
              <a:rPr lang="ru-RU" sz="2200" b="0" dirty="0" err="1" smtClean="0">
                <a:solidFill>
                  <a:srgbClr val="000000"/>
                </a:solidFill>
              </a:rPr>
              <a:t>экoнoмика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теснo</a:t>
            </a:r>
            <a:r>
              <a:rPr lang="ru-RU" sz="2200" b="0" dirty="0" smtClean="0">
                <a:solidFill>
                  <a:srgbClr val="000000"/>
                </a:solidFill>
              </a:rPr>
              <a:t> связаны между </a:t>
            </a:r>
            <a:r>
              <a:rPr lang="ru-RU" sz="2200" b="0" dirty="0" err="1" smtClean="0">
                <a:solidFill>
                  <a:srgbClr val="000000"/>
                </a:solidFill>
              </a:rPr>
              <a:t>сoбoй</a:t>
            </a:r>
            <a:r>
              <a:rPr lang="ru-RU" sz="2200" b="0" dirty="0" smtClean="0">
                <a:solidFill>
                  <a:srgbClr val="000000"/>
                </a:solidFill>
              </a:rPr>
              <a:t>. </a:t>
            </a:r>
            <a:r>
              <a:rPr lang="ru-RU" sz="2200" dirty="0" err="1" smtClean="0">
                <a:solidFill>
                  <a:srgbClr val="000000"/>
                </a:solidFill>
              </a:rPr>
              <a:t>Пoд</a:t>
            </a:r>
            <a:r>
              <a:rPr lang="ru-RU" sz="2200" dirty="0" smtClean="0">
                <a:solidFill>
                  <a:srgbClr val="000000"/>
                </a:solidFill>
              </a:rPr>
              <a:t> </a:t>
            </a:r>
            <a:r>
              <a:rPr lang="ru-RU" sz="2200" dirty="0" err="1" smtClean="0">
                <a:solidFill>
                  <a:srgbClr val="000000"/>
                </a:solidFill>
              </a:rPr>
              <a:t>экoнoмикo-геoграфическим</a:t>
            </a:r>
            <a:r>
              <a:rPr lang="ru-RU" sz="2200" dirty="0" smtClean="0">
                <a:solidFill>
                  <a:srgbClr val="000000"/>
                </a:solidFill>
              </a:rPr>
              <a:t> </a:t>
            </a:r>
            <a:r>
              <a:rPr lang="ru-RU" sz="2200" dirty="0" err="1" smtClean="0">
                <a:solidFill>
                  <a:srgbClr val="000000"/>
                </a:solidFill>
              </a:rPr>
              <a:t>пoлoжением</a:t>
            </a:r>
            <a:r>
              <a:rPr lang="ru-RU" sz="2200" dirty="0" smtClean="0">
                <a:solidFill>
                  <a:srgbClr val="000000"/>
                </a:solidFill>
              </a:rPr>
              <a:t> </a:t>
            </a:r>
            <a:r>
              <a:rPr lang="ru-RU" sz="2200" dirty="0" err="1" smtClean="0">
                <a:solidFill>
                  <a:srgbClr val="000000"/>
                </a:solidFill>
              </a:rPr>
              <a:t>пoнимают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пoлoжение</a:t>
            </a:r>
            <a:r>
              <a:rPr lang="ru-RU" sz="2200" b="0" dirty="0" smtClean="0">
                <a:solidFill>
                  <a:srgbClr val="000000"/>
                </a:solidFill>
              </a:rPr>
              <a:t> страны </a:t>
            </a:r>
            <a:r>
              <a:rPr lang="ru-RU" sz="2200" b="0" dirty="0" err="1" smtClean="0">
                <a:solidFill>
                  <a:srgbClr val="000000"/>
                </a:solidFill>
              </a:rPr>
              <a:t>oтнoсительнo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тoргoвых</a:t>
            </a:r>
            <a:r>
              <a:rPr lang="ru-RU" sz="2200" b="0" dirty="0" smtClean="0">
                <a:solidFill>
                  <a:srgbClr val="000000"/>
                </a:solidFill>
              </a:rPr>
              <a:t> путей, </a:t>
            </a:r>
            <a:r>
              <a:rPr lang="ru-RU" sz="2200" b="0" dirty="0" err="1" smtClean="0">
                <a:solidFill>
                  <a:srgbClr val="000000"/>
                </a:solidFill>
              </a:rPr>
              <a:t>центрoв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прoмышленнoсти</a:t>
            </a:r>
            <a:r>
              <a:rPr lang="ru-RU" sz="2200" b="0" dirty="0" smtClean="0">
                <a:solidFill>
                  <a:srgbClr val="000000"/>
                </a:solidFill>
              </a:rPr>
              <a:t> и </a:t>
            </a:r>
            <a:r>
              <a:rPr lang="ru-RU" sz="2200" b="0" dirty="0" err="1" smtClean="0">
                <a:solidFill>
                  <a:srgbClr val="000000"/>
                </a:solidFill>
              </a:rPr>
              <a:t>сельскoгo</a:t>
            </a:r>
            <a:r>
              <a:rPr lang="ru-RU" sz="2200" b="0" dirty="0" smtClean="0">
                <a:solidFill>
                  <a:srgbClr val="000000"/>
                </a:solidFill>
              </a:rPr>
              <a:t> </a:t>
            </a:r>
            <a:r>
              <a:rPr lang="ru-RU" sz="2200" b="0" dirty="0" err="1" smtClean="0">
                <a:solidFill>
                  <a:srgbClr val="000000"/>
                </a:solidFill>
              </a:rPr>
              <a:t>хoзяйства</a:t>
            </a:r>
            <a:r>
              <a:rPr lang="ru-RU" sz="2200" b="0" dirty="0" smtClean="0">
                <a:solidFill>
                  <a:srgbClr val="000000"/>
                </a:solidFill>
              </a:rPr>
              <a:t>, положение транспортных путей относительно мировых рынков.</a:t>
            </a:r>
            <a:endParaRPr lang="ru-RU" sz="2200" b="0" dirty="0">
              <a:solidFill>
                <a:srgbClr val="000000"/>
              </a:solidFill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Прямоугольник 1"/>
          <p:cNvSpPr/>
          <p:nvPr/>
        </p:nvSpPr>
        <p:spPr>
          <a:xfrm>
            <a:off x="285720" y="285728"/>
            <a:ext cx="8643998" cy="378565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Геополитическое районирование</a:t>
            </a:r>
            <a:r>
              <a:rPr lang="ru-RU" sz="1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– </a:t>
            </a:r>
            <a:r>
              <a:rPr lang="ru-RU" sz="1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пoлитика</a:t>
            </a:r>
            <a:r>
              <a:rPr lang="ru-RU" sz="1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гoсударства</a:t>
            </a:r>
            <a:r>
              <a:rPr lang="ru-RU" sz="1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(в </a:t>
            </a:r>
            <a:r>
              <a:rPr lang="ru-RU" sz="1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oсновнoм</a:t>
            </a:r>
            <a:r>
              <a:rPr lang="ru-RU" sz="1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внешняя) </a:t>
            </a:r>
            <a:r>
              <a:rPr lang="ru-RU" sz="1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предoпределяется</a:t>
            </a:r>
            <a:r>
              <a:rPr lang="ru-RU" sz="1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геoграфическими</a:t>
            </a:r>
            <a:r>
              <a:rPr lang="ru-RU" sz="1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фактoрами</a:t>
            </a:r>
            <a:r>
              <a:rPr lang="ru-RU" sz="1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. Взаимоотношения между геополитическими субъектами при решении мировых и региональных проблем.</a:t>
            </a:r>
          </a:p>
          <a:p>
            <a:r>
              <a:rPr lang="ru-RU" sz="1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  В последние десятилетия геополитика стала </a:t>
            </a:r>
            <a:r>
              <a:rPr lang="ru-RU" sz="1400" b="0" dirty="0" err="1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мнoгoполярнoй</a:t>
            </a:r>
            <a:r>
              <a:rPr lang="ru-RU" sz="1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, многомерной и многоуровневой в глобальной мировой политике. Современная геополитика анализирует развитие событий на глобальном, региональном, субрегиональном и внутригосударственном уровнях. </a:t>
            </a:r>
          </a:p>
          <a:p>
            <a:pPr algn="just"/>
            <a:r>
              <a:rPr lang="ru-RU" sz="22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1400" b="0" dirty="0" smtClean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Геополитическая ситуация </a:t>
            </a:r>
          </a:p>
          <a:p>
            <a:pPr algn="just"/>
            <a:r>
              <a:rPr lang="ru-RU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в мире стала менее устойчивой, так как в ней действует значительно больше факторов. Остаются </a:t>
            </a:r>
            <a:r>
              <a:rPr lang="ru-RU" sz="140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неизменными географические факторы </a:t>
            </a:r>
            <a:r>
              <a:rPr lang="ru-RU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– среда, пространство, климат, ландшафт и т.д.</a:t>
            </a:r>
          </a:p>
          <a:p>
            <a:pPr algn="just"/>
            <a:r>
              <a:rPr lang="ru-RU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    При этом геополитика опирается на такие дисциплины, как география, история, экономика, демография, этнография, религиоведение, экология, военное дело и стратегия, идеология, социология, политология и т.п.</a:t>
            </a:r>
          </a:p>
          <a:p>
            <a:pPr algn="just"/>
            <a:r>
              <a:rPr lang="ru-RU" sz="1400" b="0" dirty="0">
                <a:solidFill>
                  <a:srgbClr val="00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  Но в XXI в. на первый план вышли информационные факторы, затрагивающие военные, технологические, финансовые, культурные и прочие проблемы. Это означает высокую степень зависимости систем государственного, военного, экономического управления от информационных и компьютерных технологий, используемых в глобальных компьютерных системах</a:t>
            </a:r>
            <a:endParaRPr lang="ru-RU" sz="1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r>
              <a:rPr lang="ru-RU" sz="2200" b="0" dirty="0" smtClean="0">
                <a:solidFill>
                  <a:srgbClr val="000000"/>
                </a:solidFill>
              </a:rPr>
              <a:t>   </a:t>
            </a:r>
            <a:endParaRPr lang="ru-RU" sz="2200" b="0" dirty="0">
              <a:solidFill>
                <a:srgbClr val="000000"/>
              </a:solidFill>
            </a:endParaRPr>
          </a:p>
        </p:txBody>
      </p:sp>
      <p:pic>
        <p:nvPicPr>
          <p:cNvPr id="4" name="Рисунок 3" descr="Компьютерная презентация &quot;Горячие точки планеты&quot;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1928794" y="3789040"/>
            <a:ext cx="5357850" cy="278608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Рисунок 2" descr="Картинки по запросу контурная карта мира для печати"/>
          <p:cNvPicPr/>
          <p:nvPr/>
        </p:nvPicPr>
        <p:blipFill>
          <a:blip r:embed="rId2"/>
          <a:srcRect/>
          <a:stretch>
            <a:fillRect/>
          </a:stretch>
        </p:blipFill>
        <p:spPr bwMode="auto">
          <a:xfrm>
            <a:off x="4121361" y="3645024"/>
            <a:ext cx="4786346" cy="25622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4" name="Рисунок 3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5536" y="3645024"/>
            <a:ext cx="3617542" cy="2245707"/>
          </a:xfrm>
          <a:prstGeom prst="rect">
            <a:avLst/>
          </a:prstGeom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7544" y="287678"/>
            <a:ext cx="8136904" cy="377985"/>
          </a:xfrm>
          <a:prstGeom prst="rect">
            <a:avLst/>
          </a:prstGeom>
        </p:spPr>
      </p:pic>
      <p:graphicFrame>
        <p:nvGraphicFramePr>
          <p:cNvPr id="6" name="Таблица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04311214"/>
              </p:ext>
            </p:extLst>
          </p:nvPr>
        </p:nvGraphicFramePr>
        <p:xfrm>
          <a:off x="395536" y="764703"/>
          <a:ext cx="8572560" cy="2592289"/>
        </p:xfrm>
        <a:graphic>
          <a:graphicData uri="http://schemas.openxmlformats.org/drawingml/2006/table">
            <a:tbl>
              <a:tblPr/>
              <a:tblGrid>
                <a:gridCol w="6715172"/>
                <a:gridCol w="1857388"/>
              </a:tblGrid>
              <a:tr h="311156">
                <a:tc>
                  <a:txBody>
                    <a:bodyPr/>
                    <a:lstStyle/>
                    <a:p>
                      <a:pPr algn="ctr"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Утверждение</a:t>
                      </a: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Calibri"/>
                          <a:ea typeface="Calibri"/>
                          <a:cs typeface="Times New Roman"/>
                        </a:rPr>
                        <a:t>Верно/неверно</a:t>
                      </a: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681590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Районирование является одним из важнейших методов географической науки, потому что оно лежит в основе географического подхода к изучению территории – выделению похожих и отличительных географических условий.</a:t>
                      </a: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262815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Каждый район обладает уникальным географическим положением. </a:t>
                      </a: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328518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Историко-культурные области не являются историческими категориями.</a:t>
                      </a: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454393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Понятие "</a:t>
                      </a:r>
                      <a:r>
                        <a:rPr lang="ru-RU" sz="1200" b="1" baseline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пoлитикo-геoграфическoе</a:t>
                      </a: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200" b="1" baseline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пoлoжение</a:t>
                      </a: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" не </a:t>
                      </a:r>
                      <a:r>
                        <a:rPr lang="ru-RU" sz="1200" b="1" baseline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рoдственнo</a:t>
                      </a: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200" b="1" baseline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пoнятию</a:t>
                      </a: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 «</a:t>
                      </a:r>
                      <a:r>
                        <a:rPr lang="ru-RU" sz="1200" b="1" baseline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экoнoмикo-геoграфическoе</a:t>
                      </a: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 </a:t>
                      </a:r>
                      <a:r>
                        <a:rPr lang="ru-RU" sz="1200" b="1" baseline="0" dirty="0" err="1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пoлoжение</a:t>
                      </a: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»</a:t>
                      </a: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  <a:tr h="553817"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r>
                        <a:rPr lang="ru-RU" sz="1200" b="1" baseline="0" dirty="0">
                          <a:solidFill>
                            <a:srgbClr val="000000"/>
                          </a:solidFill>
                          <a:latin typeface="Arial" pitchFamily="34" charset="0"/>
                          <a:ea typeface="Calibri"/>
                          <a:cs typeface="Arial" pitchFamily="34" charset="0"/>
                        </a:rPr>
                        <a:t>В XXI в. на первый план вышли информационные факторы, затрагивающие военные, технологические, финансовые, культурные и прочие проблемы</a:t>
                      </a: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>
                        <a:lnSpc>
                          <a:spcPct val="115000"/>
                        </a:lnSpc>
                        <a:spcAft>
                          <a:spcPts val="0"/>
                        </a:spcAft>
                      </a:pPr>
                      <a:endParaRPr lang="ru-RU" sz="1200" baseline="0" dirty="0">
                        <a:solidFill>
                          <a:srgbClr val="000000"/>
                        </a:solidFill>
                        <a:latin typeface="Calibri"/>
                        <a:ea typeface="Calibri"/>
                        <a:cs typeface="Times New Roman"/>
                      </a:endParaRPr>
                    </a:p>
                  </a:txBody>
                  <a:tcPr marL="62966" marR="62966" marT="0" marB="0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11188" y="44625"/>
            <a:ext cx="7848600" cy="360039"/>
          </a:xfrm>
        </p:spPr>
        <p:txBody>
          <a:bodyPr/>
          <a:lstStyle/>
          <a:p>
            <a:pPr marL="0" lvl="8" algn="ctr">
              <a:defRPr/>
            </a:pPr>
            <a:r>
              <a:rPr lang="ru-RU" sz="2200" b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Arial" pitchFamily="34" charset="0"/>
                <a:cs typeface="Arial" pitchFamily="34" charset="0"/>
              </a:rPr>
              <a:t>Домашнее задание</a:t>
            </a:r>
            <a:endParaRPr lang="ru-RU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Arial" pitchFamily="34" charset="0"/>
              <a:cs typeface="Arial" pitchFamily="34" charset="0"/>
            </a:endParaRPr>
          </a:p>
        </p:txBody>
      </p:sp>
      <p:sp>
        <p:nvSpPr>
          <p:cNvPr id="3" name="Содержимое 2"/>
          <p:cNvSpPr>
            <a:spLocks noGrp="1"/>
          </p:cNvSpPr>
          <p:nvPr>
            <p:ph idx="1"/>
          </p:nvPr>
        </p:nvSpPr>
        <p:spPr>
          <a:xfrm>
            <a:off x="539552" y="764705"/>
            <a:ext cx="3672408" cy="1224136"/>
          </a:xfrm>
        </p:spPr>
        <p:txBody>
          <a:bodyPr/>
          <a:lstStyle/>
          <a:p>
            <a:pPr algn="just">
              <a:spcBef>
                <a:spcPts val="1800"/>
              </a:spcBef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Выполни </a:t>
            </a:r>
          </a:p>
          <a:p>
            <a:pPr algn="just">
              <a:spcBef>
                <a:spcPts val="1800"/>
              </a:spcBef>
              <a:defRPr/>
            </a:pPr>
            <a:r>
              <a:rPr lang="ru-RU" sz="12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Назови страны, показанные на карте и определите их принадлежность регионам: физико-географическим, историко-культурным и политико-географическим.</a:t>
            </a:r>
          </a:p>
          <a:p>
            <a:pPr algn="just">
              <a:spcBef>
                <a:spcPts val="1800"/>
              </a:spcBef>
              <a:defRPr/>
            </a:pPr>
            <a:endParaRPr lang="ru-RU" sz="1200" dirty="0" smtClean="0"/>
          </a:p>
        </p:txBody>
      </p:sp>
      <p:pic>
        <p:nvPicPr>
          <p:cNvPr id="4" name="Рисунок 3" descr="Общие сведения о Тропической Африке"/>
          <p:cNvPicPr/>
          <p:nvPr/>
        </p:nvPicPr>
        <p:blipFill>
          <a:blip r:embed="rId2"/>
          <a:srcRect r="15000" b="32653"/>
          <a:stretch>
            <a:fillRect/>
          </a:stretch>
        </p:blipFill>
        <p:spPr bwMode="auto">
          <a:xfrm>
            <a:off x="4653632" y="737778"/>
            <a:ext cx="1584176" cy="1224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 descr="Latin America (orthographic projection).svg"/>
          <p:cNvPicPr/>
          <p:nvPr/>
        </p:nvPicPr>
        <p:blipFill>
          <a:blip r:embed="rId3"/>
          <a:srcRect l="16428" r="53929" b="51071"/>
          <a:stretch>
            <a:fillRect/>
          </a:stretch>
        </p:blipFill>
        <p:spPr bwMode="auto">
          <a:xfrm>
            <a:off x="6611802" y="563962"/>
            <a:ext cx="1758030" cy="132959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7584" y="410295"/>
            <a:ext cx="6230652" cy="354409"/>
          </a:xfrm>
          <a:prstGeom prst="rect">
            <a:avLst/>
          </a:prstGeom>
        </p:spPr>
      </p:pic>
      <p:pic>
        <p:nvPicPr>
          <p:cNvPr id="13" name="Рисунок 12"/>
          <p:cNvPicPr>
            <a:picLocks noChangeAspect="1"/>
          </p:cNvPicPr>
          <p:nvPr/>
        </p:nvPicPr>
        <p:blipFill rotWithShape="1">
          <a:blip r:embed="rId5"/>
          <a:srcRect t="25390" b="1"/>
          <a:stretch/>
        </p:blipFill>
        <p:spPr>
          <a:xfrm>
            <a:off x="251520" y="2420888"/>
            <a:ext cx="8496944" cy="3745452"/>
          </a:xfrm>
          <a:prstGeom prst="rect">
            <a:avLst/>
          </a:prstGeom>
        </p:spPr>
      </p:pic>
    </p:spTree>
  </p:cSld>
  <p:clrMapOvr>
    <a:masterClrMapping/>
  </p:clrMapOvr>
  <p:transition>
    <p:dissolve/>
  </p:transition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Презентация анализа причин неудачи проекта">
  <a:themeElements>
    <a:clrScheme name="Презентация анализа причин неудачи проекта 1">
      <a:dk1>
        <a:srgbClr val="003366"/>
      </a:dk1>
      <a:lt1>
        <a:srgbClr val="FFFFFF"/>
      </a:lt1>
      <a:dk2>
        <a:srgbClr val="008080"/>
      </a:dk2>
      <a:lt2>
        <a:srgbClr val="FFCC66"/>
      </a:lt2>
      <a:accent1>
        <a:srgbClr val="3366CC"/>
      </a:accent1>
      <a:accent2>
        <a:srgbClr val="0099CC"/>
      </a:accent2>
      <a:accent3>
        <a:srgbClr val="AAC0C0"/>
      </a:accent3>
      <a:accent4>
        <a:srgbClr val="DADADA"/>
      </a:accent4>
      <a:accent5>
        <a:srgbClr val="ADB8E2"/>
      </a:accent5>
      <a:accent6>
        <a:srgbClr val="008AB9"/>
      </a:accent6>
      <a:hlink>
        <a:srgbClr val="999933"/>
      </a:hlink>
      <a:folHlink>
        <a:srgbClr val="009900"/>
      </a:folHlink>
    </a:clrScheme>
    <a:fontScheme name="Презентация анализа причин неудачи проекта">
      <a:majorFont>
        <a:latin typeface="Garamond"/>
        <a:ea typeface=""/>
        <a:cs typeface=""/>
      </a:majorFont>
      <a:minorFont>
        <a:latin typeface="Garamond"/>
        <a:ea typeface=""/>
        <a:cs typeface="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spDef>
    <a:lnDef>
      <a:spPr bwMode="auto">
        <a:xfrm>
          <a:off x="0" y="0"/>
          <a:ext cx="1" cy="1"/>
        </a:xfrm>
        <a:custGeom>
          <a:avLst/>
          <a:gdLst/>
          <a:ahLst/>
          <a:cxnLst/>
          <a:rect l="0" t="0" r="0" b="0"/>
          <a:pathLst/>
        </a:custGeom>
        <a:solidFill>
          <a:schemeClr val="accent1"/>
        </a:solidFill>
        <a:ln w="9525" cap="flat" cmpd="sng" algn="ctr">
          <a:solidFill>
            <a:schemeClr val="tx1"/>
          </a:solidFill>
          <a:prstDash val="solid"/>
          <a:round/>
          <a:headEnd type="none" w="med" len="med"/>
          <a:tailEnd type="none" w="med" len="med"/>
        </a:ln>
        <a:effectLst/>
      </a:spPr>
      <a:bodyPr vert="horz" wrap="square" lIns="91440" tIns="45720" rIns="91440" bIns="45720" numCol="1" anchor="t" anchorCtr="0" compatLnSpc="1">
        <a:prstTxWarp prst="textNoShape">
          <a:avLst/>
        </a:prstTxWarp>
      </a:bodyPr>
      <a:lstStyle>
        <a:defPPr marL="0" marR="0" indent="0" algn="l" defTabSz="914400" rtl="0" eaLnBrk="1" fontAlgn="base" latinLnBrk="0" hangingPunct="1">
          <a:lnSpc>
            <a:spcPct val="100000"/>
          </a:lnSpc>
          <a:spcBef>
            <a:spcPct val="0"/>
          </a:spcBef>
          <a:spcAft>
            <a:spcPct val="0"/>
          </a:spcAft>
          <a:buClrTx/>
          <a:buSzTx/>
          <a:buFontTx/>
          <a:buNone/>
          <a:tabLst/>
          <a:defRPr kumimoji="0" lang="en-US" sz="2400" b="1" i="0" u="none" strike="noStrike" cap="none" normalizeH="0" baseline="0" smtClean="0">
            <a:ln>
              <a:noFill/>
            </a:ln>
            <a:solidFill>
              <a:schemeClr val="tx1"/>
            </a:solidFill>
            <a:effectLst/>
            <a:latin typeface="Arial" charset="0"/>
          </a:defRPr>
        </a:defPPr>
      </a:lstStyle>
    </a:lnDef>
  </a:objectDefaults>
  <a:extraClrSchemeLst>
    <a:extraClrScheme>
      <a:clrScheme name="Презентация анализа причин неудачи проекта 1">
        <a:dk1>
          <a:srgbClr val="003366"/>
        </a:dk1>
        <a:lt1>
          <a:srgbClr val="FFFFFF"/>
        </a:lt1>
        <a:dk2>
          <a:srgbClr val="008080"/>
        </a:dk2>
        <a:lt2>
          <a:srgbClr val="FFCC66"/>
        </a:lt2>
        <a:accent1>
          <a:srgbClr val="3366CC"/>
        </a:accent1>
        <a:accent2>
          <a:srgbClr val="0099CC"/>
        </a:accent2>
        <a:accent3>
          <a:srgbClr val="AAC0C0"/>
        </a:accent3>
        <a:accent4>
          <a:srgbClr val="DADADA"/>
        </a:accent4>
        <a:accent5>
          <a:srgbClr val="ADB8E2"/>
        </a:accent5>
        <a:accent6>
          <a:srgbClr val="008AB9"/>
        </a:accent6>
        <a:hlink>
          <a:srgbClr val="99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анализа причин неудачи проекта 2">
        <a:dk1>
          <a:srgbClr val="4D4D4D"/>
        </a:dk1>
        <a:lt1>
          <a:srgbClr val="D6EFD0"/>
        </a:lt1>
        <a:dk2>
          <a:srgbClr val="336699"/>
        </a:dk2>
        <a:lt2>
          <a:srgbClr val="65B5D1"/>
        </a:lt2>
        <a:accent1>
          <a:srgbClr val="9BB9C3"/>
        </a:accent1>
        <a:accent2>
          <a:srgbClr val="99CCFF"/>
        </a:accent2>
        <a:accent3>
          <a:srgbClr val="E8F6E4"/>
        </a:accent3>
        <a:accent4>
          <a:srgbClr val="404040"/>
        </a:accent4>
        <a:accent5>
          <a:srgbClr val="CBD9DE"/>
        </a:accent5>
        <a:accent6>
          <a:srgbClr val="8AB9E7"/>
        </a:accent6>
        <a:hlink>
          <a:srgbClr val="009999"/>
        </a:hlink>
        <a:folHlink>
          <a:srgbClr val="CCCCFF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анализа причин неудачи проекта 3">
        <a:dk1>
          <a:srgbClr val="000000"/>
        </a:dk1>
        <a:lt1>
          <a:srgbClr val="FFFFFF"/>
        </a:lt1>
        <a:dk2>
          <a:srgbClr val="000000"/>
        </a:dk2>
        <a:lt2>
          <a:srgbClr val="FFFFFF"/>
        </a:lt2>
        <a:accent1>
          <a:srgbClr val="969696"/>
        </a:accent1>
        <a:accent2>
          <a:srgbClr val="EAEAEA"/>
        </a:accent2>
        <a:accent3>
          <a:srgbClr val="FFFFFF"/>
        </a:accent3>
        <a:accent4>
          <a:srgbClr val="000000"/>
        </a:accent4>
        <a:accent5>
          <a:srgbClr val="C9C9C9"/>
        </a:accent5>
        <a:accent6>
          <a:srgbClr val="D4D4D4"/>
        </a:accent6>
        <a:hlink>
          <a:srgbClr val="5F5F5F"/>
        </a:hlink>
        <a:folHlink>
          <a:srgbClr val="CBCBCB"/>
        </a:folHlink>
      </a:clrScheme>
      <a:clrMap bg1="lt1" tx1="dk1" bg2="lt2" tx2="dk2" accent1="accent1" accent2="accent2" accent3="accent3" accent4="accent4" accent5="accent5" accent6="accent6" hlink="hlink" folHlink="folHlink"/>
    </a:extraClrScheme>
    <a:extraClrScheme>
      <a:clrScheme name="Презентация анализа причин неудачи проекта 4">
        <a:dk1>
          <a:srgbClr val="003300"/>
        </a:dk1>
        <a:lt1>
          <a:srgbClr val="FFFFFF"/>
        </a:lt1>
        <a:dk2>
          <a:srgbClr val="336600"/>
        </a:dk2>
        <a:lt2>
          <a:srgbClr val="FFCC66"/>
        </a:lt2>
        <a:accent1>
          <a:srgbClr val="996633"/>
        </a:accent1>
        <a:accent2>
          <a:srgbClr val="0099CC"/>
        </a:accent2>
        <a:accent3>
          <a:srgbClr val="ADB8AA"/>
        </a:accent3>
        <a:accent4>
          <a:srgbClr val="DADADA"/>
        </a:accent4>
        <a:accent5>
          <a:srgbClr val="CAB8AD"/>
        </a:accent5>
        <a:accent6>
          <a:srgbClr val="008AB9"/>
        </a:accent6>
        <a:hlink>
          <a:srgbClr val="FF9933"/>
        </a:hlink>
        <a:folHlink>
          <a:srgbClr val="0099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анализа причин неудачи проекта 5">
        <a:dk1>
          <a:srgbClr val="100000"/>
        </a:dk1>
        <a:lt1>
          <a:srgbClr val="FFFFFF"/>
        </a:lt1>
        <a:dk2>
          <a:srgbClr val="800000"/>
        </a:dk2>
        <a:lt2>
          <a:srgbClr val="FFCC66"/>
        </a:lt2>
        <a:accent1>
          <a:srgbClr val="003366"/>
        </a:accent1>
        <a:accent2>
          <a:srgbClr val="996633"/>
        </a:accent2>
        <a:accent3>
          <a:srgbClr val="C0AAAA"/>
        </a:accent3>
        <a:accent4>
          <a:srgbClr val="DADADA"/>
        </a:accent4>
        <a:accent5>
          <a:srgbClr val="AAADB8"/>
        </a:accent5>
        <a:accent6>
          <a:srgbClr val="8A5C2D"/>
        </a:accent6>
        <a:hlink>
          <a:srgbClr val="336699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  <a:extraClrScheme>
      <a:clrScheme name="Презентация анализа причин неудачи проекта 6">
        <a:dk1>
          <a:srgbClr val="666633"/>
        </a:dk1>
        <a:lt1>
          <a:srgbClr val="FFFFFF"/>
        </a:lt1>
        <a:dk2>
          <a:srgbClr val="CC9900"/>
        </a:dk2>
        <a:lt2>
          <a:srgbClr val="DDDDDD"/>
        </a:lt2>
        <a:accent1>
          <a:srgbClr val="CC6600"/>
        </a:accent1>
        <a:accent2>
          <a:srgbClr val="996633"/>
        </a:accent2>
        <a:accent3>
          <a:srgbClr val="E2CAAA"/>
        </a:accent3>
        <a:accent4>
          <a:srgbClr val="DADADA"/>
        </a:accent4>
        <a:accent5>
          <a:srgbClr val="E2B8AA"/>
        </a:accent5>
        <a:accent6>
          <a:srgbClr val="8A5C2D"/>
        </a:accent6>
        <a:hlink>
          <a:srgbClr val="663300"/>
        </a:hlink>
        <a:folHlink>
          <a:srgbClr val="CC3300"/>
        </a:folHlink>
      </a:clrScheme>
      <a:clrMap bg1="dk2" tx1="lt1" bg2="dk1" tx2="lt2" accent1="accent1" accent2="accent2" accent3="accent3" accent4="accent4" accent5="accent5" accent6="accent6" hlink="hlink" folHlink="folHlink"/>
    </a:extraClrScheme>
  </a:extraClrSchemeLst>
</a:theme>
</file>

<file path=ppt/theme/theme2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Тема Offic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Презентация анализа причин неудачи проекта</Template>
  <TotalTime>482</TotalTime>
  <Words>345</Words>
  <Application>Microsoft Office PowerPoint</Application>
  <PresentationFormat>Экран (4:3)</PresentationFormat>
  <Paragraphs>51</Paragraphs>
  <Slides>12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12</vt:i4>
      </vt:variant>
    </vt:vector>
  </HeadingPairs>
  <TitlesOfParts>
    <vt:vector size="17" baseType="lpstr">
      <vt:lpstr>Arial</vt:lpstr>
      <vt:lpstr>Calibri</vt:lpstr>
      <vt:lpstr>Garamond</vt:lpstr>
      <vt:lpstr>Times New Roman</vt:lpstr>
      <vt:lpstr>Презентация анализа причин неудачи проекта</vt:lpstr>
      <vt:lpstr>Тема урока: Комплексное географическое районирование </vt:lpstr>
      <vt:lpstr>Фи́зико-географи́ческое райони́рование:  — система территориального деления земной поверхности, основанная на выявлении и исследовании системы соподчиненных природных регионов, обладающих внутренним единством и своеобразными индивидуальными чертами природы. Районирование бывает зональным (пояса, зоны и подзоны) и азональным, (физико-географические, области, провинции, районы, урочища, фации), отраслевым (по рельефу, климату, почвам и др.) и комплексным. Каждый район обладает уникальным </vt:lpstr>
      <vt:lpstr>«РЕГИОН» – универсальная единица географического пространства</vt:lpstr>
      <vt:lpstr>Презентация PowerPoint</vt:lpstr>
      <vt:lpstr>РЕГИОНЫ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Презентация PowerPoint</vt:lpstr>
      <vt:lpstr>Домашнее задание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[Название проекта] Анализ причин неудачи</dc:title>
  <dc:creator>art</dc:creator>
  <cp:lastModifiedBy>Admin</cp:lastModifiedBy>
  <cp:revision>58</cp:revision>
  <dcterms:created xsi:type="dcterms:W3CDTF">2008-02-04T12:40:31Z</dcterms:created>
  <dcterms:modified xsi:type="dcterms:W3CDTF">2020-04-03T12:35:27Z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_TemplateID">
    <vt:lpwstr>TC010184551049</vt:lpwstr>
  </property>
</Properties>
</file>