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8" r:id="rId4"/>
    <p:sldId id="263" r:id="rId5"/>
    <p:sldId id="264" r:id="rId6"/>
    <p:sldId id="267" r:id="rId7"/>
    <p:sldId id="261" r:id="rId8"/>
    <p:sldId id="262" r:id="rId9"/>
    <p:sldId id="266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1848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DC4-B13C-44C3-A8AF-C393118F637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CFDF-7AC2-41C8-9F23-C7BE28B7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4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DC4-B13C-44C3-A8AF-C393118F637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CFDF-7AC2-41C8-9F23-C7BE28B7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4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DC4-B13C-44C3-A8AF-C393118F637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CFDF-7AC2-41C8-9F23-C7BE28B7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1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DC4-B13C-44C3-A8AF-C393118F637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CFDF-7AC2-41C8-9F23-C7BE28B7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DC4-B13C-44C3-A8AF-C393118F637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CFDF-7AC2-41C8-9F23-C7BE28B7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7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DC4-B13C-44C3-A8AF-C393118F637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CFDF-7AC2-41C8-9F23-C7BE28B7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2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DC4-B13C-44C3-A8AF-C393118F637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CFDF-7AC2-41C8-9F23-C7BE28B7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5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DC4-B13C-44C3-A8AF-C393118F637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CFDF-7AC2-41C8-9F23-C7BE28B7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5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DC4-B13C-44C3-A8AF-C393118F637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CFDF-7AC2-41C8-9F23-C7BE28B7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DC4-B13C-44C3-A8AF-C393118F637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CFDF-7AC2-41C8-9F23-C7BE28B7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4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DC4-B13C-44C3-A8AF-C393118F637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CFDF-7AC2-41C8-9F23-C7BE28B7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86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A3DC4-B13C-44C3-A8AF-C393118F637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9CFDF-7AC2-41C8-9F23-C7BE28B7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2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15"/>
            <a:ext cx="8229600" cy="70608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География 10 класс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7992888" cy="28083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Сушко Ю.А.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КГУ ОСШ№4                      </a:t>
            </a:r>
            <a:r>
              <a:rPr lang="ru-RU" sz="2400" b="1" i="1" dirty="0" smtClean="0"/>
              <a:t>Раздел 6.</a:t>
            </a:r>
            <a:r>
              <a:rPr lang="ru-RU" sz="2400" i="1" dirty="0" smtClean="0"/>
              <a:t> Страноведение </a:t>
            </a:r>
          </a:p>
          <a:p>
            <a:pPr marL="0" indent="0">
              <a:buNone/>
            </a:pPr>
            <a:r>
              <a:rPr lang="ru-RU" sz="2400" i="1" dirty="0" smtClean="0"/>
              <a:t>                                </a:t>
            </a:r>
            <a:r>
              <a:rPr lang="ru-RU" sz="2400" b="1" i="1" dirty="0" smtClean="0"/>
              <a:t>Тема:</a:t>
            </a:r>
            <a:r>
              <a:rPr lang="ru-RU" sz="2400" i="1" dirty="0"/>
              <a:t> </a:t>
            </a:r>
            <a:r>
              <a:rPr lang="ru-RU" sz="2400" i="1" dirty="0" smtClean="0"/>
              <a:t> Комплексное географическое</a:t>
            </a:r>
          </a:p>
          <a:p>
            <a:pPr marL="0" indent="0" algn="ctr">
              <a:buNone/>
            </a:pPr>
            <a:r>
              <a:rPr lang="ru-RU" sz="2400" i="1" dirty="0" smtClean="0"/>
              <a:t> районирование</a:t>
            </a:r>
            <a:endParaRPr lang="ru-RU" sz="2400" i="1" dirty="0"/>
          </a:p>
          <a:p>
            <a:pPr marL="0" indent="0" algn="ctr">
              <a:buNone/>
            </a:pPr>
            <a:r>
              <a:rPr lang="ru-RU" sz="2400" b="1" i="1" dirty="0" smtClean="0"/>
              <a:t> Цели обучения: </a:t>
            </a:r>
            <a:endParaRPr lang="en-US" sz="2400" b="1" dirty="0" smtClean="0"/>
          </a:p>
          <a:p>
            <a:pPr marL="0" indent="0">
              <a:buNone/>
            </a:pPr>
            <a:r>
              <a:rPr lang="kk-KZ" sz="2400" dirty="0"/>
              <a:t>10.6.1.2 предлагать собственную модель комплексно-географического и историко-культурного районирования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684076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6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Домашнее задание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i="1" dirty="0"/>
              <a:t>*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107.</a:t>
            </a:r>
          </a:p>
          <a:p>
            <a:pPr marL="0" indent="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Выполни.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Подчеркните какие 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языки считаются рабочими языками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ООН?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французский, итальянский, испанский, греческий, арабский, русский, казахский, китайский, японский.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Разработайте собственную модель историко-географических регионов мира. Объясните, почему страны мира нужно объединить в историко-географические регионы именно таким образом.</a:t>
            </a:r>
          </a:p>
          <a:p>
            <a:pPr marL="0" indent="0"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https://cf2.ppt-online.org/files2/slide/o/ozGVJPtpBKORbm8lcUqs97uaxvM36XfHdL4kS51DF/slide-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4" y="3105835"/>
            <a:ext cx="7218367" cy="2195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dirty="0" smtClean="0">
                <a:solidFill>
                  <a:schemeClr val="tx2"/>
                </a:solidFill>
              </a:rPr>
              <a:t>Новая тема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i="1" dirty="0" smtClean="0"/>
              <a:t>1 Что такое комплексно-географическое районирование</a:t>
            </a:r>
          </a:p>
          <a:p>
            <a:r>
              <a:rPr lang="ru-RU" i="1" dirty="0" smtClean="0"/>
              <a:t>2 Свойства и классификация моделей</a:t>
            </a:r>
          </a:p>
          <a:p>
            <a:r>
              <a:rPr lang="ru-RU" i="1" dirty="0"/>
              <a:t>3</a:t>
            </a:r>
            <a:r>
              <a:rPr lang="ru-RU" i="1" dirty="0" smtClean="0"/>
              <a:t> Историко- культурное районирование</a:t>
            </a:r>
          </a:p>
          <a:p>
            <a:r>
              <a:rPr lang="ru-RU" i="1" dirty="0"/>
              <a:t>4</a:t>
            </a:r>
            <a:r>
              <a:rPr lang="ru-RU" i="1" dirty="0" smtClean="0"/>
              <a:t> Историко-культурные районы мира</a:t>
            </a:r>
          </a:p>
          <a:p>
            <a:r>
              <a:rPr lang="ru-RU" i="1" dirty="0"/>
              <a:t>5</a:t>
            </a:r>
            <a:r>
              <a:rPr lang="ru-RU" i="1" dirty="0" smtClean="0"/>
              <a:t> </a:t>
            </a:r>
            <a:r>
              <a:rPr lang="ru-RU" i="1" dirty="0" err="1" smtClean="0"/>
              <a:t>Геоисторические</a:t>
            </a:r>
            <a:r>
              <a:rPr lang="ru-RU" i="1" dirty="0" smtClean="0"/>
              <a:t>  регионы мира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6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760640"/>
          </a:xfrm>
        </p:spPr>
        <p:txBody>
          <a:bodyPr>
            <a:noAutofit/>
          </a:bodyPr>
          <a:lstStyle/>
          <a:p>
            <a:r>
              <a:rPr lang="ru-RU" sz="1800" i="1" dirty="0"/>
              <a:t>Комплексно-географическое районирование – это физико-географические, ландшафтно-геофизические модели </a:t>
            </a:r>
            <a:r>
              <a:rPr lang="ru-RU" sz="1800" i="1" dirty="0" err="1"/>
              <a:t>геосистем</a:t>
            </a:r>
            <a:r>
              <a:rPr lang="ru-RU" sz="1800" i="1" dirty="0"/>
              <a:t>. </a:t>
            </a:r>
            <a:endParaRPr lang="ru-RU" sz="1800" i="1" dirty="0" smtClean="0"/>
          </a:p>
          <a:p>
            <a:r>
              <a:rPr lang="ru-RU" sz="1800" i="1" dirty="0" smtClean="0"/>
              <a:t> Свойства </a:t>
            </a:r>
            <a:r>
              <a:rPr lang="ru-RU" sz="1800" i="1" dirty="0"/>
              <a:t>моделей:</a:t>
            </a:r>
          </a:p>
          <a:p>
            <a:pPr marL="0" indent="0">
              <a:buNone/>
            </a:pPr>
            <a:r>
              <a:rPr lang="ru-RU" sz="1800" i="1" dirty="0" smtClean="0"/>
              <a:t>        модель </a:t>
            </a:r>
            <a:r>
              <a:rPr lang="ru-RU" sz="1800" i="1" dirty="0"/>
              <a:t>изменяет с помощью масштаба размеры природных систем до </a:t>
            </a:r>
            <a:r>
              <a:rPr lang="ru-RU" sz="1800" i="1" dirty="0" smtClean="0"/>
              <a:t>           удобной </a:t>
            </a:r>
            <a:r>
              <a:rPr lang="ru-RU" sz="1800" i="1" dirty="0"/>
              <a:t>величины;</a:t>
            </a:r>
          </a:p>
          <a:p>
            <a:r>
              <a:rPr lang="ru-RU" sz="1800" i="1" dirty="0"/>
              <a:t>изучение динамики природных процессов наталкивается на трудность: малую скорость протекания многих процессов (эту трудность помогает преодолеть другая характеристика моделей – масштаб времени);</a:t>
            </a:r>
          </a:p>
          <a:p>
            <a:r>
              <a:rPr lang="ru-RU" sz="1800" i="1" dirty="0"/>
              <a:t> моделирование позволяет упростить чрезвычайную сложность географических систем, вычленив ограниченное число элементов системы и их связей.</a:t>
            </a:r>
          </a:p>
          <a:p>
            <a:r>
              <a:rPr lang="ru-RU" sz="1800" i="1" dirty="0"/>
              <a:t>Модели разделяются на несколько групп</a:t>
            </a:r>
            <a:r>
              <a:rPr lang="ru-RU" sz="1800" i="1" dirty="0" smtClean="0"/>
              <a:t>:</a:t>
            </a:r>
          </a:p>
          <a:p>
            <a:r>
              <a:rPr lang="ru-RU" sz="1800" i="1" dirty="0"/>
              <a:t>модели, используемые для изучения пространственной структуры </a:t>
            </a:r>
            <a:r>
              <a:rPr lang="ru-RU" sz="1800" i="1" dirty="0" err="1"/>
              <a:t>геосистем</a:t>
            </a:r>
            <a:r>
              <a:rPr lang="ru-RU" sz="1800" i="1" dirty="0"/>
              <a:t> (континуальные и дискретные);</a:t>
            </a:r>
          </a:p>
          <a:p>
            <a:r>
              <a:rPr lang="ru-RU" sz="1800" i="1" dirty="0"/>
              <a:t>модели массопереноса: биогенный перенос на примере простейших балансовых моделей, модели поверхностного смыва, вертикальной миграции в почвах.</a:t>
            </a:r>
          </a:p>
          <a:p>
            <a:r>
              <a:rPr lang="ru-RU" sz="1800" i="1" dirty="0"/>
              <a:t>     В зависимости от ранга </a:t>
            </a:r>
            <a:r>
              <a:rPr lang="ru-RU" sz="1800" i="1" dirty="0" err="1"/>
              <a:t>геосистем</a:t>
            </a:r>
            <a:r>
              <a:rPr lang="ru-RU" sz="1800" i="1" dirty="0"/>
              <a:t> модели классифицируются на локальные, региональные, глобальные. </a:t>
            </a:r>
          </a:p>
        </p:txBody>
      </p:sp>
    </p:spTree>
    <p:extLst>
      <p:ext uri="{BB962C8B-B14F-4D97-AF65-F5344CB8AC3E}">
        <p14:creationId xmlns:p14="http://schemas.microsoft.com/office/powerpoint/2010/main" val="42930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000" i="1" dirty="0"/>
              <a:t>Историко-культурными называют районы, каждый из которых имеет свой непохожий, на другие путь развития. Различия проявляются в своеобразии памятников культуры народов, особенностях их религий, обычаев, национального характера, традиционных видов хозяйства</a:t>
            </a:r>
            <a:br>
              <a:rPr lang="ru-RU" sz="2000" i="1" dirty="0"/>
            </a:br>
            <a:endParaRPr lang="ru-RU" sz="2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941168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1"/>
            <a:ext cx="8579296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2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tx2"/>
                </a:solidFill>
              </a:rPr>
              <a:t>Геоисторические</a:t>
            </a:r>
            <a:r>
              <a:rPr lang="ru-RU" sz="3200" dirty="0" smtClean="0">
                <a:solidFill>
                  <a:schemeClr val="tx2"/>
                </a:solidFill>
              </a:rPr>
              <a:t> регионы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i="1" dirty="0" err="1" smtClean="0"/>
              <a:t>Геоисторические</a:t>
            </a:r>
            <a:r>
              <a:rPr lang="ru-RU" sz="2000" i="1" dirty="0" smtClean="0"/>
              <a:t> </a:t>
            </a:r>
            <a:r>
              <a:rPr lang="ru-RU" sz="2000" i="1" dirty="0"/>
              <a:t>регионы – это «действующие лица» истории, они играют особую роль на каждом из этапов истории, формируя особые цивилизационные миры.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42792" cy="4437112"/>
          </a:xfrm>
        </p:spPr>
        <p:txBody>
          <a:bodyPr>
            <a:noAutofit/>
          </a:bodyPr>
          <a:lstStyle/>
          <a:p>
            <a:r>
              <a:rPr lang="ru-RU" sz="1600" b="1" i="1" dirty="0"/>
              <a:t>К числу историко-культурных областей </a:t>
            </a:r>
            <a:r>
              <a:rPr lang="ru-RU" sz="1600" b="1" i="1" dirty="0" smtClean="0"/>
              <a:t> Старого Света  относятся:</a:t>
            </a:r>
            <a:endParaRPr lang="ru-RU" sz="1600" i="1" dirty="0"/>
          </a:p>
          <a:p>
            <a:pPr lvl="0"/>
            <a:r>
              <a:rPr lang="ru-RU" sz="1600" i="1" dirty="0"/>
              <a:t>Ближний Восток, или Левант. Исламская культурная область, захватывающая значительную часть Азии и Северную Африку.</a:t>
            </a:r>
          </a:p>
          <a:p>
            <a:pPr lvl="0"/>
            <a:r>
              <a:rPr lang="ru-RU" sz="1600" i="1" dirty="0"/>
              <a:t>Европейская культурная область.</a:t>
            </a:r>
          </a:p>
          <a:p>
            <a:pPr lvl="0"/>
            <a:r>
              <a:rPr lang="ru-RU" sz="1600" i="1" dirty="0"/>
              <a:t>Хозяйственно-культурные типы на начало ХХ в.</a:t>
            </a:r>
          </a:p>
          <a:p>
            <a:pPr lvl="0"/>
            <a:r>
              <a:rPr lang="ru-RU" sz="1600" i="1" dirty="0"/>
              <a:t>Индийская.</a:t>
            </a:r>
          </a:p>
          <a:p>
            <a:pPr lvl="0"/>
            <a:r>
              <a:rPr lang="ru-RU" sz="1600" i="1" dirty="0"/>
              <a:t>Китайская (или Восточно-Азиатская).</a:t>
            </a:r>
          </a:p>
          <a:p>
            <a:pPr lvl="0"/>
            <a:r>
              <a:rPr lang="ru-RU" sz="1600" i="1" dirty="0"/>
              <a:t>Индокитайская.</a:t>
            </a:r>
          </a:p>
          <a:p>
            <a:pPr lvl="0"/>
            <a:r>
              <a:rPr lang="ru-RU" sz="1600" i="1" dirty="0"/>
              <a:t>Островная </a:t>
            </a:r>
            <a:r>
              <a:rPr lang="ru-RU" sz="1600" i="1" dirty="0" err="1"/>
              <a:t>субкультурная</a:t>
            </a:r>
            <a:r>
              <a:rPr lang="ru-RU" sz="1600" i="1" dirty="0"/>
              <a:t> область Тихого океана.</a:t>
            </a:r>
          </a:p>
          <a:p>
            <a:pPr lvl="0"/>
            <a:r>
              <a:rPr lang="ru-RU" sz="1600" i="1" dirty="0"/>
              <a:t>Евразийские степи.</a:t>
            </a: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>
            <a:noAutofit/>
          </a:bodyPr>
          <a:lstStyle/>
          <a:p>
            <a:r>
              <a:rPr lang="ru-RU" sz="1800" b="1" i="1" dirty="0"/>
              <a:t>К числу историко-культурных областей </a:t>
            </a:r>
            <a:r>
              <a:rPr lang="ru-RU" sz="1800" b="1" i="1" dirty="0" smtClean="0"/>
              <a:t>Нового Света относятся:</a:t>
            </a:r>
            <a:endParaRPr lang="ru-RU" sz="1800" i="1" dirty="0"/>
          </a:p>
          <a:p>
            <a:pPr lvl="0"/>
            <a:r>
              <a:rPr lang="ru-RU" sz="1800" i="1" dirty="0"/>
              <a:t>Африка к югу от Сахары (</a:t>
            </a:r>
            <a:r>
              <a:rPr lang="ru-RU" sz="1800" i="1" dirty="0" err="1"/>
              <a:t>Мезоафриканская</a:t>
            </a:r>
            <a:r>
              <a:rPr lang="ru-RU" sz="1800" i="1" dirty="0"/>
              <a:t> и Южноафриканская культурные области);</a:t>
            </a:r>
          </a:p>
          <a:p>
            <a:pPr lvl="0"/>
            <a:r>
              <a:rPr lang="ru-RU" sz="1800" i="1" dirty="0"/>
              <a:t>циркумполярная область с рудиментарными этносами.</a:t>
            </a:r>
          </a:p>
          <a:p>
            <a:r>
              <a:rPr lang="ru-RU" sz="1800" i="1" dirty="0"/>
              <a:t> </a:t>
            </a:r>
            <a:r>
              <a:rPr lang="ru-RU" sz="1800" i="1" dirty="0" smtClean="0"/>
              <a:t>Англо-саксонская </a:t>
            </a:r>
            <a:r>
              <a:rPr lang="ru-RU" sz="1800" i="1" dirty="0"/>
              <a:t>и латино-американская культурные </a:t>
            </a:r>
            <a:r>
              <a:rPr lang="ru-RU" sz="1800" i="1" dirty="0" smtClean="0"/>
              <a:t>области</a:t>
            </a:r>
            <a:r>
              <a:rPr lang="ru-RU" sz="1800" i="1" dirty="0"/>
              <a:t> </a:t>
            </a:r>
            <a:r>
              <a:rPr lang="ru-RU" sz="1800" i="1" dirty="0" smtClean="0"/>
              <a:t>в  </a:t>
            </a:r>
            <a:r>
              <a:rPr lang="ru-RU" sz="1800" i="1" dirty="0"/>
              <a:t>Америке  </a:t>
            </a:r>
          </a:p>
        </p:txBody>
      </p:sp>
    </p:spTree>
    <p:extLst>
      <p:ext uri="{BB962C8B-B14F-4D97-AF65-F5344CB8AC3E}">
        <p14:creationId xmlns:p14="http://schemas.microsoft.com/office/powerpoint/2010/main" val="23987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Цивилизованные миры и </a:t>
            </a:r>
            <a:r>
              <a:rPr lang="ru-RU" sz="3600" dirty="0" err="1" smtClean="0">
                <a:solidFill>
                  <a:schemeClr val="tx2"/>
                </a:solidFill>
              </a:rPr>
              <a:t>геоисторические</a:t>
            </a:r>
            <a:r>
              <a:rPr lang="ru-RU" sz="3600" dirty="0" smtClean="0">
                <a:solidFill>
                  <a:schemeClr val="tx2"/>
                </a:solidFill>
              </a:rPr>
              <a:t> регионы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6895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5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374" y="29017"/>
            <a:ext cx="8229600" cy="47667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Закрепление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579296" cy="609329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 </a:t>
            </a:r>
            <a:r>
              <a:rPr lang="kk-KZ" sz="1600" b="1" dirty="0" smtClean="0"/>
              <a:t>Задание№1</a:t>
            </a:r>
            <a:endParaRPr lang="ru-RU" sz="1600" b="1" dirty="0"/>
          </a:p>
          <a:p>
            <a:r>
              <a:rPr lang="kk-KZ" sz="1600" i="1" dirty="0"/>
              <a:t>Выберите один из предложенных историко-географических регионов, опишите его по </a:t>
            </a:r>
            <a:r>
              <a:rPr lang="kk-KZ" sz="1600" i="1" dirty="0" smtClean="0"/>
              <a:t>плану и </a:t>
            </a:r>
            <a:r>
              <a:rPr lang="kk-KZ" sz="1600" i="1" dirty="0"/>
              <a:t>представьте </a:t>
            </a:r>
            <a:r>
              <a:rPr lang="kk-KZ" sz="1600" i="1" dirty="0" smtClean="0"/>
              <a:t>в  </a:t>
            </a:r>
            <a:r>
              <a:rPr lang="kk-KZ" sz="1600" i="1" dirty="0"/>
              <a:t>форме </a:t>
            </a:r>
            <a:r>
              <a:rPr lang="kk-KZ" sz="1600" i="1" dirty="0" smtClean="0"/>
              <a:t> таблицы </a:t>
            </a:r>
            <a:endParaRPr lang="ru-RU" sz="1600" i="1" dirty="0"/>
          </a:p>
          <a:p>
            <a:pPr lvl="0"/>
            <a:r>
              <a:rPr lang="ru-RU" sz="1600" i="1" dirty="0"/>
              <a:t> </a:t>
            </a:r>
            <a:r>
              <a:rPr lang="ru-RU" sz="1600" i="1" dirty="0" smtClean="0"/>
              <a:t>1. </a:t>
            </a:r>
            <a:r>
              <a:rPr lang="kk-KZ" sz="1600" i="1" dirty="0" smtClean="0"/>
              <a:t>Северная Америка   2.Западная Европа</a:t>
            </a:r>
            <a:endParaRPr lang="kk-KZ" sz="1600" i="1" dirty="0"/>
          </a:p>
          <a:p>
            <a:pPr lvl="0"/>
            <a:r>
              <a:rPr lang="kk-KZ" sz="1600" i="1" dirty="0" smtClean="0"/>
              <a:t> 3.  </a:t>
            </a:r>
            <a:r>
              <a:rPr lang="kk-KZ" sz="1600" i="1" dirty="0"/>
              <a:t>Южная </a:t>
            </a:r>
            <a:r>
              <a:rPr lang="kk-KZ" sz="1600" i="1" dirty="0" smtClean="0"/>
              <a:t>Азия              4. </a:t>
            </a:r>
            <a:r>
              <a:rPr lang="kk-KZ" sz="1600" i="1" dirty="0"/>
              <a:t>Северная </a:t>
            </a:r>
            <a:r>
              <a:rPr lang="kk-KZ" sz="1600" i="1" dirty="0" smtClean="0"/>
              <a:t>Африка</a:t>
            </a:r>
          </a:p>
          <a:p>
            <a:pPr lvl="0"/>
            <a:r>
              <a:rPr lang="kk-KZ" sz="1500" i="1" dirty="0" smtClean="0"/>
              <a:t>5. Австралия и Океания </a:t>
            </a:r>
          </a:p>
          <a:p>
            <a:pPr lvl="0"/>
            <a:endParaRPr lang="kk-KZ" sz="1500" dirty="0"/>
          </a:p>
          <a:p>
            <a:pPr lvl="0"/>
            <a:endParaRPr lang="kk-KZ" sz="1500" dirty="0" smtClean="0"/>
          </a:p>
          <a:p>
            <a:pPr lvl="0"/>
            <a:endParaRPr lang="kk-KZ" sz="1500" dirty="0"/>
          </a:p>
          <a:p>
            <a:pPr lvl="0"/>
            <a:endParaRPr lang="kk-KZ" sz="1500" dirty="0" smtClean="0"/>
          </a:p>
          <a:p>
            <a:pPr lvl="0"/>
            <a:endParaRPr lang="kk-KZ" sz="1500" dirty="0"/>
          </a:p>
          <a:p>
            <a:pPr lvl="0"/>
            <a:endParaRPr lang="kk-KZ" sz="1500" dirty="0" smtClean="0"/>
          </a:p>
          <a:p>
            <a:pPr lvl="0"/>
            <a:endParaRPr lang="kk-KZ" sz="1500" dirty="0"/>
          </a:p>
          <a:p>
            <a:pPr lvl="0"/>
            <a:endParaRPr lang="kk-KZ" sz="1500" dirty="0" smtClean="0"/>
          </a:p>
          <a:p>
            <a:pPr lvl="0"/>
            <a:endParaRPr lang="kk-KZ" sz="1500" dirty="0"/>
          </a:p>
          <a:p>
            <a:pPr lvl="0"/>
            <a:endParaRPr lang="kk-KZ" sz="1500" dirty="0" smtClean="0"/>
          </a:p>
          <a:p>
            <a:pPr lvl="0"/>
            <a:endParaRPr lang="kk-KZ" sz="1500" dirty="0"/>
          </a:p>
          <a:p>
            <a:pPr lvl="0"/>
            <a:endParaRPr lang="kk-KZ" sz="1500" dirty="0" smtClean="0"/>
          </a:p>
          <a:p>
            <a:pPr marL="0" lvl="0" indent="0">
              <a:buNone/>
            </a:pPr>
            <a:r>
              <a:rPr lang="kk-KZ" sz="1500" dirty="0" smtClean="0"/>
              <a:t> </a:t>
            </a:r>
            <a:endParaRPr lang="ru-RU" sz="1500" dirty="0" smtClean="0"/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Задание делаете </a:t>
            </a:r>
            <a:r>
              <a:rPr lang="ru-RU" sz="1800" dirty="0">
                <a:solidFill>
                  <a:srgbClr val="FF0000"/>
                </a:solidFill>
              </a:rPr>
              <a:t>п</a:t>
            </a:r>
            <a:r>
              <a:rPr lang="ru-RU" sz="1800" dirty="0" smtClean="0">
                <a:solidFill>
                  <a:srgbClr val="FF0000"/>
                </a:solidFill>
              </a:rPr>
              <a:t>исьменно в тетради и отправляете на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проверку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48883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6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1800" b="1" dirty="0" smtClean="0"/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kk-KZ" sz="2200" b="1" dirty="0" smtClean="0"/>
              <a:t>Задание №2.</a:t>
            </a:r>
            <a:r>
              <a:rPr lang="kk-KZ" sz="2200" dirty="0" smtClean="0"/>
              <a:t> </a:t>
            </a:r>
            <a:r>
              <a:rPr lang="kk-KZ" sz="2200" dirty="0"/>
              <a:t>На контурной карте мира представьте собственное разделение стран мира на историко-географические регионы. </a:t>
            </a:r>
            <a:r>
              <a:rPr lang="kk-KZ" sz="2200" dirty="0">
                <a:solidFill>
                  <a:srgbClr val="FF0000"/>
                </a:solidFill>
              </a:rPr>
              <a:t>Соблюдайте правила работы с контурной картой. Используйте условные знаки. </a:t>
            </a:r>
            <a:r>
              <a:rPr lang="ru-RU" sz="2200" dirty="0">
                <a:solidFill>
                  <a:srgbClr val="FF0000"/>
                </a:solidFill>
              </a:rPr>
              <a:t/>
            </a:r>
            <a:br>
              <a:rPr lang="ru-RU" sz="2200" dirty="0">
                <a:solidFill>
                  <a:srgbClr val="FF0000"/>
                </a:solidFill>
              </a:rPr>
            </a:b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8840"/>
            <a:ext cx="7787208" cy="400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4797152"/>
            <a:ext cx="1421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/>
              <a:t>Условные знаки: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8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82" y="21928"/>
            <a:ext cx="8229600" cy="1409581"/>
          </a:xfrm>
        </p:spPr>
        <p:txBody>
          <a:bodyPr>
            <a:normAutofit fontScale="90000"/>
          </a:bodyPr>
          <a:lstStyle/>
          <a:p>
            <a:pPr lvl="0" algn="l"/>
            <a:r>
              <a:rPr lang="kk-KZ" sz="2000" b="1" dirty="0" smtClean="0"/>
              <a:t> Задание№3 </a:t>
            </a:r>
            <a:br>
              <a:rPr lang="kk-KZ" sz="2000" b="1" dirty="0" smtClean="0"/>
            </a:br>
            <a:r>
              <a:rPr lang="kk-KZ" sz="2000" b="1" dirty="0" smtClean="0"/>
              <a:t>Обозначьте на контурной карте  историко-географические районы Азии.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Для условных обозначений         Страны Юго-Восточной Азии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Страны Юго-Западной Азии 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7632848" cy="343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273" y="744181"/>
            <a:ext cx="457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273" y="992797"/>
            <a:ext cx="457200" cy="3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1057"/>
          <p:cNvSpPr>
            <a:spLocks noChangeArrowheads="1"/>
          </p:cNvSpPr>
          <p:nvPr/>
        </p:nvSpPr>
        <p:spPr bwMode="auto">
          <a:xfrm>
            <a:off x="3132560" y="1336482"/>
            <a:ext cx="428625" cy="219075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1058"/>
          <p:cNvSpPr>
            <a:spLocks noChangeArrowheads="1"/>
          </p:cNvSpPr>
          <p:nvPr/>
        </p:nvSpPr>
        <p:spPr bwMode="auto">
          <a:xfrm>
            <a:off x="3144341" y="1567663"/>
            <a:ext cx="429687" cy="193705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91934" y="1481516"/>
            <a:ext cx="5073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Страны Средней Азии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3210" y="1264127"/>
            <a:ext cx="5024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Страны Центральной </a:t>
            </a:r>
            <a:r>
              <a:rPr lang="ru-RU" dirty="0" smtClean="0"/>
              <a:t>и Восточной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564" y="1762073"/>
            <a:ext cx="457240" cy="2499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76750" y="1683466"/>
            <a:ext cx="1788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Страны СНГ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5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438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География 10 класс</vt:lpstr>
      <vt:lpstr>Новая тема</vt:lpstr>
      <vt:lpstr>Презентация PowerPoint</vt:lpstr>
      <vt:lpstr>Историко-культурными называют районы, каждый из которых имеет свой непохожий, на другие путь развития. Различия проявляются в своеобразии памятников культуры народов, особенностях их религий, обычаев, национального характера, традиционных видов хозяйства </vt:lpstr>
      <vt:lpstr>Геоисторические регионы  Геоисторические регионы – это «действующие лица» истории, они играют особую роль на каждом из этапов истории, формируя особые цивилизационные миры.</vt:lpstr>
      <vt:lpstr>Цивилизованные миры и геоисторические регионы</vt:lpstr>
      <vt:lpstr>Закрепление </vt:lpstr>
      <vt:lpstr>  Задание №2. На контурной карте мира представьте собственное разделение стран мира на историко-географические регионы. Соблюдайте правила работы с контурной картой. Используйте условные знаки.  </vt:lpstr>
      <vt:lpstr> Задание№3  Обозначьте на контурной карте  историко-географические районы Азии.  Для условных обозначений         Страны Юго-Восточной Азии                                                              Страны Юго-Западной Азии 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Alser</dc:creator>
  <cp:lastModifiedBy>Admin</cp:lastModifiedBy>
  <cp:revision>46</cp:revision>
  <dcterms:created xsi:type="dcterms:W3CDTF">2020-04-01T08:05:38Z</dcterms:created>
  <dcterms:modified xsi:type="dcterms:W3CDTF">2020-04-03T12:49:56Z</dcterms:modified>
</cp:coreProperties>
</file>