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345" r:id="rId4"/>
    <p:sldId id="305" r:id="rId5"/>
    <p:sldId id="311" r:id="rId6"/>
    <p:sldId id="312" r:id="rId7"/>
    <p:sldId id="315" r:id="rId8"/>
    <p:sldId id="316" r:id="rId9"/>
    <p:sldId id="317" r:id="rId10"/>
    <p:sldId id="346" r:id="rId11"/>
    <p:sldId id="319" r:id="rId12"/>
    <p:sldId id="320" r:id="rId13"/>
    <p:sldId id="278" r:id="rId14"/>
    <p:sldId id="292" r:id="rId15"/>
    <p:sldId id="290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0" autoAdjust="0"/>
    <p:restoredTop sz="94671" autoAdjust="0"/>
  </p:normalViewPr>
  <p:slideViewPr>
    <p:cSldViewPr>
      <p:cViewPr>
        <p:scale>
          <a:sx n="78" d="100"/>
          <a:sy n="78" d="100"/>
        </p:scale>
        <p:origin x="-1116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UzjTG84F0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12093"/>
          <a:stretch/>
        </p:blipFill>
        <p:spPr>
          <a:xfrm>
            <a:off x="6444208" y="620688"/>
            <a:ext cx="2428432" cy="2071870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233403"/>
            <a:ext cx="7272808" cy="4268319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урок № 30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раздел: </a:t>
            </a:r>
            <a:r>
              <a:rPr lang="ru-RU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Трудовое право</a:t>
            </a:r>
            <a:endParaRPr lang="ru-RU" sz="28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тема урока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:  </a:t>
            </a:r>
            <a:r>
              <a:rPr lang="ru-RU" sz="2800" b="1" dirty="0">
                <a:solidFill>
                  <a:srgbClr val="FF0000"/>
                </a:solidFill>
                <a:latin typeface="Cambria" panose="02040503050406030204" pitchFamily="18" charset="0"/>
              </a:rPr>
              <a:t>«Какие права и обязанности возлагает на работника и работодателя  трудовой </a:t>
            </a:r>
            <a:r>
              <a:rPr lang="ru-RU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договор ?»</a:t>
            </a:r>
          </a:p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цель: </a:t>
            </a:r>
            <a:r>
              <a:rPr lang="ru-RU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9.4.4.1 – раскрывать содержание трудового договора, анализируя правовые ситуации</a:t>
            </a:r>
            <a:endParaRPr lang="ru-RU" sz="28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116632"/>
            <a:ext cx="26642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Основы права 9 класс</a:t>
            </a:r>
            <a:endParaRPr lang="ru-RU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652120" y="5301208"/>
            <a:ext cx="3111936" cy="1296293"/>
          </a:xfrm>
          <a:prstGeom prst="rect">
            <a:avLst/>
          </a:prstGeom>
        </p:spPr>
        <p:txBody>
          <a:bodyPr tIns="0">
            <a:normAutofit fontScale="85000" lnSpcReduction="20000"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110000"/>
              </a:lnSpc>
              <a:defRPr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учитель истории</a:t>
            </a:r>
            <a:b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КГУ «Гимназия № 38 </a:t>
            </a:r>
          </a:p>
          <a:p>
            <a:pPr>
              <a:lnSpc>
                <a:spcPct val="110000"/>
              </a:lnSpc>
              <a:defRPr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г. Караганды</a:t>
            </a:r>
          </a:p>
          <a:p>
            <a:pPr>
              <a:lnSpc>
                <a:spcPct val="110000"/>
              </a:lnSpc>
              <a:defRPr/>
            </a:pPr>
            <a:r>
              <a:rPr lang="ru-RU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Смаилова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Г.А.</a:t>
            </a:r>
          </a:p>
          <a:p>
            <a:pPr>
              <a:defRPr/>
            </a:pPr>
            <a:endParaRPr lang="ru-RU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" y="4959673"/>
            <a:ext cx="2376264" cy="1916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1371600"/>
          </a:xfrm>
        </p:spPr>
        <p:txBody>
          <a:bodyPr/>
          <a:lstStyle/>
          <a:p>
            <a:pPr algn="ctr" eaLnBrk="1" hangingPunct="1"/>
            <a:r>
              <a:rPr lang="ru-RU" altLang="ru-RU" sz="3600" dirty="0" smtClean="0"/>
              <a:t>Расторжение трудового договора</a:t>
            </a:r>
            <a:br>
              <a:rPr lang="ru-RU" altLang="ru-RU" sz="3600" dirty="0" smtClean="0"/>
            </a:br>
            <a:r>
              <a:rPr lang="ru-RU" altLang="ru-RU" sz="3600" b="1" dirty="0" smtClean="0"/>
              <a:t>по инициативе работодателя</a:t>
            </a:r>
            <a:r>
              <a:rPr lang="ru-RU" altLang="ru-RU" dirty="0" smtClean="0"/>
              <a:t> </a:t>
            </a:r>
          </a:p>
        </p:txBody>
      </p:sp>
      <p:sp>
        <p:nvSpPr>
          <p:cNvPr id="18435" name="AutoShape 4" descr="Букет"/>
          <p:cNvSpPr>
            <a:spLocks noChangeArrowheads="1"/>
          </p:cNvSpPr>
          <p:nvPr/>
        </p:nvSpPr>
        <p:spPr bwMode="auto">
          <a:xfrm>
            <a:off x="3397808" y="1658888"/>
            <a:ext cx="1962944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Ликвидация </a:t>
            </a:r>
          </a:p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организации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436" name="AutoShape 5" descr="Букет"/>
          <p:cNvSpPr>
            <a:spLocks noChangeArrowheads="1"/>
          </p:cNvSpPr>
          <p:nvPr/>
        </p:nvSpPr>
        <p:spPr bwMode="auto">
          <a:xfrm>
            <a:off x="5724128" y="1597152"/>
            <a:ext cx="3063224" cy="823736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  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Сокращение численности </a:t>
            </a:r>
          </a:p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работников организации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8438" name="AutoShape 7" descr="Букет"/>
          <p:cNvSpPr>
            <a:spLocks noChangeArrowheads="1"/>
          </p:cNvSpPr>
          <p:nvPr/>
        </p:nvSpPr>
        <p:spPr bwMode="auto">
          <a:xfrm>
            <a:off x="685800" y="5373216"/>
            <a:ext cx="7924800" cy="1143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в последний день работодатель обязан выдать работнику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трудовую книжку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произвести окончательный расчет</a:t>
            </a:r>
          </a:p>
        </p:txBody>
      </p:sp>
      <p:sp>
        <p:nvSpPr>
          <p:cNvPr id="7" name="AutoShape 4" descr="Букет"/>
          <p:cNvSpPr>
            <a:spLocks noChangeArrowheads="1"/>
          </p:cNvSpPr>
          <p:nvPr/>
        </p:nvSpPr>
        <p:spPr bwMode="auto">
          <a:xfrm>
            <a:off x="0" y="1640592"/>
            <a:ext cx="2827040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смена собственника </a:t>
            </a:r>
          </a:p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имущества организации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" name="AutoShape 4" descr="Букет"/>
          <p:cNvSpPr>
            <a:spLocks noChangeArrowheads="1"/>
          </p:cNvSpPr>
          <p:nvPr/>
        </p:nvSpPr>
        <p:spPr bwMode="auto">
          <a:xfrm>
            <a:off x="0" y="2676896"/>
            <a:ext cx="3043784" cy="1138808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прогул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(отсутствие без </a:t>
            </a:r>
            <a:endParaRPr lang="ru-RU" alt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уважительных причин </a:t>
            </a:r>
          </a:p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более чем  4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часов подряд)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1" t="-71" r="14728" b="71"/>
          <a:stretch/>
        </p:blipFill>
        <p:spPr bwMode="auto">
          <a:xfrm>
            <a:off x="3665898" y="2560321"/>
            <a:ext cx="1602640" cy="25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4" descr="Букет"/>
          <p:cNvSpPr>
            <a:spLocks noChangeArrowheads="1"/>
          </p:cNvSpPr>
          <p:nvPr/>
        </p:nvSpPr>
        <p:spPr bwMode="auto">
          <a:xfrm>
            <a:off x="5148064" y="4014584"/>
            <a:ext cx="3888431" cy="1214616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появление на работе в состоянии </a:t>
            </a:r>
            <a:endParaRPr lang="ru-RU" alt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алкогольного, наркотического  или</a:t>
            </a:r>
          </a:p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иного токсического опьянения</a:t>
            </a:r>
          </a:p>
        </p:txBody>
      </p:sp>
      <p:sp>
        <p:nvSpPr>
          <p:cNvPr id="9" name="AutoShape 4" descr="Букет"/>
          <p:cNvSpPr>
            <a:spLocks noChangeArrowheads="1"/>
          </p:cNvSpPr>
          <p:nvPr/>
        </p:nvSpPr>
        <p:spPr bwMode="auto">
          <a:xfrm>
            <a:off x="0" y="4014584"/>
            <a:ext cx="3779912" cy="1214616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неоднократное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неисполнение </a:t>
            </a:r>
            <a:endParaRPr lang="ru-RU" alt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работником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без 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уважительных</a:t>
            </a:r>
          </a:p>
          <a:p>
            <a:pPr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причин трудовых обязанностей</a:t>
            </a:r>
          </a:p>
        </p:txBody>
      </p:sp>
      <p:sp>
        <p:nvSpPr>
          <p:cNvPr id="11" name="AutoShape 4" descr="Букет"/>
          <p:cNvSpPr>
            <a:spLocks noChangeArrowheads="1"/>
          </p:cNvSpPr>
          <p:nvPr/>
        </p:nvSpPr>
        <p:spPr bwMode="auto">
          <a:xfrm>
            <a:off x="5724128" y="2780928"/>
            <a:ext cx="3089148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несоответствие работника </a:t>
            </a:r>
          </a:p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занимаемой должности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42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443912" cy="5397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smtClean="0"/>
              <a:t>Прекращение трудового договора</a:t>
            </a:r>
            <a:br>
              <a:rPr lang="ru-RU" altLang="ru-RU" sz="3600" smtClean="0"/>
            </a:br>
            <a:r>
              <a:rPr lang="ru-RU" altLang="ru-RU" sz="3600" b="1" smtClean="0"/>
              <a:t>по обстоятельствам, </a:t>
            </a:r>
            <a:br>
              <a:rPr lang="ru-RU" altLang="ru-RU" sz="3600" b="1" smtClean="0"/>
            </a:br>
            <a:r>
              <a:rPr lang="ru-RU" altLang="ru-RU" sz="3600" b="1" smtClean="0"/>
              <a:t>не зависящим от воли сторон</a:t>
            </a:r>
          </a:p>
        </p:txBody>
      </p:sp>
      <p:sp>
        <p:nvSpPr>
          <p:cNvPr id="5" name="AutoShape 4" descr="Букет"/>
          <p:cNvSpPr>
            <a:spLocks noChangeArrowheads="1"/>
          </p:cNvSpPr>
          <p:nvPr/>
        </p:nvSpPr>
        <p:spPr bwMode="auto">
          <a:xfrm>
            <a:off x="179512" y="4712353"/>
            <a:ext cx="3462500" cy="864096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осуждение работника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к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наказанию, в соответствии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с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приговором суда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" name="AutoShape 4" descr="Букет"/>
          <p:cNvSpPr>
            <a:spLocks noChangeArrowheads="1"/>
          </p:cNvSpPr>
          <p:nvPr/>
        </p:nvSpPr>
        <p:spPr bwMode="auto">
          <a:xfrm>
            <a:off x="5478756" y="2132856"/>
            <a:ext cx="3089148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не избрание на должность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AutoShape 4" descr="Букет"/>
          <p:cNvSpPr>
            <a:spLocks noChangeArrowheads="1"/>
          </p:cNvSpPr>
          <p:nvPr/>
        </p:nvSpPr>
        <p:spPr bwMode="auto">
          <a:xfrm>
            <a:off x="179512" y="2098376"/>
            <a:ext cx="3089148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призыв работника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на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военную службу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8" name="AutoShape 4" descr="Букет"/>
          <p:cNvSpPr>
            <a:spLocks noChangeArrowheads="1"/>
          </p:cNvSpPr>
          <p:nvPr/>
        </p:nvSpPr>
        <p:spPr bwMode="auto">
          <a:xfrm>
            <a:off x="5610582" y="3317376"/>
            <a:ext cx="3546348" cy="910952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восстановление на работе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работника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, ранее выполнявшего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эту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работу, по решению суда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9" name="AutoShape 4" descr="Букет"/>
          <p:cNvSpPr>
            <a:spLocks noChangeArrowheads="1"/>
          </p:cNvSpPr>
          <p:nvPr/>
        </p:nvSpPr>
        <p:spPr bwMode="auto">
          <a:xfrm>
            <a:off x="179512" y="3317376"/>
            <a:ext cx="3453692" cy="92772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признание работника </a:t>
            </a:r>
            <a:endParaRPr lang="ru-RU" sz="20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</a:rPr>
              <a:t>полностью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нетрудоспособным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" name="AutoShape 4" descr="Букет"/>
          <p:cNvSpPr>
            <a:spLocks noChangeArrowheads="1"/>
          </p:cNvSpPr>
          <p:nvPr/>
        </p:nvSpPr>
        <p:spPr bwMode="auto">
          <a:xfrm>
            <a:off x="5839182" y="4902592"/>
            <a:ext cx="3089148" cy="762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000" dirty="0">
                <a:solidFill>
                  <a:schemeClr val="tx2"/>
                </a:solidFill>
                <a:latin typeface="Times New Roman" pitchFamily="18" charset="0"/>
              </a:rPr>
              <a:t>смерть работника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413" y="2147888"/>
            <a:ext cx="17811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472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smtClean="0"/>
              <a:t>НЕЛЬЗЯ УВОЛИТЬ РАБОТНИКА: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323528" y="1236619"/>
            <a:ext cx="4114800" cy="38862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Во время болезни работника;</a:t>
            </a:r>
          </a:p>
          <a:p>
            <a:pPr eaLnBrk="1" hangingPunct="1"/>
            <a:r>
              <a:rPr lang="ru-RU" altLang="ru-RU" dirty="0" smtClean="0"/>
              <a:t>Во время пребывания в отпуске работника.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927938"/>
            <a:ext cx="54918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В случае нарушения прав работника при расторжении с ним трудового договора  по инициативе работодателя, нужно обратиться в суд в течении одного месяца с даты увольнения.</a:t>
            </a:r>
          </a:p>
        </p:txBody>
      </p:sp>
      <p:pic>
        <p:nvPicPr>
          <p:cNvPr id="3076" name="Picture 4" descr="белизна людей судьи 3d иллюстрация штока. иллюстрации ..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8" r="14354" b="10135"/>
          <a:stretch/>
        </p:blipFill>
        <p:spPr bwMode="auto">
          <a:xfrm>
            <a:off x="1071695" y="4242462"/>
            <a:ext cx="1772113" cy="204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2281436" cy="228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608" y="1337915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77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dirty="0" smtClean="0"/>
              <a:t>Проблемная ситуация</a:t>
            </a:r>
            <a:r>
              <a:rPr lang="kk-KZ" sz="3600" dirty="0"/>
              <a:t/>
            </a:r>
            <a:br>
              <a:rPr lang="kk-KZ" sz="3600" dirty="0"/>
            </a:br>
            <a:r>
              <a:rPr lang="ru-RU" sz="3600" dirty="0" smtClean="0"/>
              <a:t>№1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lnSpcReduction="10000"/>
          </a:bodyPr>
          <a:lstStyle/>
          <a:p>
            <a:pPr algn="just"/>
            <a:r>
              <a:rPr lang="kk-KZ" dirty="0" smtClean="0"/>
              <a:t>30 летний Асанов Медет работает водителем крана </a:t>
            </a:r>
            <a:r>
              <a:rPr lang="kk-KZ" dirty="0"/>
              <a:t>в </a:t>
            </a:r>
            <a:r>
              <a:rPr lang="kk-KZ" dirty="0" smtClean="0"/>
              <a:t>«строительной компаний </a:t>
            </a:r>
            <a:r>
              <a:rPr lang="en-US" dirty="0" smtClean="0"/>
              <a:t>GAP</a:t>
            </a:r>
            <a:r>
              <a:rPr lang="kk-KZ" dirty="0" smtClean="0"/>
              <a:t>». Он приходил на работу в состоянии </a:t>
            </a:r>
            <a:r>
              <a:rPr lang="kk-KZ" dirty="0"/>
              <a:t>алкогольного опьянения 3 </a:t>
            </a:r>
            <a:r>
              <a:rPr lang="kk-KZ" dirty="0" smtClean="0"/>
              <a:t>раза.</a:t>
            </a:r>
            <a:r>
              <a:rPr lang="kk-KZ" dirty="0"/>
              <a:t> </a:t>
            </a:r>
            <a:r>
              <a:rPr lang="kk-KZ" dirty="0" smtClean="0"/>
              <a:t>Директор заметивший это в первый раз сделал ему строгий выговор. Но, в следующий раз уволил Медета и разорвал с ним трудовой договор.</a:t>
            </a:r>
          </a:p>
          <a:p>
            <a:pPr algn="just"/>
            <a:r>
              <a:rPr lang="kk-KZ" i="1" dirty="0" smtClean="0"/>
              <a:t>Правильны ли действия директора?</a:t>
            </a:r>
          </a:p>
          <a:p>
            <a:pPr algn="just"/>
            <a:r>
              <a:rPr lang="kk-KZ" i="1" dirty="0" smtClean="0"/>
              <a:t>Что можно сказать о поступке Медета?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219317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dirty="0"/>
              <a:t>Проблемная ситуация</a:t>
            </a:r>
            <a:br>
              <a:rPr lang="kk-KZ" sz="3600" dirty="0"/>
            </a:br>
            <a:r>
              <a:rPr lang="kk-KZ" sz="3600" dirty="0" smtClean="0"/>
              <a:t>№2     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7638"/>
            <a:ext cx="8496944" cy="5251722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kk-KZ" dirty="0" smtClean="0"/>
              <a:t>Калиев Болат устроился на работу в цех химической покраски на ремонтно-покрасочном предприятии. При принятий на работу он заключил трудовой договор сроком на 3 года. Но во время выполнения работы ему не были предоставлены специальные маска и одежда, защищающие от химикатов. В результате через 3 месяца Болату стало плохо, поэтому ему часто приходилось проходить осмотр и обследования, затем и лечения в больнице. На эти частые обследования работодатель делает предупреждение и увольняет Болата, т.е. прекращает трудовой договор.</a:t>
            </a:r>
          </a:p>
          <a:p>
            <a:pPr algn="just"/>
            <a:r>
              <a:rPr lang="kk-KZ" i="1" dirty="0" smtClean="0"/>
              <a:t>В этом случае наблюдается </a:t>
            </a:r>
            <a:r>
              <a:rPr lang="ru-RU" i="1" dirty="0" smtClean="0"/>
              <a:t>ли нарушение </a:t>
            </a:r>
            <a:r>
              <a:rPr lang="ru-RU" i="1" dirty="0"/>
              <a:t>трудового </a:t>
            </a:r>
            <a:r>
              <a:rPr lang="ru-RU" i="1" dirty="0" smtClean="0"/>
              <a:t>законодательства?</a:t>
            </a:r>
          </a:p>
          <a:p>
            <a:pPr algn="just"/>
            <a:r>
              <a:rPr lang="kk-KZ" i="1" dirty="0" smtClean="0">
                <a:effectLst/>
              </a:rPr>
              <a:t>Что должен и может предпринять Болат в этом случае?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930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619268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kk-KZ" sz="5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de-DE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kk-KZ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договор на основании Трудового кодекса Республики Казахстан. Ниже приведены вопросы </a:t>
            </a: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рассмотреть при составлении </a:t>
            </a: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договора.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договора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компенсации и порядок выплаты компенсации работникам в связи с потерей работы?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выдачи трудовых книжек и документов касаемо трудовой деятельности работникам в случае нарушения трудового договора?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случаях прекращается трудовой договор, включая обстоятельства, неподконтрольные сторонам?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испытательные сроки для всех сотрудников во время приема на работу, каковы требования и результаты испытательного срока?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kk-K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трудовой договор должен включать вопросы, которые задаются </a:t>
            </a:r>
            <a:r>
              <a:rPr lang="kk-KZ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моделирования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kk-KZ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Дескриптор: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kk-KZ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 сторон, меры, применяемые в случае несоблюдения требований ТК РК</a:t>
            </a:r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4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dirty="0" smtClean="0"/>
              <a:t>Статья 24 Конституции Республики Казахстан</a:t>
            </a:r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auto">
          <a:xfrm>
            <a:off x="1043608" y="2362200"/>
            <a:ext cx="1828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свободен</a:t>
            </a:r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609600" y="4191000"/>
            <a:ext cx="20574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оплачиваем</a:t>
            </a:r>
          </a:p>
        </p:txBody>
      </p:sp>
      <p:sp>
        <p:nvSpPr>
          <p:cNvPr id="5125" name="AutoShape 6"/>
          <p:cNvSpPr>
            <a:spLocks noChangeArrowheads="1"/>
          </p:cNvSpPr>
          <p:nvPr/>
        </p:nvSpPr>
        <p:spPr bwMode="auto">
          <a:xfrm>
            <a:off x="3352800" y="5029200"/>
            <a:ext cx="3048000" cy="1066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право </a:t>
            </a:r>
          </a:p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на разрешение</a:t>
            </a:r>
          </a:p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споров</a:t>
            </a:r>
          </a:p>
        </p:txBody>
      </p:sp>
      <p:sp>
        <p:nvSpPr>
          <p:cNvPr id="5126" name="AutoShape 7"/>
          <p:cNvSpPr>
            <a:spLocks noChangeArrowheads="1"/>
          </p:cNvSpPr>
          <p:nvPr/>
        </p:nvSpPr>
        <p:spPr bwMode="auto">
          <a:xfrm>
            <a:off x="3491880" y="3124200"/>
            <a:ext cx="222312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безопасен</a:t>
            </a:r>
          </a:p>
        </p:txBody>
      </p:sp>
      <p:sp>
        <p:nvSpPr>
          <p:cNvPr id="5127" name="AutoShape 8"/>
          <p:cNvSpPr>
            <a:spLocks noChangeArrowheads="1"/>
          </p:cNvSpPr>
          <p:nvPr/>
        </p:nvSpPr>
        <p:spPr bwMode="auto">
          <a:xfrm>
            <a:off x="6553200" y="3962400"/>
            <a:ext cx="19812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право</a:t>
            </a:r>
          </a:p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на отдых</a:t>
            </a:r>
          </a:p>
        </p:txBody>
      </p:sp>
      <p:sp>
        <p:nvSpPr>
          <p:cNvPr id="5128" name="AutoShape 9"/>
          <p:cNvSpPr>
            <a:spLocks noChangeArrowheads="1"/>
          </p:cNvSpPr>
          <p:nvPr/>
        </p:nvSpPr>
        <p:spPr bwMode="auto">
          <a:xfrm>
            <a:off x="6553200" y="2057400"/>
            <a:ext cx="19812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i="1" dirty="0">
                <a:solidFill>
                  <a:schemeClr val="bg1"/>
                </a:solidFill>
                <a:latin typeface="Times New Roman" pitchFamily="18" charset="0"/>
              </a:rPr>
              <a:t>доброволен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3575" y="1628775"/>
            <a:ext cx="25209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chemeClr val="tx2">
                    <a:lumMod val="75000"/>
                  </a:schemeClr>
                </a:solidFill>
              </a:rPr>
              <a:t>ТРУД</a:t>
            </a:r>
          </a:p>
        </p:txBody>
      </p:sp>
    </p:spTree>
    <p:extLst>
      <p:ext uri="{BB962C8B-B14F-4D97-AF65-F5344CB8AC3E}">
        <p14:creationId xmlns:p14="http://schemas.microsoft.com/office/powerpoint/2010/main" val="308307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Трудовое законодательство устанавливает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Трудовое законодательство устанавливает минимальные стандарты для трудовых отношений, которые могут и должны быть изменены в сторону улучшения в трудовом и (или) коллективном договоре. Условия труда отдельных категорий работников, которые регулируются другими нормативными правовыми актами, не могут быть ниже стандартов установленных в Трудовом Кодексе.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324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83801"/>
            <a:ext cx="1719309" cy="150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458200" cy="1026036"/>
          </a:xfrm>
        </p:spPr>
        <p:txBody>
          <a:bodyPr/>
          <a:lstStyle/>
          <a:p>
            <a:pPr algn="ctr" eaLnBrk="1" hangingPunct="1"/>
            <a:r>
              <a:rPr lang="ru-RU" altLang="ru-RU" b="1" dirty="0" smtClean="0">
                <a:solidFill>
                  <a:srgbClr val="003300"/>
                </a:solidFill>
              </a:rPr>
              <a:t>Стороны трудовых отношений</a:t>
            </a: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 flipH="1">
            <a:off x="2699791" y="983801"/>
            <a:ext cx="736827" cy="644999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46184" y="1628800"/>
            <a:ext cx="3429000" cy="1872208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</a:rPr>
              <a:t>Работник</a:t>
            </a:r>
          </a:p>
          <a:p>
            <a:pPr algn="ctr" eaLnBrk="1" hangingPunct="1"/>
            <a:r>
              <a:rPr lang="ru-RU" altLang="ru-RU" sz="1200" b="1" dirty="0" smtClean="0">
                <a:latin typeface="Times New Roman" pitchFamily="18" charset="0"/>
              </a:rPr>
              <a:t> </a:t>
            </a:r>
            <a:r>
              <a:rPr lang="ru-RU" altLang="ru-RU" b="1" dirty="0" smtClean="0">
                <a:latin typeface="Times New Roman" pitchFamily="18" charset="0"/>
              </a:rPr>
              <a:t>физическое лицо, вступившее</a:t>
            </a:r>
          </a:p>
          <a:p>
            <a:pPr algn="ctr" eaLnBrk="1" hangingPunct="1"/>
            <a:r>
              <a:rPr lang="ru-RU" altLang="ru-RU" b="1" dirty="0" smtClean="0">
                <a:latin typeface="Times New Roman" pitchFamily="18" charset="0"/>
              </a:rPr>
              <a:t> в  трудовые </a:t>
            </a:r>
            <a:r>
              <a:rPr lang="ru-RU" altLang="ru-RU" b="1" dirty="0">
                <a:latin typeface="Times New Roman" pitchFamily="18" charset="0"/>
              </a:rPr>
              <a:t>правоотношения </a:t>
            </a:r>
            <a:endParaRPr lang="ru-RU" altLang="ru-RU" b="1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altLang="ru-RU" b="1" dirty="0" smtClean="0">
                <a:latin typeface="Times New Roman" pitchFamily="18" charset="0"/>
              </a:rPr>
              <a:t>с работодателем</a:t>
            </a:r>
            <a:r>
              <a:rPr lang="ru-RU" altLang="ru-RU" b="1" dirty="0">
                <a:latin typeface="Times New Roman" pitchFamily="18" charset="0"/>
              </a:rPr>
              <a:t>.</a:t>
            </a:r>
          </a:p>
          <a:p>
            <a:pPr algn="ctr" eaLnBrk="1" hangingPunct="1"/>
            <a:endParaRPr lang="ru-RU" altLang="ru-RU" sz="1200" b="1" dirty="0">
              <a:latin typeface="Times New Roman" pitchFamily="18" charset="0"/>
            </a:endParaRP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5368372" y="983801"/>
            <a:ext cx="931819" cy="424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4932040" y="1550126"/>
            <a:ext cx="4032448" cy="2129221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3200" b="1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</a:rPr>
              <a:t>Работодатель</a:t>
            </a:r>
          </a:p>
          <a:p>
            <a:pPr algn="ctr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юридическое </a:t>
            </a:r>
          </a:p>
          <a:p>
            <a:pPr algn="ctr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лицо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(организация),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вступившее </a:t>
            </a:r>
          </a:p>
          <a:p>
            <a:pPr algn="ctr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трудовые отношения </a:t>
            </a:r>
          </a:p>
          <a:p>
            <a:pPr algn="ctr"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работником.</a:t>
            </a:r>
          </a:p>
          <a:p>
            <a:pPr eaLnBrk="1" hangingPunct="1"/>
            <a:endParaRPr lang="ru-RU" altLang="ru-RU" sz="2000" b="1" dirty="0" smtClean="0">
              <a:latin typeface="Times New Roman" pitchFamily="18" charset="0"/>
            </a:endParaRPr>
          </a:p>
          <a:p>
            <a:pPr algn="ctr" eaLnBrk="1" hangingPunct="1"/>
            <a:endParaRPr lang="ru-RU" altLang="ru-RU" b="1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48069" y="3679348"/>
            <a:ext cx="4972952" cy="1200329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Содержание трудовых правоотношений </a:t>
            </a:r>
          </a:p>
          <a:p>
            <a:r>
              <a:rPr lang="ru-RU" dirty="0" smtClean="0"/>
              <a:t>составляют определённые права и обязанности, которые стороны приобретают в процессе трудовой деятельности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5013176"/>
            <a:ext cx="597666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/>
              <a:t>Трудовой договор</a:t>
            </a:r>
            <a:r>
              <a:rPr lang="ru-RU" sz="2800" dirty="0"/>
              <a:t> </a:t>
            </a:r>
          </a:p>
          <a:p>
            <a:pPr indent="17463" algn="ctr">
              <a:buNone/>
              <a:defRPr/>
            </a:pPr>
            <a:r>
              <a:rPr lang="en-US" dirty="0">
                <a:hlinkClick r:id="rId3"/>
              </a:rPr>
              <a:t>https://youtu.be/6UzjTG84F04</a:t>
            </a:r>
            <a:endParaRPr lang="ru-RU" dirty="0"/>
          </a:p>
          <a:p>
            <a:pPr indent="17463" algn="ctr">
              <a:defRPr/>
            </a:pPr>
            <a:r>
              <a:rPr lang="ru-RU" dirty="0"/>
              <a:t>Соглашение между работником и работодателем.</a:t>
            </a:r>
          </a:p>
        </p:txBody>
      </p:sp>
    </p:spTree>
    <p:extLst>
      <p:ext uri="{BB962C8B-B14F-4D97-AF65-F5344CB8AC3E}">
        <p14:creationId xmlns:p14="http://schemas.microsoft.com/office/powerpoint/2010/main" val="119168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4800" b="1" dirty="0" smtClean="0">
                <a:solidFill>
                  <a:srgbClr val="FFFF00"/>
                </a:solidFill>
              </a:rPr>
              <a:t/>
            </a:r>
            <a:br>
              <a:rPr lang="ru-RU" altLang="ru-RU" sz="4800" b="1" dirty="0" smtClean="0">
                <a:solidFill>
                  <a:srgbClr val="FFFF00"/>
                </a:solidFill>
              </a:rPr>
            </a:br>
            <a:r>
              <a:rPr lang="ru-RU" altLang="ru-RU" sz="3600" b="1" dirty="0" smtClean="0"/>
              <a:t>Виды трудовых договоров</a:t>
            </a:r>
            <a:br>
              <a:rPr lang="ru-RU" altLang="ru-RU" sz="3600" b="1" dirty="0" smtClean="0"/>
            </a:br>
            <a:endParaRPr lang="ru-RU" altLang="ru-RU" sz="3600" b="1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3141663"/>
            <a:ext cx="8964612" cy="3095625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Если в трудовом договоре не оговорен срок его действия, то договор заключен на неопределенный срок.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Трудовой договор вступает в силу со дня его подписания.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Если в трудовом договоре не оговорен день начала работы, то работник должен приступить к работе на следующий день после вступления договора в силу.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Если работник не приступил к работе в установленный срок без уважительных причин в течении недели, то трудовой договор аннулируется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400" i="1" smtClean="0">
              <a:solidFill>
                <a:schemeClr val="bg2"/>
              </a:solidFill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52400" y="1600200"/>
            <a:ext cx="4343400" cy="1252538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chemeClr val="tx2"/>
                </a:solidFill>
                <a:latin typeface="Times New Roman" pitchFamily="18" charset="0"/>
              </a:rPr>
              <a:t>бессрочный</a:t>
            </a:r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	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(срок действия неопределен)</a:t>
            </a: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4953000" y="1600200"/>
            <a:ext cx="3886200" cy="1252538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chemeClr val="tx2"/>
                </a:solidFill>
                <a:latin typeface="Times New Roman" pitchFamily="18" charset="0"/>
              </a:rPr>
              <a:t>срочный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(заключается на срок 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не более 5 лет)</a:t>
            </a:r>
          </a:p>
        </p:txBody>
      </p:sp>
    </p:spTree>
    <p:extLst>
      <p:ext uri="{BB962C8B-B14F-4D97-AF65-F5344CB8AC3E}">
        <p14:creationId xmlns:p14="http://schemas.microsoft.com/office/powerpoint/2010/main" val="322828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27038"/>
            <a:ext cx="86868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/>
              <a:t>Содержание трудового договора</a:t>
            </a:r>
            <a:br>
              <a:rPr lang="ru-RU" altLang="ru-RU" sz="3600" b="1" dirty="0" smtClean="0"/>
            </a:br>
            <a:endParaRPr lang="ru-RU" altLang="ru-RU" sz="3600" b="1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12863"/>
            <a:ext cx="8991600" cy="53562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smtClean="0">
                <a:solidFill>
                  <a:srgbClr val="FF9900"/>
                </a:solidFill>
              </a:rPr>
              <a:t>В трудовом договоре указываются: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ФИО работника и наименование работодателя;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место работы;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дата начала работы;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наименование должности, специальности, профессии;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права и обязанности работника;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права и обязанности работодателя;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характеристики условий труда;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режим труда и отдыха;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условия оплаты труда;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smtClean="0"/>
              <a:t>виды и условия социального страхования, непосредственно связанные с трудовой деятельностью.</a:t>
            </a:r>
          </a:p>
          <a:p>
            <a:pPr eaLnBrk="1" hangingPunct="1">
              <a:lnSpc>
                <a:spcPct val="90000"/>
              </a:lnSpc>
            </a:pPr>
            <a:endParaRPr lang="ru-RU" altLang="ru-RU" sz="2400" smtClean="0"/>
          </a:p>
        </p:txBody>
      </p:sp>
    </p:spTree>
    <p:extLst>
      <p:ext uri="{BB962C8B-B14F-4D97-AF65-F5344CB8AC3E}">
        <p14:creationId xmlns:p14="http://schemas.microsoft.com/office/powerpoint/2010/main" val="258403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http://wiki.iteach.ru/images/c/c4/Www.donnews.ru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39782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779838" y="404813"/>
            <a:ext cx="5364162" cy="5943600"/>
          </a:xfrm>
        </p:spPr>
        <p:txBody>
          <a:bodyPr/>
          <a:lstStyle/>
          <a:p>
            <a:pPr eaLnBrk="1" hangingPunct="1"/>
            <a:r>
              <a:rPr lang="ru-RU" altLang="ru-RU" sz="2400" dirty="0" smtClean="0"/>
              <a:t>Трудовой договор заключается в письменной форме, в двух экземплярах, каждый из которых подписывается сторонами</a:t>
            </a:r>
          </a:p>
          <a:p>
            <a:pPr eaLnBrk="1" hangingPunct="1"/>
            <a:r>
              <a:rPr lang="ru-RU" altLang="ru-RU" sz="2400" dirty="0" smtClean="0"/>
              <a:t>Один экземпляр договора передается работнику, другой хранится у работодателя</a:t>
            </a:r>
          </a:p>
          <a:p>
            <a:pPr eaLnBrk="1" hangingPunct="1"/>
            <a:r>
              <a:rPr lang="ru-RU" altLang="ru-RU" sz="2400" dirty="0" smtClean="0"/>
              <a:t>Прием на работу оформляется приказом, изданным на основании заключенного трудового договора;</a:t>
            </a:r>
          </a:p>
          <a:p>
            <a:pPr eaLnBrk="1" hangingPunct="1"/>
            <a:endParaRPr lang="ru-RU" altLang="ru-RU" sz="2400" dirty="0" smtClean="0"/>
          </a:p>
          <a:p>
            <a:pPr eaLnBrk="1" hangingPunct="1">
              <a:buFont typeface="Wingdings" pitchFamily="2" charset="2"/>
              <a:buNone/>
            </a:pP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01373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10600" cy="1219200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/>
              <a:t>Основания прекращения трудового договора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41475"/>
            <a:ext cx="8839200" cy="46831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b="1" dirty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altLang="ru-RU" sz="28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chemeClr val="tx2"/>
                </a:solidFill>
              </a:rPr>
              <a:t>днем увольнения работника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chemeClr val="tx2"/>
                </a:solidFill>
              </a:rPr>
              <a:t>является последний день его работы</a:t>
            </a:r>
          </a:p>
        </p:txBody>
      </p:sp>
      <p:sp>
        <p:nvSpPr>
          <p:cNvPr id="17412" name="AutoShape 4" descr="Букет"/>
          <p:cNvSpPr>
            <a:spLocks noChangeArrowheads="1"/>
          </p:cNvSpPr>
          <p:nvPr/>
        </p:nvSpPr>
        <p:spPr bwMode="auto">
          <a:xfrm>
            <a:off x="228600" y="1828800"/>
            <a:ext cx="2667000" cy="9906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соглашение 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сторон</a:t>
            </a:r>
            <a:endParaRPr lang="ru-RU" altLang="ru-RU" sz="2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3" name="AutoShape 5" descr="Букет"/>
          <p:cNvSpPr>
            <a:spLocks noChangeArrowheads="1"/>
          </p:cNvSpPr>
          <p:nvPr/>
        </p:nvSpPr>
        <p:spPr bwMode="auto">
          <a:xfrm>
            <a:off x="1219200" y="2971800"/>
            <a:ext cx="2819400" cy="10668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по инициативе</a:t>
            </a:r>
          </a:p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работодателя </a:t>
            </a:r>
          </a:p>
        </p:txBody>
      </p:sp>
      <p:sp>
        <p:nvSpPr>
          <p:cNvPr id="17414" name="AutoShape 6" descr="Букет"/>
          <p:cNvSpPr>
            <a:spLocks noChangeArrowheads="1"/>
          </p:cNvSpPr>
          <p:nvPr/>
        </p:nvSpPr>
        <p:spPr bwMode="auto">
          <a:xfrm>
            <a:off x="457200" y="4267200"/>
            <a:ext cx="5257800" cy="10668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 sz="12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отказ работника от работы в связи </a:t>
            </a:r>
          </a:p>
          <a:p>
            <a:pPr algn="ctr" eaLnBrk="1" hangingPunct="1"/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с изменением существенных условий </a:t>
            </a:r>
          </a:p>
          <a:p>
            <a:pPr algn="ctr" eaLnBrk="1" hangingPunct="1"/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договора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5" name="AutoShape 7" descr="Букет"/>
          <p:cNvSpPr>
            <a:spLocks noChangeArrowheads="1"/>
          </p:cNvSpPr>
          <p:nvPr/>
        </p:nvSpPr>
        <p:spPr bwMode="auto">
          <a:xfrm>
            <a:off x="6096000" y="4267200"/>
            <a:ext cx="2743200" cy="9906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обстоятельства,</a:t>
            </a:r>
          </a:p>
          <a:p>
            <a:pPr algn="ctr" eaLnBrk="1" hangingPunct="1"/>
            <a:r>
              <a:rPr lang="ru-RU" altLang="ru-RU" sz="2000" dirty="0">
                <a:solidFill>
                  <a:schemeClr val="tx2"/>
                </a:solidFill>
                <a:latin typeface="Times New Roman" pitchFamily="18" charset="0"/>
              </a:rPr>
              <a:t>не зависящие от 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itchFamily="18" charset="0"/>
              </a:rPr>
              <a:t>сторон</a:t>
            </a:r>
            <a:endParaRPr lang="ru-RU" altLang="ru-RU" sz="2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6" name="AutoShape 8" descr="Букет"/>
          <p:cNvSpPr>
            <a:spLocks noChangeArrowheads="1"/>
          </p:cNvSpPr>
          <p:nvPr/>
        </p:nvSpPr>
        <p:spPr bwMode="auto">
          <a:xfrm>
            <a:off x="5105400" y="3048000"/>
            <a:ext cx="3200400" cy="9144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перевод работника</a:t>
            </a:r>
          </a:p>
        </p:txBody>
      </p:sp>
      <p:sp>
        <p:nvSpPr>
          <p:cNvPr id="17417" name="AutoShape 9" descr="Букет"/>
          <p:cNvSpPr>
            <a:spLocks noChangeArrowheads="1"/>
          </p:cNvSpPr>
          <p:nvPr/>
        </p:nvSpPr>
        <p:spPr bwMode="auto">
          <a:xfrm>
            <a:off x="3200400" y="1752600"/>
            <a:ext cx="2819400" cy="10668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истечение срока</a:t>
            </a:r>
          </a:p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трудового </a:t>
            </a:r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договора</a:t>
            </a:r>
            <a:endParaRPr lang="ru-RU" altLang="ru-RU" sz="2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8" name="AutoShape 10" descr="Букет"/>
          <p:cNvSpPr>
            <a:spLocks noChangeArrowheads="1"/>
          </p:cNvSpPr>
          <p:nvPr/>
        </p:nvSpPr>
        <p:spPr bwMode="auto">
          <a:xfrm>
            <a:off x="6248400" y="1752600"/>
            <a:ext cx="2743200" cy="1066800"/>
          </a:xfrm>
          <a:prstGeom prst="flowChartAlternateProcess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tx2"/>
                </a:solidFill>
                <a:latin typeface="Times New Roman" pitchFamily="18" charset="0"/>
              </a:rPr>
              <a:t>по инициативе </a:t>
            </a:r>
          </a:p>
          <a:p>
            <a:pPr algn="ctr" eaLnBrk="1" hangingPunct="1"/>
            <a:r>
              <a:rPr lang="ru-RU" altLang="ru-RU" sz="2400" dirty="0" smtClean="0">
                <a:solidFill>
                  <a:schemeClr val="tx2"/>
                </a:solidFill>
                <a:latin typeface="Times New Roman" pitchFamily="18" charset="0"/>
              </a:rPr>
              <a:t>работника</a:t>
            </a:r>
            <a:endParaRPr lang="ru-RU" altLang="ru-RU" sz="24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6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1371600"/>
          </a:xfrm>
        </p:spPr>
        <p:txBody>
          <a:bodyPr/>
          <a:lstStyle/>
          <a:p>
            <a:pPr algn="ctr" eaLnBrk="1" hangingPunct="1"/>
            <a:r>
              <a:rPr lang="ru-RU" altLang="ru-RU" sz="3600" smtClean="0"/>
              <a:t>Расторжение трудового договора</a:t>
            </a:r>
            <a:br>
              <a:rPr lang="ru-RU" altLang="ru-RU" sz="3600" smtClean="0"/>
            </a:br>
            <a:r>
              <a:rPr lang="ru-RU" altLang="ru-RU" sz="3600" b="1" smtClean="0"/>
              <a:t>по инициативе работника</a:t>
            </a:r>
            <a:r>
              <a:rPr lang="ru-RU" altLang="ru-RU" smtClean="0"/>
              <a:t> </a:t>
            </a:r>
          </a:p>
        </p:txBody>
      </p:sp>
      <p:sp>
        <p:nvSpPr>
          <p:cNvPr id="18435" name="AutoShape 4" descr="Букет"/>
          <p:cNvSpPr>
            <a:spLocks noChangeArrowheads="1"/>
          </p:cNvSpPr>
          <p:nvPr/>
        </p:nvSpPr>
        <p:spPr bwMode="auto">
          <a:xfrm>
            <a:off x="304800" y="1600200"/>
            <a:ext cx="3276600" cy="12954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предупредить 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в письменной форме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за 2 недели</a:t>
            </a:r>
          </a:p>
        </p:txBody>
      </p:sp>
      <p:sp>
        <p:nvSpPr>
          <p:cNvPr id="18436" name="AutoShape 5" descr="Букет"/>
          <p:cNvSpPr>
            <a:spLocks noChangeArrowheads="1"/>
          </p:cNvSpPr>
          <p:nvPr/>
        </p:nvSpPr>
        <p:spPr bwMode="auto">
          <a:xfrm>
            <a:off x="5334000" y="1752600"/>
            <a:ext cx="3429000" cy="12192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по соглашению сторон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может быть расторгнут 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до истечения строка</a:t>
            </a:r>
          </a:p>
        </p:txBody>
      </p:sp>
      <p:sp>
        <p:nvSpPr>
          <p:cNvPr id="18437" name="AutoShape 6" descr="Букет"/>
          <p:cNvSpPr>
            <a:spLocks noChangeArrowheads="1"/>
          </p:cNvSpPr>
          <p:nvPr/>
        </p:nvSpPr>
        <p:spPr bwMode="auto">
          <a:xfrm>
            <a:off x="2590800" y="3124200"/>
            <a:ext cx="3886200" cy="1524000"/>
          </a:xfrm>
          <a:prstGeom prst="foldedCorner">
            <a:avLst>
              <a:gd name="adj" fmla="val 33106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до истечения срока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работник может </a:t>
            </a:r>
          </a:p>
          <a:p>
            <a:pPr algn="ctr"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отозвать свое заявление</a:t>
            </a:r>
          </a:p>
        </p:txBody>
      </p:sp>
      <p:sp>
        <p:nvSpPr>
          <p:cNvPr id="18438" name="AutoShape 7" descr="Букет"/>
          <p:cNvSpPr>
            <a:spLocks noChangeArrowheads="1"/>
          </p:cNvSpPr>
          <p:nvPr/>
        </p:nvSpPr>
        <p:spPr bwMode="auto">
          <a:xfrm>
            <a:off x="685800" y="5105400"/>
            <a:ext cx="7924800" cy="1143000"/>
          </a:xfrm>
          <a:prstGeom prst="roundRect">
            <a:avLst>
              <a:gd name="adj" fmla="val 16667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в последний день работодатель обязан выдать работнику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трудовую книжку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solidFill>
                  <a:schemeClr val="tx2"/>
                </a:solidFill>
                <a:latin typeface="Times New Roman" pitchFamily="18" charset="0"/>
              </a:rPr>
              <a:t>произвести окончательный расчет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38449"/>
            <a:ext cx="1433720" cy="182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0" t="532" r="1250" b="44280"/>
          <a:stretch/>
        </p:blipFill>
        <p:spPr bwMode="auto">
          <a:xfrm>
            <a:off x="6857168" y="3189802"/>
            <a:ext cx="1734344" cy="167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77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880</Words>
  <Application>Microsoft Office PowerPoint</Application>
  <PresentationFormat>Экран (4:3)</PresentationFormat>
  <Paragraphs>161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Статья 24 Конституции Республики Казахстан</vt:lpstr>
      <vt:lpstr>Трудовое законодательство устанавливает:</vt:lpstr>
      <vt:lpstr>Стороны трудовых отношений</vt:lpstr>
      <vt:lpstr> Виды трудовых договоров </vt:lpstr>
      <vt:lpstr>Содержание трудового договора </vt:lpstr>
      <vt:lpstr>Презентация PowerPoint</vt:lpstr>
      <vt:lpstr>Основания прекращения трудового договора</vt:lpstr>
      <vt:lpstr>Расторжение трудового договора по инициативе работника </vt:lpstr>
      <vt:lpstr>Расторжение трудового договора по инициативе работодателя </vt:lpstr>
      <vt:lpstr>Прекращение трудового договора по обстоятельствам,  не зависящим от воли сторон</vt:lpstr>
      <vt:lpstr>НЕЛЬЗЯ УВОЛИТЬ РАБОТНИКА:</vt:lpstr>
      <vt:lpstr>Проблемная ситуация №1</vt:lpstr>
      <vt:lpstr>Проблемная ситуация №2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Жумабаев Кайрат Саматович</dc:creator>
  <cp:lastModifiedBy>Пользователь</cp:lastModifiedBy>
  <cp:revision>91</cp:revision>
  <cp:lastPrinted>2016-01-26T02:52:17Z</cp:lastPrinted>
  <dcterms:created xsi:type="dcterms:W3CDTF">2015-10-19T06:10:42Z</dcterms:created>
  <dcterms:modified xsi:type="dcterms:W3CDTF">2020-04-03T18:51:34Z</dcterms:modified>
</cp:coreProperties>
</file>