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818" r:id="rId2"/>
    <p:sldMasterId id="2147483830" r:id="rId3"/>
    <p:sldMasterId id="2147483842" r:id="rId4"/>
    <p:sldMasterId id="2147483854" r:id="rId5"/>
  </p:sldMasterIdLst>
  <p:sldIdLst>
    <p:sldId id="272" r:id="rId6"/>
    <p:sldId id="312" r:id="rId7"/>
    <p:sldId id="314" r:id="rId8"/>
    <p:sldId id="315" r:id="rId9"/>
    <p:sldId id="316" r:id="rId10"/>
    <p:sldId id="317" r:id="rId11"/>
    <p:sldId id="308" r:id="rId12"/>
    <p:sldId id="307" r:id="rId13"/>
    <p:sldId id="309" r:id="rId14"/>
    <p:sldId id="311" r:id="rId15"/>
    <p:sldId id="313" r:id="rId16"/>
    <p:sldId id="310" r:id="rId17"/>
    <p:sldId id="318" r:id="rId18"/>
    <p:sldId id="319" r:id="rId19"/>
    <p:sldId id="320" r:id="rId20"/>
    <p:sldId id="26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>
      <p:cViewPr varScale="1">
        <p:scale>
          <a:sx n="78" d="100"/>
          <a:sy n="78" d="100"/>
        </p:scale>
        <p:origin x="-7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1896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778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5064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0888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492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432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647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6489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190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3017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077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7973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91755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65264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19891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1932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9071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689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9606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3994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23040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48963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2729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2735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47305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57887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508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10003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44992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56999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3611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4387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2198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7878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942402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9449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54499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9874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42324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4505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24530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55813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311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354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04B0C30-032E-40F5-B1EE-579524C7888A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D19BA44-5CBB-4512-8A9D-05E7BE1236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5097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9083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04115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06.04.2020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3477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4brain.ru/design/prototipirovanie.php" TargetMode="External"/><Relationship Id="rId2" Type="http://schemas.openxmlformats.org/officeDocument/2006/relationships/hyperlink" Target="https://www.youtube.com/watch?v=6a_VuA9hM6E&amp;list=PLp1o4TiOetLyJ9OLYxoimTuHsltTL3v75&amp;index=1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Наталья\Music\Pictures\1024050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323528" y="344547"/>
            <a:ext cx="7848872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Courier New" pitchFamily="49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бизнеса и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предпринимательства» 10 </a:t>
            </a:r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</a:t>
            </a:r>
          </a:p>
          <a:p>
            <a:pPr>
              <a:lnSpc>
                <a:spcPct val="120000"/>
              </a:lnSpc>
              <a:defRPr/>
            </a:pPr>
            <a:endParaRPr lang="ru-RU" sz="2800" b="1" i="1" dirty="0" smtClean="0">
              <a:solidFill>
                <a:sysClr val="windowText" lastClr="000000">
                  <a:lumMod val="65000"/>
                  <a:lumOff val="35000"/>
                </a:sys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19" y="4382127"/>
            <a:ext cx="8593747" cy="1770003"/>
          </a:xfrm>
          <a:prstGeom prst="roundRect">
            <a:avLst/>
          </a:prstGeom>
          <a:gradFill rotWithShape="1">
            <a:gsLst>
              <a:gs pos="0">
                <a:srgbClr val="758085">
                  <a:tint val="50000"/>
                  <a:satMod val="300000"/>
                </a:srgbClr>
              </a:gs>
              <a:gs pos="35000">
                <a:srgbClr val="758085">
                  <a:tint val="37000"/>
                  <a:satMod val="300000"/>
                </a:srgbClr>
              </a:gs>
              <a:gs pos="100000">
                <a:srgbClr val="758085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75808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just"/>
            <a:r>
              <a:rPr lang="ru-RU" sz="2400" b="1" i="1" kern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 </a:t>
            </a:r>
          </a:p>
          <a:p>
            <a:pPr algn="just"/>
            <a:r>
              <a:rPr lang="ru-RU" sz="24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10.4.5.1 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и объяснять принципы </a:t>
            </a:r>
            <a:r>
              <a:rPr lang="ru-RU" sz="2400" i="1" kern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400" b="1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10.4.5.2 </a:t>
            </a:r>
            <a:r>
              <a:rPr lang="ru-RU" sz="2400" i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применить основные методы </a:t>
            </a:r>
            <a:r>
              <a:rPr lang="ru-RU" sz="2400" i="1" kern="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endParaRPr lang="ru-RU" sz="2400" i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2335188"/>
            <a:ext cx="8593747" cy="1872208"/>
          </a:xfrm>
          <a:prstGeom prst="round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lvl="0" algn="just">
              <a:lnSpc>
                <a:spcPct val="120000"/>
              </a:lnSpc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  Дизайн Мышление</a:t>
            </a:r>
          </a:p>
          <a:p>
            <a:pPr lvl="0" algn="just"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4.5 </a:t>
            </a: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</a:p>
          <a:p>
            <a:pPr lvl="0" algn="just">
              <a:defRPr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модели для тестирования найденных решений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12380" y="1352659"/>
            <a:ext cx="1671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 №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44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humbs.dreamstime.com/b/teacher-blackboard-book-pointer-vector-illustration-590187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14" y="332657"/>
            <a:ext cx="5846930" cy="65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2250" y="80682"/>
            <a:ext cx="4373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Ответь на вопросы: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727013"/>
            <a:ext cx="65527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генерация идей?</a:t>
            </a:r>
          </a:p>
          <a:p>
            <a:pPr marL="457200" indent="-457200" algn="just"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Какими навыками должен обладать предприниматель при генерировании идей?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Почему генерация идей-это самая важная часть предпринимательства?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Почему важно мечтать? Приведите примеры успешных мечтателей?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Какие методы генерирования идей вы знаете?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-облако 8"/>
          <p:cNvSpPr/>
          <p:nvPr/>
        </p:nvSpPr>
        <p:spPr>
          <a:xfrm rot="9691631" flipH="1">
            <a:off x="4137038" y="3506548"/>
            <a:ext cx="4773146" cy="303039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  <a:buFont typeface="Wingdings" panose="05000000000000000000" pitchFamily="2" charset="2"/>
              <a:buChar char="v"/>
              <a:defRPr/>
            </a:pP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46058" y="4421578"/>
            <a:ext cx="39816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выполняем по желанию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 в тетрадях или  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устно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аудиофайла)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93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8296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+mn-lt"/>
              </a:rPr>
              <a:t>6.Сколько дам скрыто на картинке?</a:t>
            </a:r>
            <a:endParaRPr lang="ru-RU" sz="4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Содержимое 3" descr="illusions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7704855" cy="5670773"/>
          </a:xfrm>
        </p:spPr>
      </p:pic>
    </p:spTree>
    <p:extLst>
      <p:ext uri="{BB962C8B-B14F-4D97-AF65-F5344CB8AC3E}">
        <p14:creationId xmlns:p14="http://schemas.microsoft.com/office/powerpoint/2010/main" xmlns="" val="252306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chemeClr val="tx1"/>
                </a:solidFill>
                <a:latin typeface="+mn-lt"/>
              </a:rPr>
              <a:t>7. Сколько лошадей вы видите? </a:t>
            </a:r>
            <a:endParaRPr lang="ru-RU" sz="44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Содержимое 3" descr="4fc8baae18c059e6163c1751f009419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24744"/>
            <a:ext cx="7844606" cy="5473983"/>
          </a:xfrm>
        </p:spPr>
      </p:pic>
    </p:spTree>
    <p:extLst>
      <p:ext uri="{BB962C8B-B14F-4D97-AF65-F5344CB8AC3E}">
        <p14:creationId xmlns:p14="http://schemas.microsoft.com/office/powerpoint/2010/main" xmlns="" val="345064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61648" cy="794352"/>
          </a:xfrm>
        </p:spPr>
        <p:txBody>
          <a:bodyPr>
            <a:noAutofit/>
          </a:bodyPr>
          <a:lstStyle/>
          <a:p>
            <a:pPr algn="ctr"/>
            <a:r>
              <a:rPr lang="ru-RU" sz="4500" b="1" dirty="0" smtClean="0">
                <a:solidFill>
                  <a:schemeClr val="tx1"/>
                </a:solidFill>
                <a:latin typeface="+mn-lt"/>
              </a:rPr>
              <a:t>8.Какие люди здесь спрятаны?</a:t>
            </a:r>
            <a:endParaRPr lang="ru-RU" sz="45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Содержимое 3" descr="375043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623" t="6144" r="2917" b="23315"/>
          <a:stretch>
            <a:fillRect/>
          </a:stretch>
        </p:blipFill>
        <p:spPr>
          <a:xfrm>
            <a:off x="1979713" y="1149293"/>
            <a:ext cx="5616623" cy="5514848"/>
          </a:xfrm>
        </p:spPr>
      </p:pic>
    </p:spTree>
    <p:extLst>
      <p:ext uri="{BB962C8B-B14F-4D97-AF65-F5344CB8AC3E}">
        <p14:creationId xmlns:p14="http://schemas.microsoft.com/office/powerpoint/2010/main" xmlns="" val="33087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892480" cy="1944216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Думайте, творите, создавайте, двигайтесь, развивайтесь – </a:t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и всё получится!</a:t>
            </a:r>
            <a:endParaRPr lang="ru-RU" sz="4400" b="1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348880"/>
            <a:ext cx="8755973" cy="4104456"/>
          </a:xfrm>
        </p:spPr>
      </p:pic>
    </p:spTree>
    <p:extLst>
      <p:ext uri="{BB962C8B-B14F-4D97-AF65-F5344CB8AC3E}">
        <p14:creationId xmlns:p14="http://schemas.microsoft.com/office/powerpoint/2010/main" xmlns="" val="2574564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8960" y="623300"/>
            <a:ext cx="89644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вовлекаем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конечного пользователя,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«активной </a:t>
            </a:r>
            <a:r>
              <a:rPr lang="ru-RU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эмпатией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(в инженерном смысле)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работающая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модель, опытный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устройства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детали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дизайне, конструировании, моделировании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96" y="2348880"/>
            <a:ext cx="91301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Прототипи́рование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быстрого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«макетирования»,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быстрого создания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опытных образцов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работающей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системы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демонстрации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заказчику или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возможности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позже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уточняется для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конечного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5648" y="3861048"/>
            <a:ext cx="8536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Польза </a:t>
            </a:r>
            <a:r>
              <a:rPr lang="ru-RU" sz="20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 вы начинаете буквально «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думать руками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Помимо исключительно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ментальных ресурсов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 подключаете ваши рецепторы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осязания, видения, слушания. Вы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можете попробовать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прототип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реальности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отследить, что и каким образом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воздействует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прототип, каким образом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пользователь взаимодействует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ним. Это всё либо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«проблемные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зоны», либо уточняет,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всё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«плохо» и можно ли исправить ситуацию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недорогими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79712" y="-70213"/>
            <a:ext cx="459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ИЗУЧИ МАТЕРИАЛ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362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74006"/>
            <a:ext cx="8964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принцип на данном этапе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«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Ошибаться быстро и дёшево»!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говорил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великий мастер кунг-фу Брюс Ли: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«Ошибки всегда прощаются, если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смелость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признать их».</a:t>
            </a:r>
          </a:p>
        </p:txBody>
      </p:sp>
      <p:sp>
        <p:nvSpPr>
          <p:cNvPr id="4" name="Овальная выноска 3"/>
          <p:cNvSpPr/>
          <p:nvPr/>
        </p:nvSpPr>
        <p:spPr>
          <a:xfrm rot="4823339">
            <a:off x="3621438" y="830817"/>
            <a:ext cx="4205230" cy="4927309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99817" y="1555533"/>
            <a:ext cx="424847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Согласитесь, что лучше попробовать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 быстрые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дешёвые макеты и как можно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раньше определиться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дальнейшим направлением,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нежели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проделать огромную работу в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неверном направлении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затем вновь возвращаться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назад и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снова проделывать весь этот путь. А то, что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ошибаться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будем — это реальность.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96552" y="1271653"/>
            <a:ext cx="4849856" cy="504719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51720" y="6208112"/>
            <a:ext cx="7092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 не в том, чтобы генерировать идеи, а в том, чтобы применять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их. </a:t>
            </a:r>
          </a:p>
          <a:p>
            <a:pPr lvl="0"/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Нассим </a:t>
            </a:r>
            <a:r>
              <a:rPr lang="ru-RU" sz="1600" b="1" i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Талеб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«Чёрный лебедь»</a:t>
            </a:r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143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85698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цели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Генерировать новые идеи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сделали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клиентской зоны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пекарни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у нас появилась идея разделить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её ещё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тематически: сдобная выпечка,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слоёная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выпечка, несладкая выпечка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и где необходимо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поменять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мы сделали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подиума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выпечки 2 метров в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высоту, но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попробовав взять что-то с него,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поняли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это неудобно и подиум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уменьшить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1,5 метров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Видеть скрытые проблемы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ходе взаимодействия с прототипом мы можем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увидеть суть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и выявить то, что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действительно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ценно для пользователя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68288" algn="just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Например, сделав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подиумы для выпечки в виде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каждая нижняя полка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шире верхней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мы разложили на них выпечку.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Попросив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ребёнка выбрать продукт, мы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поняли, что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формат полок скрывает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продукции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перспективы уровня глаз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создаёт у ребёнка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впечатление, что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невелик, он разочарован,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потому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однообразие — это скучно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68288" algn="just"/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Экономить время, силы и деньги.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 на первых этапах, тем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сожалений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Представьте, если бы мы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уже сделали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реальные полки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пирамидального формата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установили их и потом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обнаружили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наши промахи. Скорее всего,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было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 жаль всех потраченных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ресурсов, и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были бы заложниками этой идеи.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И, скорее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всего, мы бы пытались что-то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улучшить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настолько, насколько это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возможно, не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меняя формата самих полок.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712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0364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Тестировать возможности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идей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выбрать лучшую.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мы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могли бы придумать несколько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эскизов полок-подиумов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сконструировали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в 1 экземпляре из подручных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потом выбрали наиболее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удачное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Управлять процессом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проектирования, который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даёт возможность увидеть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ещё не знаем в самом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потенциальном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решении.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когда мы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спроектировали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подиумы, мы увидели,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они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заняли значительную область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площади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клиентского помещения.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того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мы сделали подиумы закрытыми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стационарными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Осмотрев наше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прототипами подиумов, мы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увидели, что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этой зоны изменился не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лучшую сторону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наше помещение теперь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выглядит тесным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загромождённым. Это навело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 на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мысль о создании лёгких прозрачных несущих моделей подиумов с колёсиками,</a:t>
            </a:r>
          </a:p>
          <a:p>
            <a:pPr marL="268288" indent="-268288" algn="just"/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которые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было бы легко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перемещать и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визуально они не загромождали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 пространство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Также частично можно было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использовать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подвесные подиумы,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 крепились к потолку в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местах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Снижать вероятность неверного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восприятия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идеи.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То, что в нашем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понимании сделано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достижения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определённого эффекта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может привести к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 обратному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пониманию со стороны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пользователя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Например, наши полки мы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хотели сделать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чистого дерева, чтобы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ощущение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натуральности продукта и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уюта, однако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фокус-группа из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потенциальных пользователей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выразила мнение о том,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наше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убранство выглядит как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средневековое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убожество, что ассоциируется с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антисанитарией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Соответственно, было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решение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эффекта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домашнего уюта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украсить подиумы белоснежными </a:t>
            </a:r>
            <a:r>
              <a:rPr lang="ru-RU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материями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24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32955"/>
            <a:ext cx="8568952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Фокус-группа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группа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респондентов, состоящая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правило, из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восьми-десяти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собранных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для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обсуждения темы, в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 каждый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в той или иной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заинтересован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Фокус-группа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методов исследований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социологии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маркетинге.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78"/>
          <p:cNvPicPr/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5573288" y="2564904"/>
            <a:ext cx="3391200" cy="324325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4478" y="1998352"/>
            <a:ext cx="5813666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900" dirty="0">
              <a:latin typeface="FiraSans-Regular"/>
            </a:endParaRPr>
          </a:p>
          <a:p>
            <a:pPr algn="ctr"/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Прототипировать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практически всё,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чём 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необходимость: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(например, процесс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изготовления гамбургера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Продукт: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документ (например, договор);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веб-интерфейс;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ИТ-систему (систему в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информационных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технологий);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скрипт (алгоритм).</a:t>
            </a:r>
          </a:p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320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535" y="0"/>
            <a:ext cx="9036496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Прототипы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делятся на несколько видов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нескольким критериям: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инструмента, которым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 делаться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прототип, он может быть: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скетч — быстрый рисунок от руки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скетча заключается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скорости. Менеджер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тратит 10-15 минут для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грубого прототипа. Это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отправная точка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переговоров, и теперь есть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чего отталкиваться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диалоге с клиентом;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графическом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редакторе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занимает немного больше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требует определённых программ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навыков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ними. Но выглядит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презентабельнее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Прототипы,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графическом редакторе,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очень хороши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презентации группе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клиентов (когда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принимающее решение 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ЛПР) 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одно, а представляет собой группу лиц);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детализированные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представляют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набор чёрно-белых блоков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хорошее решение для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детализированные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прототип,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находятся все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блоки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элементы, заданы места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блоков. Это продукт, который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сложности взаимодействия прототипы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бывают:</a:t>
            </a:r>
          </a:p>
          <a:p>
            <a:pPr marL="17463" indent="-17463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статичные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сути, это обычное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которое доступно в режиме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комментирования. Хорошее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простых продуктов,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тратить много времени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разбираться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функционале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463" indent="-17463" algn="just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кликабельные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показывающие взаимосвязи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страницами, могут быть также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анимированы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 возможностью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оставлять комментарии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Такие прототипы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сложных долгосрочных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проектах, требующих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многократных переговоров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презентаций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14663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решить такие</a:t>
            </a:r>
          </a:p>
          <a:p>
            <a:pPr lvl="0"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важные проблемы, как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82"/>
          <p:cNvPicPr/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31784" y="1045920"/>
            <a:ext cx="2898140" cy="1981835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029924" y="857437"/>
            <a:ext cx="600657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Готовый контент от клиента.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Обычно ЛПР — человек занятой. И он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всегда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 потратить своё время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поиск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контента или копирайтера. Так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контент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необходимая часть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будущего продукта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то проще объяснить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клиенту, что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ранней стадии проекта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задание для хорошего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дальнейшем. Это убережёт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дальнейших правок и трат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правки и доработки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23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7300120" y="3822160"/>
            <a:ext cx="1728191" cy="275601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7504" y="3437116"/>
            <a:ext cx="74168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потребностей клиента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функционале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Минимизация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затраченного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и правки времени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 экономию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денег клиента.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Проектирование блоков, их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акценты. Клиент может достаточно быстро дать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фидбек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(обратную связь) 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том, что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его мнению, важно, где это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находиться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возможно, у клиента есть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и желания.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Предоставление клиенту быстрых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правок. 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этапе проектирования правки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делать гораздо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проще, так как стиль ещё не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натянут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как следствие — времени 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правки уходит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меньше.</a:t>
            </a: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Предоставление вариантов для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77286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9712" y="-70213"/>
            <a:ext cx="4069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 задания:</a:t>
            </a:r>
            <a:endParaRPr lang="ru-RU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92894"/>
            <a:ext cx="676875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Вспомните и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из жизни,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изначально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задуманная идея, мысль была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воспринята другими людьми. Почему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произошло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чём заключалась причина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0" algn="just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</a:t>
            </a:r>
            <a:endParaRPr lang="ru-RU" sz="2400" dirty="0" smtClean="0">
              <a:solidFill>
                <a:srgbClr val="641332"/>
              </a:solidFill>
              <a:latin typeface="FiraSans-Regular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вопросы письменно: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Насколько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прорабатывать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этапе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прототипирования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 каких случаях стоит делать прототип? 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Почему?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Почему важно создавать прототипы?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Почему необходимо учитывать некоторые 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созданию прототипов?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thumbs.dreamstime.com/b/teacher-blackboard-book-pointer-vector-illustration-5901875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28"/>
          <a:stretch/>
        </p:blipFill>
        <p:spPr bwMode="auto">
          <a:xfrm>
            <a:off x="4481246" y="1340768"/>
            <a:ext cx="4662754" cy="5280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105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l="653" t="8345" r="7321" b="4313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315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Прочтите информацию, предложенную в презентации</a:t>
            </a:r>
          </a:p>
          <a:p>
            <a:pPr marL="0" indent="0">
              <a:buNone/>
            </a:pPr>
            <a:r>
              <a:rPr lang="ru-RU" dirty="0" smtClean="0"/>
              <a:t>2. Просмотрите материал в предложенных ссылках:</a:t>
            </a: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  <a:hlinkClick r:id="rId2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3. Выполните </a:t>
            </a:r>
            <a:r>
              <a:rPr lang="ru-RU" dirty="0"/>
              <a:t>предложенные задания письменно или устно, запись аудиофайла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939415"/>
            <a:ext cx="6418488" cy="4907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400" kern="12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de-CH" sz="2400" dirty="0">
                <a:hlinkClick r:id="rId3"/>
              </a:rPr>
              <a:t>https://4brain.ru/design/prototipirovanie.php</a:t>
            </a: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426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1201</TotalTime>
  <Words>1521</Words>
  <Application>Microsoft Office PowerPoint</Application>
  <PresentationFormat>Экран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Исполнительная</vt:lpstr>
      <vt:lpstr>Поток</vt:lpstr>
      <vt:lpstr>1_Поток</vt:lpstr>
      <vt:lpstr>2_Поток</vt:lpstr>
      <vt:lpstr>3_Поток</vt:lpstr>
      <vt:lpstr>Слайд 1</vt:lpstr>
      <vt:lpstr>Слайд 2</vt:lpstr>
      <vt:lpstr>6.Сколько дам скрыто на картинке?</vt:lpstr>
      <vt:lpstr>7. Сколько лошадей вы видите? </vt:lpstr>
      <vt:lpstr>8.Какие люди здесь спрятаны?</vt:lpstr>
      <vt:lpstr>Думайте, творите, создавайте, двигайтесь, развивайтесь –  и всё получится!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Домашнее задание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Насколько экспансия в западном направлении повлияла на формирование американского национального самосознания</dc:title>
  <dc:creator>User</dc:creator>
  <cp:lastModifiedBy>Windows User</cp:lastModifiedBy>
  <cp:revision>94</cp:revision>
  <dcterms:created xsi:type="dcterms:W3CDTF">2020-03-31T04:13:30Z</dcterms:created>
  <dcterms:modified xsi:type="dcterms:W3CDTF">2020-04-06T04:53:46Z</dcterms:modified>
</cp:coreProperties>
</file>