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8" r:id="rId3"/>
    <p:sldId id="257" r:id="rId4"/>
    <p:sldId id="272" r:id="rId5"/>
    <p:sldId id="273" r:id="rId6"/>
    <p:sldId id="274" r:id="rId7"/>
    <p:sldId id="271" r:id="rId8"/>
    <p:sldId id="258" r:id="rId9"/>
    <p:sldId id="269" r:id="rId10"/>
    <p:sldId id="270"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F181"/>
    <a:srgbClr val="94F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94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06.04.2020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484784"/>
            <a:ext cx="8229600" cy="3888432"/>
          </a:xfrm>
        </p:spPr>
        <p:txBody>
          <a:bodyPr>
            <a:normAutofit fontScale="90000"/>
          </a:bodyPr>
          <a:lstStyle/>
          <a:p>
            <a:pPr algn="ctr"/>
            <a: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t>
            </a:r>
            <a:b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Кәсіпкерлік және бизнес негіздері </a:t>
            </a:r>
            <a:r>
              <a:rPr lang="kk-KZ"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пәні</a:t>
            </a:r>
            <a:br>
              <a:rPr lang="kk-KZ"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sz="40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sz="40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kk-KZ"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sz="4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r>
              <a:rPr lang="ru-RU" sz="3100" b="1" dirty="0" smtClean="0">
                <a:ln w="11430"/>
                <a:solidFill>
                  <a:srgbClr val="7030A0"/>
                </a:solidFill>
                <a:effectLst>
                  <a:outerShdw blurRad="50800" dist="39000" dir="5460000" algn="tl">
                    <a:srgbClr val="000000">
                      <a:alpha val="38000"/>
                    </a:srgbClr>
                  </a:outerShdw>
                </a:effectLst>
              </a:rPr>
              <a:t/>
            </a:r>
            <a:br>
              <a:rPr lang="ru-RU" sz="3100" b="1" dirty="0" smtClean="0">
                <a:ln w="11430"/>
                <a:solidFill>
                  <a:srgbClr val="7030A0"/>
                </a:solidFill>
                <a:effectLst>
                  <a:outerShdw blurRad="50800" dist="39000" dir="5460000" algn="tl">
                    <a:srgbClr val="000000">
                      <a:alpha val="38000"/>
                    </a:srgbClr>
                  </a:outerShdw>
                </a:effectLst>
              </a:rPr>
            </a:br>
            <a:endParaRPr lang="ru-RU"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548680"/>
            <a:ext cx="8229600" cy="4525963"/>
          </a:xfrm>
        </p:spPr>
        <p:txBody>
          <a:bodyPr>
            <a:normAutofit lnSpcReduction="10000"/>
          </a:bodyPr>
          <a:lstStyle/>
          <a:p>
            <a:r>
              <a:rPr lang="kk-KZ" b="1" u="sng" dirty="0" smtClean="0">
                <a:solidFill>
                  <a:srgbClr val="7030A0"/>
                </a:solidFill>
              </a:rPr>
              <a:t>Тапсырма:  </a:t>
            </a:r>
            <a:endParaRPr lang="ru-RU" dirty="0" smtClean="0">
              <a:solidFill>
                <a:srgbClr val="7030A0"/>
              </a:solidFill>
            </a:endParaRPr>
          </a:p>
          <a:p>
            <a:r>
              <a:rPr lang="kk-KZ" dirty="0" smtClean="0">
                <a:solidFill>
                  <a:srgbClr val="7030A0"/>
                </a:solidFill>
              </a:rPr>
              <a:t>Идеяларды қалыптастыру кезеңінің қорытындысы бойынша сіз ең тиімді идеяларды таңдауыңыз керек.</a:t>
            </a:r>
            <a:endParaRPr lang="ru-RU" dirty="0" smtClean="0">
              <a:solidFill>
                <a:srgbClr val="7030A0"/>
              </a:solidFill>
            </a:endParaRPr>
          </a:p>
          <a:p>
            <a:pPr lvl="0"/>
            <a:r>
              <a:rPr lang="kk-KZ" dirty="0" smtClean="0">
                <a:solidFill>
                  <a:srgbClr val="7030A0"/>
                </a:solidFill>
              </a:rPr>
              <a:t>Дауыс беру әдісімен немесе </a:t>
            </a:r>
            <a:endParaRPr lang="ru-RU" dirty="0" smtClean="0">
              <a:solidFill>
                <a:srgbClr val="7030A0"/>
              </a:solidFill>
            </a:endParaRPr>
          </a:p>
          <a:p>
            <a:pPr lvl="0"/>
            <a:r>
              <a:rPr lang="kk-KZ" dirty="0" smtClean="0">
                <a:solidFill>
                  <a:srgbClr val="7030A0"/>
                </a:solidFill>
              </a:rPr>
              <a:t>«4 категория» әдісі Барлық идеяларды 4 санатқа бөлу керек: • клиент үшін сүйікті немесе жақсы; • ақылсыз; • ұтымды; • ұзақ мерзімді. Осыдан кейін осы санаттағы идеялар санының ең дұрыс емес санаттарын ажыратып, тек 1-2 идеяны қалдырыңыз.</a:t>
            </a:r>
            <a:endParaRPr lang="ru-RU" dirty="0" smtClean="0">
              <a:solidFill>
                <a:srgbClr val="7030A0"/>
              </a:solidFill>
            </a:endParaRP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i="1" dirty="0" smtClean="0">
                <a:solidFill>
                  <a:srgbClr val="FF0000"/>
                </a:solidFill>
              </a:rPr>
              <a:t>Біліміңдеріңді тексеріңдер</a:t>
            </a:r>
            <a:endParaRPr lang="ru-RU" b="1" i="1" dirty="0">
              <a:solidFill>
                <a:srgbClr val="FF0000"/>
              </a:solidFill>
            </a:endParaRPr>
          </a:p>
        </p:txBody>
      </p:sp>
      <p:sp>
        <p:nvSpPr>
          <p:cNvPr id="3" name="Содержимое 2"/>
          <p:cNvSpPr>
            <a:spLocks noGrp="1"/>
          </p:cNvSpPr>
          <p:nvPr>
            <p:ph idx="1"/>
          </p:nvPr>
        </p:nvSpPr>
        <p:spPr/>
        <p:txBody>
          <a:bodyPr>
            <a:normAutofit/>
          </a:bodyPr>
          <a:lstStyle/>
          <a:p>
            <a:r>
              <a:rPr lang="kk-KZ" i="1" dirty="0" smtClean="0">
                <a:solidFill>
                  <a:srgbClr val="7030A0"/>
                </a:solidFill>
              </a:rPr>
              <a:t>Тақырып бойынша мұғалімнің сұрақтары: Миға шабуыл әдісін ойлап тапқан кім? Оның маңызы қандай? Қандай міндетті кезеңнен тұрады?</a:t>
            </a:r>
          </a:p>
          <a:p>
            <a:r>
              <a:rPr lang="kk-KZ" i="1" dirty="0" smtClean="0">
                <a:solidFill>
                  <a:srgbClr val="7030A0"/>
                </a:solidFill>
              </a:rPr>
              <a:t>Фасилитатордың қызметі қандай?</a:t>
            </a:r>
            <a:endParaRPr lang="ru-RU" dirty="0" smtClean="0">
              <a:solidFill>
                <a:srgbClr val="7030A0"/>
              </a:solidFill>
            </a:endParaRPr>
          </a:p>
          <a:p>
            <a:r>
              <a:rPr lang="kk-KZ" i="1" dirty="0" smtClean="0">
                <a:solidFill>
                  <a:srgbClr val="7030A0"/>
                </a:solidFill>
              </a:rPr>
              <a:t>Брейнсторминг деген не?</a:t>
            </a:r>
            <a:endParaRPr lang="ru-RU" dirty="0" smtClean="0">
              <a:solidFill>
                <a:srgbClr val="7030A0"/>
              </a:solidFill>
            </a:endParaRPr>
          </a:p>
          <a:p>
            <a:r>
              <a:rPr lang="kk-KZ" i="1" dirty="0" smtClean="0">
                <a:solidFill>
                  <a:srgbClr val="7030A0"/>
                </a:solidFill>
              </a:rPr>
              <a:t>«Аналогия»әдісібойынша мысал келтір.</a:t>
            </a:r>
            <a:r>
              <a:rPr lang="kk-KZ" b="1" u="sng" dirty="0" smtClean="0">
                <a:solidFill>
                  <a:srgbClr val="7030A0"/>
                </a:solidFill>
              </a:rPr>
              <a:t> </a:t>
            </a:r>
            <a:endParaRPr lang="ru-RU" dirty="0" smtClean="0">
              <a:solidFill>
                <a:srgbClr val="7030A0"/>
              </a:solidFill>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0" name="Picture 10" descr="Презентация по развитию речи на тему &quot;Грач, скворец&quot; (3класс)"/>
          <p:cNvPicPr>
            <a:picLocks noChangeAspect="1" noChangeArrowheads="1"/>
          </p:cNvPicPr>
          <p:nvPr/>
        </p:nvPicPr>
        <p:blipFill>
          <a:blip r:embed="rId2" cstate="print"/>
          <a:srcRect/>
          <a:stretch>
            <a:fillRect/>
          </a:stretch>
        </p:blipFill>
        <p:spPr bwMode="auto">
          <a:xfrm>
            <a:off x="0" y="0"/>
            <a:ext cx="9155779" cy="6858000"/>
          </a:xfrm>
          <a:prstGeom prst="rect">
            <a:avLst/>
          </a:prstGeom>
          <a:noFill/>
        </p:spPr>
      </p:pic>
      <p:sp>
        <p:nvSpPr>
          <p:cNvPr id="2" name="Заголовок 1"/>
          <p:cNvSpPr>
            <a:spLocks noGrp="1"/>
          </p:cNvSpPr>
          <p:nvPr>
            <p:ph type="ctrTitle"/>
          </p:nvPr>
        </p:nvSpPr>
        <p:spPr>
          <a:xfrm>
            <a:off x="685800" y="214291"/>
            <a:ext cx="7772400" cy="2494629"/>
          </a:xfrm>
        </p:spPr>
        <p:txBody>
          <a:bodyPr>
            <a:normAutofit/>
          </a:bodyPr>
          <a:lstStyle/>
          <a:p>
            <a:r>
              <a:rPr lang="kk-KZ" b="1" i="1" dirty="0" smtClean="0">
                <a:solidFill>
                  <a:srgbClr val="FF0000"/>
                </a:solidFill>
                <a:latin typeface="Times New Roman" pitchFamily="18" charset="0"/>
                <a:cs typeface="Times New Roman" pitchFamily="18" charset="0"/>
              </a:rPr>
              <a:t>Сабақтың тақырыбы:</a:t>
            </a:r>
            <a:r>
              <a:rPr lang="kk-KZ" b="1" i="1" dirty="0" smtClean="0">
                <a:latin typeface="Times New Roman" pitchFamily="18" charset="0"/>
                <a:cs typeface="Times New Roman" pitchFamily="18" charset="0"/>
              </a:rPr>
              <a:t/>
            </a:r>
            <a:br>
              <a:rPr lang="kk-KZ" b="1" i="1" dirty="0" smtClean="0">
                <a:latin typeface="Times New Roman" pitchFamily="18" charset="0"/>
                <a:cs typeface="Times New Roman" pitchFamily="18" charset="0"/>
              </a:rPr>
            </a:br>
            <a:r>
              <a:rPr lang="kk-KZ" i="1" dirty="0" smtClean="0">
                <a:solidFill>
                  <a:srgbClr val="FF0000"/>
                </a:solidFill>
              </a:rPr>
              <a:t>«Идея ойлап табу»</a:t>
            </a:r>
            <a:endParaRPr lang="ru-RU" b="1" i="1" dirty="0">
              <a:solidFill>
                <a:srgbClr val="FF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9552" y="2492896"/>
            <a:ext cx="8208912" cy="3384376"/>
          </a:xfrm>
        </p:spPr>
        <p:txBody>
          <a:bodyPr>
            <a:normAutofit lnSpcReduction="10000"/>
          </a:bodyPr>
          <a:lstStyle/>
          <a:p>
            <a:pPr algn="l"/>
            <a:r>
              <a:rPr lang="kk-KZ" b="1" i="1" dirty="0" smtClean="0">
                <a:solidFill>
                  <a:srgbClr val="FF0000"/>
                </a:solidFill>
                <a:latin typeface="Times New Roman" pitchFamily="18" charset="0"/>
                <a:cs typeface="Times New Roman" pitchFamily="18" charset="0"/>
              </a:rPr>
              <a:t>Оқу мақсаты:</a:t>
            </a:r>
            <a:endParaRPr lang="en-US" b="1" i="1" dirty="0" smtClean="0">
              <a:solidFill>
                <a:srgbClr val="FF0000"/>
              </a:solidFill>
              <a:latin typeface="Times New Roman" pitchFamily="18" charset="0"/>
              <a:cs typeface="Times New Roman" pitchFamily="18" charset="0"/>
            </a:endParaRPr>
          </a:p>
          <a:p>
            <a:pPr algn="l"/>
            <a:r>
              <a:rPr lang="kk-KZ" dirty="0" smtClean="0">
                <a:solidFill>
                  <a:schemeClr val="tx1"/>
                </a:solidFill>
              </a:rPr>
              <a:t>10.4.4.1 брейнсторминг қағидалары мен қажеттілігін түсінеді; </a:t>
            </a:r>
            <a:endParaRPr lang="ru-RU" dirty="0" smtClean="0">
              <a:solidFill>
                <a:schemeClr val="tx1"/>
              </a:solidFill>
            </a:endParaRPr>
          </a:p>
          <a:p>
            <a:pPr algn="l"/>
            <a:r>
              <a:rPr lang="kk-KZ" dirty="0" smtClean="0">
                <a:solidFill>
                  <a:schemeClr val="tx1"/>
                </a:solidFill>
              </a:rPr>
              <a:t>10.4.4.2 брейнстормингті жүргізу ережелері мен оларды сақтап, орындай алуды біледі; </a:t>
            </a:r>
            <a:endParaRPr lang="ru-RU" dirty="0" smtClean="0">
              <a:solidFill>
                <a:schemeClr val="tx1"/>
              </a:solidFill>
            </a:endParaRPr>
          </a:p>
          <a:p>
            <a:pPr algn="l"/>
            <a:r>
              <a:rPr lang="kk-KZ" dirty="0" smtClean="0">
                <a:solidFill>
                  <a:schemeClr val="tx1"/>
                </a:solidFill>
              </a:rPr>
              <a:t>10.4.4.3 брейнсторминг кезеңдерін білу және кезеңдерін сақтап, айтылған идеяларды жүйелеу және солардың ішінен ең жақсысын таңдайды   </a:t>
            </a:r>
            <a:endParaRPr lang="ru-RU" dirty="0" smtClean="0">
              <a:solidFill>
                <a:schemeClr val="tx1"/>
              </a:solidFill>
            </a:endParaRPr>
          </a:p>
          <a:p>
            <a:pPr algn="l"/>
            <a:endParaRPr lang="ru-RU" b="1" i="1" dirty="0">
              <a:solidFill>
                <a:schemeClr val="tx1"/>
              </a:solidFill>
              <a:latin typeface="Times New Roman" pitchFamily="18" charset="0"/>
              <a:cs typeface="Times New Roman" pitchFamily="18" charset="0"/>
            </a:endParaRPr>
          </a:p>
        </p:txBody>
      </p:sp>
      <p:sp>
        <p:nvSpPr>
          <p:cNvPr id="10244" name="AutoShape 4" descr="Фон для презентации по биологии - про животных, растения, че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46" name="AutoShape 6" descr="Фон для презентации по биологии - про животных, растения, че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48" name="AutoShape 8" descr="Фон для презентации по биологии - про животных, растения, че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92696"/>
            <a:ext cx="8229600" cy="5429288"/>
          </a:xfrm>
        </p:spPr>
        <p:txBody>
          <a:bodyPr>
            <a:noAutofit/>
          </a:bodyPr>
          <a:lstStyle/>
          <a:p>
            <a:r>
              <a:rPr lang="kk-KZ" sz="2400" b="1" dirty="0" smtClean="0">
                <a:latin typeface="Times New Roman" pitchFamily="18" charset="0"/>
                <a:cs typeface="Times New Roman" pitchFamily="18" charset="0"/>
              </a:rPr>
              <a:t>Миға шабуыл </a:t>
            </a:r>
            <a:r>
              <a:rPr lang="kk-KZ" sz="2400" dirty="0" smtClean="0">
                <a:latin typeface="Times New Roman" pitchFamily="18" charset="0"/>
                <a:cs typeface="Times New Roman" pitchFamily="18" charset="0"/>
              </a:rPr>
              <a:t>– бұл мәселені шығармашылық белсенділікті ынталандыру негізінде шешудің жедел әдісі.</a:t>
            </a:r>
          </a:p>
          <a:p>
            <a:r>
              <a:rPr lang="kk-KZ" sz="2400" dirty="0" smtClean="0">
                <a:latin typeface="Times New Roman" pitchFamily="18" charset="0"/>
                <a:cs typeface="Times New Roman" pitchFamily="18" charset="0"/>
              </a:rPr>
              <a:t>“Миға шабуыл” әдісін 1941 жылы “</a:t>
            </a:r>
            <a:r>
              <a:rPr lang="en-US" sz="2400" dirty="0" smtClean="0">
                <a:latin typeface="Times New Roman" pitchFamily="18" charset="0"/>
                <a:cs typeface="Times New Roman" pitchFamily="18" charset="0"/>
              </a:rPr>
              <a:t>BBD&amp;O</a:t>
            </a:r>
            <a:r>
              <a:rPr lang="kk-KZ" sz="2400" dirty="0" smtClean="0">
                <a:latin typeface="Times New Roman" pitchFamily="18" charset="0"/>
                <a:cs typeface="Times New Roman" pitchFamily="18" charset="0"/>
              </a:rPr>
              <a:t>” америкалық жарнамалық агентігінің бір қызметкері ойлап тапқан. Оның аты – Алекс Фокни Осборн.</a:t>
            </a:r>
          </a:p>
          <a:p>
            <a:pPr>
              <a:buNone/>
            </a:pPr>
            <a:r>
              <a:rPr lang="kk-KZ" sz="2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
            </a:r>
            <a:br>
              <a:rPr lang="kk-KZ" sz="20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pic>
        <p:nvPicPr>
          <p:cNvPr id="1027" name="Picture 3" descr="D:\777\Desktop\Бр2.jpg"/>
          <p:cNvPicPr>
            <a:picLocks noChangeAspect="1" noChangeArrowheads="1"/>
          </p:cNvPicPr>
          <p:nvPr/>
        </p:nvPicPr>
        <p:blipFill>
          <a:blip r:embed="rId2" cstate="print"/>
          <a:srcRect l="15686" t="10667" r="9804"/>
          <a:stretch>
            <a:fillRect/>
          </a:stretch>
        </p:blipFill>
        <p:spPr bwMode="auto">
          <a:xfrm>
            <a:off x="467544" y="3140968"/>
            <a:ext cx="3838994" cy="3168352"/>
          </a:xfrm>
          <a:prstGeom prst="rect">
            <a:avLst/>
          </a:prstGeom>
          <a:noFill/>
        </p:spPr>
      </p:pic>
      <p:pic>
        <p:nvPicPr>
          <p:cNvPr id="1028" name="Picture 4" descr="D:\777\Desktop\бр3.jpg"/>
          <p:cNvPicPr>
            <a:picLocks noChangeAspect="1" noChangeArrowheads="1"/>
          </p:cNvPicPr>
          <p:nvPr/>
        </p:nvPicPr>
        <p:blipFill>
          <a:blip r:embed="rId3" cstate="print"/>
          <a:srcRect/>
          <a:stretch>
            <a:fillRect/>
          </a:stretch>
        </p:blipFill>
        <p:spPr bwMode="auto">
          <a:xfrm>
            <a:off x="4427984" y="3140968"/>
            <a:ext cx="4502395" cy="316835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3968" y="692696"/>
            <a:ext cx="4402832" cy="5760640"/>
          </a:xfrm>
        </p:spPr>
        <p:txBody>
          <a:bodyPr>
            <a:normAutofit fontScale="90000"/>
          </a:bodyPr>
          <a:lstStyle/>
          <a:p>
            <a:pPr algn="l"/>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latin typeface="Times New Roman" pitchFamily="18" charset="0"/>
                <a:cs typeface="Times New Roman" pitchFamily="18" charset="0"/>
              </a:rPr>
              <a:t/>
            </a:r>
            <a:br>
              <a:rPr lang="en-US" sz="1600" b="1" dirty="0" smtClean="0">
                <a:latin typeface="Times New Roman" pitchFamily="18" charset="0"/>
                <a:cs typeface="Times New Roman" pitchFamily="18" charset="0"/>
              </a:rPr>
            </a:br>
            <a:r>
              <a:rPr lang="en-US" sz="1600" b="1" dirty="0" smtClean="0">
                <a:solidFill>
                  <a:srgbClr val="7030A0"/>
                </a:solidFill>
                <a:latin typeface="Times New Roman" pitchFamily="18" charset="0"/>
                <a:cs typeface="Times New Roman" pitchFamily="18" charset="0"/>
              </a:rPr>
              <a:t>         </a:t>
            </a:r>
            <a:r>
              <a:rPr lang="ru-RU" sz="2000" b="1" dirty="0" err="1" smtClean="0">
                <a:solidFill>
                  <a:srgbClr val="7030A0"/>
                </a:solidFill>
                <a:latin typeface="Times New Roman" pitchFamily="18" charset="0"/>
                <a:cs typeface="Times New Roman" pitchFamily="18" charset="0"/>
              </a:rPr>
              <a:t>«Миға шабуыл</a:t>
            </a:r>
            <a:r>
              <a:rPr lang="ru-RU" sz="2000" b="1" dirty="0" smtClean="0">
                <a:solidFill>
                  <a:srgbClr val="7030A0"/>
                </a:solidFill>
                <a:latin typeface="Times New Roman" pitchFamily="18" charset="0"/>
                <a:cs typeface="Times New Roman" pitchFamily="18" charset="0"/>
              </a:rPr>
              <a:t>» </a:t>
            </a:r>
            <a:r>
              <a:rPr lang="ru-RU" sz="2000" b="1" dirty="0" err="1" smtClean="0">
                <a:solidFill>
                  <a:srgbClr val="7030A0"/>
                </a:solidFill>
                <a:latin typeface="Times New Roman" pitchFamily="18" charset="0"/>
                <a:cs typeface="Times New Roman" pitchFamily="18" charset="0"/>
              </a:rPr>
              <a:t>әдісі.</a:t>
            </a:r>
            <a:r>
              <a:rPr lang="en-US" sz="2000" b="1" dirty="0" smtClean="0">
                <a:solidFill>
                  <a:srgbClr val="7030A0"/>
                </a:solidFill>
                <a:latin typeface="Times New Roman" pitchFamily="18" charset="0"/>
                <a:cs typeface="Times New Roman" pitchFamily="18" charset="0"/>
              </a:rPr>
              <a:t/>
            </a:r>
            <a:br>
              <a:rPr lang="en-US" sz="2000" b="1" dirty="0" smtClean="0">
                <a:solidFill>
                  <a:srgbClr val="7030A0"/>
                </a:solidFill>
                <a:latin typeface="Times New Roman" pitchFamily="18" charset="0"/>
                <a:cs typeface="Times New Roman" pitchFamily="18" charset="0"/>
              </a:rPr>
            </a:br>
            <a:r>
              <a:rPr lang="ru-RU" sz="2000" dirty="0" err="1" smtClean="0">
                <a:solidFill>
                  <a:srgbClr val="7030A0"/>
                </a:solidFill>
                <a:latin typeface="Times New Roman" pitchFamily="18" charset="0"/>
                <a:cs typeface="Times New Roman" pitchFamily="18" charset="0"/>
              </a:rPr>
              <a:t>Миға шабуыл</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әдісін </a:t>
            </a:r>
            <a:r>
              <a:rPr lang="ru-RU" sz="2000" dirty="0" smtClean="0">
                <a:solidFill>
                  <a:srgbClr val="7030A0"/>
                </a:solidFill>
                <a:latin typeface="Times New Roman" pitchFamily="18" charset="0"/>
                <a:cs typeface="Times New Roman" pitchFamily="18" charset="0"/>
              </a:rPr>
              <a:t>1941 </a:t>
            </a:r>
            <a:r>
              <a:rPr lang="ru-RU" sz="2000" dirty="0" err="1" smtClean="0">
                <a:solidFill>
                  <a:srgbClr val="7030A0"/>
                </a:solidFill>
                <a:latin typeface="Times New Roman" pitchFamily="18" charset="0"/>
                <a:cs typeface="Times New Roman" pitchFamily="18" charset="0"/>
              </a:rPr>
              <a:t>жылы</a:t>
            </a:r>
            <a:r>
              <a:rPr lang="ru-RU" sz="2000" dirty="0" smtClean="0">
                <a:solidFill>
                  <a:srgbClr val="7030A0"/>
                </a:solidFill>
                <a:latin typeface="Times New Roman" pitchFamily="18" charset="0"/>
                <a:cs typeface="Times New Roman" pitchFamily="18" charset="0"/>
              </a:rPr>
              <a:t> А.Ф.Осборн </a:t>
            </a:r>
            <a:r>
              <a:rPr lang="ru-RU" sz="2000" dirty="0" err="1" smtClean="0">
                <a:solidFill>
                  <a:srgbClr val="7030A0"/>
                </a:solidFill>
                <a:latin typeface="Times New Roman" pitchFamily="18" charset="0"/>
                <a:cs typeface="Times New Roman" pitchFamily="18" charset="0"/>
              </a:rPr>
              <a:t>ұсынған болатын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Әуел </a:t>
            </a:r>
            <a:r>
              <a:rPr lang="ru-RU" sz="2000" dirty="0" smtClean="0">
                <a:solidFill>
                  <a:srgbClr val="7030A0"/>
                </a:solidFill>
                <a:latin typeface="Times New Roman" pitchFamily="18" charset="0"/>
                <a:cs typeface="Times New Roman" pitchFamily="18" charset="0"/>
              </a:rPr>
              <a:t>баста </a:t>
            </a:r>
            <a:r>
              <a:rPr lang="ru-RU" sz="2000" dirty="0" err="1" smtClean="0">
                <a:solidFill>
                  <a:srgbClr val="7030A0"/>
                </a:solidFill>
                <a:latin typeface="Times New Roman" pitchFamily="18" charset="0"/>
                <a:cs typeface="Times New Roman" pitchFamily="18" charset="0"/>
              </a:rPr>
              <a:t>жарнамалық бизнесте</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қолданылған бұл әдіс адамның шығармашылық ойлауына</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қозғау </a:t>
            </a:r>
            <a:r>
              <a:rPr lang="ru-RU" sz="2000" dirty="0" smtClean="0">
                <a:solidFill>
                  <a:srgbClr val="7030A0"/>
                </a:solidFill>
                <a:latin typeface="Times New Roman" pitchFamily="18" charset="0"/>
                <a:cs typeface="Times New Roman" pitchFamily="18" charset="0"/>
              </a:rPr>
              <a:t>салу </a:t>
            </a:r>
            <a:r>
              <a:rPr lang="ru-RU" sz="2000" dirty="0" err="1" smtClean="0">
                <a:solidFill>
                  <a:srgbClr val="7030A0"/>
                </a:solidFill>
                <a:latin typeface="Times New Roman" pitchFamily="18" charset="0"/>
                <a:cs typeface="Times New Roman" pitchFamily="18" charset="0"/>
              </a:rPr>
              <a:t>мақсатын көздеген еді</a:t>
            </a:r>
            <a:r>
              <a:rPr lang="ru-RU" sz="2000" dirty="0" smtClean="0">
                <a:solidFill>
                  <a:srgbClr val="7030A0"/>
                </a:solidFill>
                <a:latin typeface="Times New Roman" pitchFamily="18" charset="0"/>
                <a:cs typeface="Times New Roman" pitchFamily="18" charset="0"/>
              </a:rPr>
              <a:t>.</a:t>
            </a:r>
            <a:br>
              <a:rPr lang="ru-RU" sz="2000" dirty="0" smtClean="0">
                <a:solidFill>
                  <a:srgbClr val="7030A0"/>
                </a:solidFill>
                <a:latin typeface="Times New Roman" pitchFamily="18" charset="0"/>
                <a:cs typeface="Times New Roman" pitchFamily="18" charset="0"/>
              </a:rPr>
            </a:br>
            <a:r>
              <a:rPr lang="ru-RU" sz="2000" dirty="0" err="1" smtClean="0">
                <a:solidFill>
                  <a:srgbClr val="7030A0"/>
                </a:solidFill>
                <a:latin typeface="Times New Roman" pitchFamily="18" charset="0"/>
                <a:cs typeface="Times New Roman" pitchFamily="18" charset="0"/>
              </a:rPr>
              <a:t>Бұл әдістің негізгі</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міндеттері</a:t>
            </a:r>
            <a:r>
              <a:rPr lang="ru-RU" sz="2000" dirty="0" smtClean="0">
                <a:solidFill>
                  <a:srgbClr val="7030A0"/>
                </a:solidFill>
                <a:latin typeface="Times New Roman" pitchFamily="18" charset="0"/>
                <a:cs typeface="Times New Roman" pitchFamily="18" charset="0"/>
              </a:rPr>
              <a:t>:</a:t>
            </a:r>
            <a:br>
              <a:rPr lang="ru-RU" sz="2000" dirty="0" smtClean="0">
                <a:solidFill>
                  <a:srgbClr val="7030A0"/>
                </a:solidFill>
                <a:latin typeface="Times New Roman" pitchFamily="18" charset="0"/>
                <a:cs typeface="Times New Roman" pitchFamily="18" charset="0"/>
              </a:rPr>
            </a:br>
            <a:r>
              <a:rPr lang="ru-RU" sz="2000" dirty="0" err="1" smtClean="0">
                <a:solidFill>
                  <a:srgbClr val="7030A0"/>
                </a:solidFill>
                <a:latin typeface="Times New Roman" pitchFamily="18" charset="0"/>
                <a:cs typeface="Times New Roman" pitchFamily="18" charset="0"/>
              </a:rPr>
              <a:t>Мүмкіндігінше көп идеяларды</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жинақтау;</a:t>
            </a:r>
            <a:r>
              <a:rPr lang="ru-RU" sz="2000" dirty="0" smtClean="0">
                <a:solidFill>
                  <a:srgbClr val="7030A0"/>
                </a:solidFill>
                <a:latin typeface="Times New Roman" pitchFamily="18" charset="0"/>
                <a:cs typeface="Times New Roman" pitchFamily="18" charset="0"/>
              </a:rPr>
              <a:t/>
            </a:r>
            <a:br>
              <a:rPr lang="ru-RU" sz="2000" dirty="0" smtClean="0">
                <a:solidFill>
                  <a:srgbClr val="7030A0"/>
                </a:solidFill>
                <a:latin typeface="Times New Roman" pitchFamily="18" charset="0"/>
                <a:cs typeface="Times New Roman" pitchFamily="18" charset="0"/>
              </a:rPr>
            </a:br>
            <a:r>
              <a:rPr lang="kk-KZ" sz="2000" dirty="0" err="1" smtClean="0">
                <a:solidFill>
                  <a:srgbClr val="7030A0"/>
                </a:solidFill>
                <a:latin typeface="Times New Roman" pitchFamily="18" charset="0"/>
                <a:cs typeface="Times New Roman" pitchFamily="18" charset="0"/>
              </a:rPr>
              <a:t>Ғ</a:t>
            </a:r>
            <a:r>
              <a:rPr lang="ru-RU" sz="2000" dirty="0" err="1" smtClean="0">
                <a:solidFill>
                  <a:srgbClr val="7030A0"/>
                </a:solidFill>
                <a:latin typeface="Times New Roman" pitchFamily="18" charset="0"/>
                <a:cs typeface="Times New Roman" pitchFamily="18" charset="0"/>
              </a:rPr>
              <a:t>ылыми</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немесе</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оқуға</a:t>
            </a:r>
            <a:r>
              <a:rPr lang="en-US" sz="2000" dirty="0" smtClean="0">
                <a:solidFill>
                  <a:srgbClr val="7030A0"/>
                </a:solidFill>
                <a:latin typeface="Times New Roman" pitchFamily="18" charset="0"/>
                <a:cs typeface="Times New Roman" pitchFamily="18" charset="0"/>
              </a:rPr>
              <a:t> </a:t>
            </a:r>
            <a:br>
              <a:rPr lang="en-US" sz="2000" dirty="0" smtClean="0">
                <a:solidFill>
                  <a:srgbClr val="7030A0"/>
                </a:solidFill>
                <a:latin typeface="Times New Roman" pitchFamily="18" charset="0"/>
                <a:cs typeface="Times New Roman" pitchFamily="18" charset="0"/>
              </a:rPr>
            </a:b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қатысты</a:t>
            </a:r>
            <a:r>
              <a:rPr lang="en-US"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мәселелерді</a:t>
            </a:r>
            <a:r>
              <a:rPr lang="en-US"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шешу</a:t>
            </a:r>
            <a:r>
              <a:rPr lang="ru-RU" sz="2000" dirty="0" smtClean="0">
                <a:solidFill>
                  <a:srgbClr val="7030A0"/>
                </a:solidFill>
                <a:latin typeface="Times New Roman" pitchFamily="18" charset="0"/>
                <a:cs typeface="Times New Roman" pitchFamily="18" charset="0"/>
              </a:rPr>
              <a:t>;</a:t>
            </a:r>
            <a:br>
              <a:rPr lang="ru-RU" sz="2000" dirty="0" smtClean="0">
                <a:solidFill>
                  <a:srgbClr val="7030A0"/>
                </a:solidFill>
                <a:latin typeface="Times New Roman" pitchFamily="18" charset="0"/>
                <a:cs typeface="Times New Roman" pitchFamily="18" charset="0"/>
              </a:rPr>
            </a:br>
            <a:r>
              <a:rPr lang="ru-RU" sz="2000" dirty="0" err="1" smtClean="0">
                <a:solidFill>
                  <a:srgbClr val="7030A0"/>
                </a:solidFill>
                <a:latin typeface="Times New Roman" pitchFamily="18" charset="0"/>
                <a:cs typeface="Times New Roman" pitchFamily="18" charset="0"/>
              </a:rPr>
              <a:t>Студенттердің шығармашылық</a:t>
            </a:r>
            <a:r>
              <a:rPr lang="en-US" sz="2000" dirty="0" smtClean="0">
                <a:solidFill>
                  <a:srgbClr val="7030A0"/>
                </a:solidFill>
                <a:latin typeface="Times New Roman" pitchFamily="18" charset="0"/>
                <a:cs typeface="Times New Roman" pitchFamily="18" charset="0"/>
              </a:rPr>
              <a:t/>
            </a:r>
            <a:br>
              <a:rPr lang="en-US" sz="2000" dirty="0" smtClean="0">
                <a:solidFill>
                  <a:srgbClr val="7030A0"/>
                </a:solidFill>
                <a:latin typeface="Times New Roman" pitchFamily="18" charset="0"/>
                <a:cs typeface="Times New Roman" pitchFamily="18" charset="0"/>
              </a:rPr>
            </a:b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ойлауын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дамыту</a:t>
            </a:r>
            <a:r>
              <a:rPr lang="ru-RU" sz="2000" dirty="0" smtClean="0">
                <a:solidFill>
                  <a:srgbClr val="7030A0"/>
                </a:solidFill>
                <a:latin typeface="Times New Roman" pitchFamily="18" charset="0"/>
                <a:cs typeface="Times New Roman" pitchFamily="18" charset="0"/>
              </a:rPr>
              <a:t>;</a:t>
            </a:r>
            <a:r>
              <a:rPr lang="en-US" sz="2000" dirty="0" smtClean="0">
                <a:solidFill>
                  <a:srgbClr val="7030A0"/>
                </a:solidFill>
                <a:latin typeface="Times New Roman" pitchFamily="18" charset="0"/>
                <a:cs typeface="Times New Roman" pitchFamily="18" charset="0"/>
              </a:rPr>
              <a:t> </a:t>
            </a:r>
            <a:br>
              <a:rPr lang="en-US" sz="2000" dirty="0" smtClean="0">
                <a:solidFill>
                  <a:srgbClr val="7030A0"/>
                </a:solidFill>
                <a:latin typeface="Times New Roman" pitchFamily="18" charset="0"/>
                <a:cs typeface="Times New Roman" pitchFamily="18" charset="0"/>
              </a:rPr>
            </a:br>
            <a:r>
              <a:rPr lang="ru-RU" sz="2000" dirty="0" err="1" smtClean="0">
                <a:solidFill>
                  <a:srgbClr val="7030A0"/>
                </a:solidFill>
                <a:latin typeface="Times New Roman" pitchFamily="18" charset="0"/>
                <a:cs typeface="Times New Roman" pitchFamily="18" charset="0"/>
              </a:rPr>
              <a:t>ынтымақтастықты дамыту</a:t>
            </a:r>
            <a:r>
              <a:rPr lang="ru-RU" sz="2000" dirty="0" smtClean="0">
                <a:solidFill>
                  <a:srgbClr val="7030A0"/>
                </a:solidFill>
                <a:latin typeface="Times New Roman" pitchFamily="18" charset="0"/>
                <a:cs typeface="Times New Roman" pitchFamily="18" charset="0"/>
              </a:rPr>
              <a:t>.</a:t>
            </a:r>
            <a:br>
              <a:rPr lang="ru-RU" sz="2000" dirty="0" smtClean="0">
                <a:solidFill>
                  <a:srgbClr val="7030A0"/>
                </a:solidFill>
                <a:latin typeface="Times New Roman" pitchFamily="18" charset="0"/>
                <a:cs typeface="Times New Roman" pitchFamily="18" charset="0"/>
              </a:rPr>
            </a:br>
            <a:r>
              <a:rPr lang="en-US"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Миға шабуыл</a:t>
            </a:r>
            <a:r>
              <a:rPr lang="ru-RU" sz="2000" dirty="0" smtClean="0">
                <a:solidFill>
                  <a:srgbClr val="7030A0"/>
                </a:solidFill>
                <a:latin typeface="Times New Roman" pitchFamily="18" charset="0"/>
                <a:cs typeface="Times New Roman" pitchFamily="18" charset="0"/>
              </a:rPr>
              <a:t> – топ </a:t>
            </a:r>
            <a:r>
              <a:rPr lang="ru-RU" sz="2000" dirty="0" err="1" smtClean="0">
                <a:solidFill>
                  <a:srgbClr val="7030A0"/>
                </a:solidFill>
                <a:latin typeface="Times New Roman" pitchFamily="18" charset="0"/>
                <a:cs typeface="Times New Roman" pitchFamily="18" charset="0"/>
              </a:rPr>
              <a:t>мүшелерінің белгілі</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бір</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тақырып бойынша</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белсенді</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жұмыс істей</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отырып</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соған қатысты айтылған идеяларын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өз ішінде</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талқылап</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ортақ келісімге</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келгендерін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негіздеп</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жазып</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ұсыну әрекеті</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Бұл әрекет жүргізуші тарапынан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нақты белгіленген</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уақыт көлемінде орындалуы</a:t>
            </a:r>
            <a:r>
              <a:rPr lang="ru-RU" sz="2000" dirty="0" smtClean="0">
                <a:solidFill>
                  <a:srgbClr val="7030A0"/>
                </a:solidFill>
                <a:latin typeface="Times New Roman" pitchFamily="18" charset="0"/>
                <a:cs typeface="Times New Roman" pitchFamily="18" charset="0"/>
              </a:rPr>
              <a:t> </a:t>
            </a:r>
            <a:r>
              <a:rPr lang="ru-RU" sz="2000" dirty="0" err="1" smtClean="0">
                <a:solidFill>
                  <a:srgbClr val="7030A0"/>
                </a:solidFill>
                <a:latin typeface="Times New Roman" pitchFamily="18" charset="0"/>
                <a:cs typeface="Times New Roman" pitchFamily="18" charset="0"/>
              </a:rPr>
              <a:t>шарт</a:t>
            </a:r>
            <a:r>
              <a:rPr lang="ru-RU" sz="2000" dirty="0" smtClean="0">
                <a:solidFill>
                  <a:srgbClr val="7030A0"/>
                </a:solidFill>
                <a:latin typeface="Times New Roman" pitchFamily="18" charset="0"/>
                <a:cs typeface="Times New Roman" pitchFamily="18" charset="0"/>
              </a:rPr>
              <a:t>.</a:t>
            </a:r>
            <a:r>
              <a:rPr lang="ru-RU" sz="2000" dirty="0" smtClean="0"/>
              <a:t/>
            </a:r>
            <a:br>
              <a:rPr lang="ru-RU" sz="2000" dirty="0" smtClean="0"/>
            </a:br>
            <a:endParaRPr lang="ru-RU" sz="2000" dirty="0"/>
          </a:p>
        </p:txBody>
      </p:sp>
      <p:pic>
        <p:nvPicPr>
          <p:cNvPr id="1026" name="Picture 2" descr="D:\777\Desktop\mvePxqiCAGU.jpg"/>
          <p:cNvPicPr>
            <a:picLocks noChangeAspect="1" noChangeArrowheads="1"/>
          </p:cNvPicPr>
          <p:nvPr/>
        </p:nvPicPr>
        <p:blipFill>
          <a:blip r:embed="rId2" cstate="print"/>
          <a:srcRect l="28353" r="26951"/>
          <a:stretch>
            <a:fillRect/>
          </a:stretch>
        </p:blipFill>
        <p:spPr bwMode="auto">
          <a:xfrm>
            <a:off x="323527" y="476672"/>
            <a:ext cx="3394663" cy="432048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760640"/>
          </a:xfrm>
        </p:spPr>
        <p:txBody>
          <a:bodyPr>
            <a:noAutofit/>
          </a:bodyPr>
          <a:lstStyle/>
          <a:p>
            <a:r>
              <a:rPr lang="ru-RU" sz="1800" b="1" dirty="0" err="1" smtClean="0">
                <a:solidFill>
                  <a:srgbClr val="7030A0"/>
                </a:solidFill>
                <a:latin typeface="Times New Roman" pitchFamily="18" charset="0"/>
                <a:cs typeface="Times New Roman" pitchFamily="18" charset="0"/>
              </a:rPr>
              <a:t>«Миға шабуыл</a:t>
            </a:r>
            <a:r>
              <a:rPr lang="ru-RU" sz="1800" b="1" dirty="0" smtClean="0">
                <a:solidFill>
                  <a:srgbClr val="7030A0"/>
                </a:solidFill>
                <a:latin typeface="Times New Roman" pitchFamily="18" charset="0"/>
                <a:cs typeface="Times New Roman" pitchFamily="18" charset="0"/>
              </a:rPr>
              <a:t>» </a:t>
            </a:r>
            <a:r>
              <a:rPr lang="ru-RU" sz="1800" b="1" dirty="0" err="1" smtClean="0">
                <a:solidFill>
                  <a:srgbClr val="7030A0"/>
                </a:solidFill>
                <a:latin typeface="Times New Roman" pitchFamily="18" charset="0"/>
                <a:cs typeface="Times New Roman" pitchFamily="18" charset="0"/>
              </a:rPr>
              <a:t>әдісін қолдану ережелері</a:t>
            </a:r>
            <a:endParaRPr lang="ru-RU" sz="1800" dirty="0" smtClean="0">
              <a:solidFill>
                <a:srgbClr val="7030A0"/>
              </a:solidFill>
              <a:latin typeface="Times New Roman" pitchFamily="18" charset="0"/>
              <a:cs typeface="Times New Roman" pitchFamily="18" charset="0"/>
            </a:endParaRPr>
          </a:p>
          <a:p>
            <a:pPr lvl="0"/>
            <a:r>
              <a:rPr lang="ru-RU" sz="1800" dirty="0" err="1" smtClean="0">
                <a:solidFill>
                  <a:srgbClr val="7030A0"/>
                </a:solidFill>
                <a:latin typeface="Times New Roman" pitchFamily="18" charset="0"/>
                <a:cs typeface="Times New Roman" pitchFamily="18" charset="0"/>
              </a:rPr>
              <a:t>Миға шабуыл</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барысында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идеяларды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сынамаңыз, бағаламаңыз, талқыламаңыз және қорғамаңыз.</a:t>
            </a:r>
            <a:r>
              <a:rPr lang="ru-RU" sz="1800" dirty="0" smtClean="0">
                <a:solidFill>
                  <a:srgbClr val="7030A0"/>
                </a:solidFill>
                <a:latin typeface="Times New Roman" pitchFamily="18" charset="0"/>
                <a:cs typeface="Times New Roman" pitchFamily="18" charset="0"/>
              </a:rPr>
              <a:t> Топ </a:t>
            </a:r>
            <a:r>
              <a:rPr lang="ru-RU" sz="1800" dirty="0" err="1" smtClean="0">
                <a:solidFill>
                  <a:srgbClr val="7030A0"/>
                </a:solidFill>
                <a:latin typeface="Times New Roman" pitchFamily="18" charset="0"/>
                <a:cs typeface="Times New Roman" pitchFamily="18" charset="0"/>
              </a:rPr>
              <a:t>ішіндегі</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жұмыс барысында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Сіз</a:t>
            </a:r>
            <a:r>
              <a:rPr lang="ru-RU" sz="1800" dirty="0" smtClean="0">
                <a:solidFill>
                  <a:srgbClr val="7030A0"/>
                </a:solidFill>
                <a:latin typeface="Times New Roman" pitchFamily="18" charset="0"/>
                <a:cs typeface="Times New Roman" pitchFamily="18" charset="0"/>
              </a:rPr>
              <a:t> тек: </a:t>
            </a:r>
            <a:r>
              <a:rPr lang="ru-RU" sz="1800" dirty="0" err="1" smtClean="0">
                <a:solidFill>
                  <a:srgbClr val="7030A0"/>
                </a:solidFill>
                <a:latin typeface="Times New Roman" pitchFamily="18" charset="0"/>
                <a:cs typeface="Times New Roman" pitchFamily="18" charset="0"/>
              </a:rPr>
              <a:t>«Бұл керемет</a:t>
            </a:r>
            <a:r>
              <a:rPr lang="ru-RU" sz="1800" dirty="0" smtClean="0">
                <a:solidFill>
                  <a:srgbClr val="7030A0"/>
                </a:solidFill>
                <a:latin typeface="Times New Roman" pitchFamily="18" charset="0"/>
                <a:cs typeface="Times New Roman" pitchFamily="18" charset="0"/>
              </a:rPr>
              <a:t> идея </a:t>
            </a:r>
            <a:r>
              <a:rPr lang="ru-RU" sz="1800" dirty="0" err="1" smtClean="0">
                <a:solidFill>
                  <a:srgbClr val="7030A0"/>
                </a:solidFill>
                <a:latin typeface="Times New Roman" pitchFamily="18" charset="0"/>
                <a:cs typeface="Times New Roman" pitchFamily="18" charset="0"/>
              </a:rPr>
              <a:t>екен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деп</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қана айта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аласыз</a:t>
            </a:r>
            <a:r>
              <a:rPr lang="ru-RU" sz="1800" dirty="0" smtClean="0">
                <a:solidFill>
                  <a:srgbClr val="7030A0"/>
                </a:solidFill>
                <a:latin typeface="Times New Roman" pitchFamily="18" charset="0"/>
                <a:cs typeface="Times New Roman" pitchFamily="18" charset="0"/>
              </a:rPr>
              <a:t>. ал </a:t>
            </a:r>
            <a:r>
              <a:rPr lang="ru-RU" sz="1800" dirty="0" err="1" smtClean="0">
                <a:solidFill>
                  <a:srgbClr val="7030A0"/>
                </a:solidFill>
                <a:latin typeface="Times New Roman" pitchFamily="18" charset="0"/>
                <a:cs typeface="Times New Roman" pitchFamily="18" charset="0"/>
              </a:rPr>
              <a:t>жеке-дара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жұмыс жасағанда өз-өзіңізге тым</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сыни</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көзбен қарамаңыз</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Айналадағылардың күлкісін келтіретін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ақымақ </a:t>
            </a:r>
            <a:r>
              <a:rPr lang="ru-RU" sz="1800" dirty="0" smtClean="0">
                <a:solidFill>
                  <a:srgbClr val="7030A0"/>
                </a:solidFill>
                <a:latin typeface="Times New Roman" pitchFamily="18" charset="0"/>
                <a:cs typeface="Times New Roman" pitchFamily="18" charset="0"/>
              </a:rPr>
              <a:t>идея </a:t>
            </a:r>
            <a:r>
              <a:rPr lang="ru-RU" sz="1800" dirty="0" err="1" smtClean="0">
                <a:solidFill>
                  <a:srgbClr val="7030A0"/>
                </a:solidFill>
                <a:latin typeface="Times New Roman" pitchFamily="18" charset="0"/>
                <a:cs typeface="Times New Roman" pitchFamily="18" charset="0"/>
              </a:rPr>
              <a:t>ғой</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деген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сипаттағы өзіңізді </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өзіңіз сынауыңыз креативтікпен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жанаспайды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әрі жолыңызда түрлі кедергілерге</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соқтырады</a:t>
            </a:r>
            <a:r>
              <a:rPr lang="ru-RU" sz="1800" dirty="0" smtClean="0">
                <a:solidFill>
                  <a:srgbClr val="7030A0"/>
                </a:solidFill>
                <a:latin typeface="Times New Roman" pitchFamily="18" charset="0"/>
                <a:cs typeface="Times New Roman" pitchFamily="18" charset="0"/>
              </a:rPr>
              <a:t>.</a:t>
            </a:r>
          </a:p>
          <a:p>
            <a:pPr lvl="0"/>
            <a:r>
              <a:rPr lang="ru-RU" sz="1800" dirty="0" smtClean="0">
                <a:solidFill>
                  <a:srgbClr val="7030A0"/>
                </a:solidFill>
                <a:latin typeface="Times New Roman" pitchFamily="18" charset="0"/>
                <a:cs typeface="Times New Roman" pitchFamily="18" charset="0"/>
              </a:rPr>
              <a:t>Топ </a:t>
            </a:r>
            <a:r>
              <a:rPr lang="ru-RU" sz="1800" dirty="0" err="1" smtClean="0">
                <a:solidFill>
                  <a:srgbClr val="7030A0"/>
                </a:solidFill>
                <a:latin typeface="Times New Roman" pitchFamily="18" charset="0"/>
                <a:cs typeface="Times New Roman" pitchFamily="18" charset="0"/>
              </a:rPr>
              <a:t>мүшелері мейлі</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ол</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қандай болсын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әйтеуір ойларына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келген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кез</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келген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идеялардың</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шешімдердің</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мысалдардың барлығын ортаға тастауы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қажет</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Әрбір </a:t>
            </a:r>
            <a:r>
              <a:rPr lang="ru-RU" sz="1800" dirty="0" smtClean="0">
                <a:solidFill>
                  <a:srgbClr val="7030A0"/>
                </a:solidFill>
                <a:latin typeface="Times New Roman" pitchFamily="18" charset="0"/>
                <a:cs typeface="Times New Roman" pitchFamily="18" charset="0"/>
              </a:rPr>
              <a:t>идея </a:t>
            </a:r>
            <a:r>
              <a:rPr lang="ru-RU" sz="1800" dirty="0" err="1" smtClean="0">
                <a:solidFill>
                  <a:srgbClr val="7030A0"/>
                </a:solidFill>
                <a:latin typeface="Times New Roman" pitchFamily="18" charset="0"/>
                <a:cs typeface="Times New Roman" pitchFamily="18" charset="0"/>
              </a:rPr>
              <a:t>толық айтылуы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тиіс</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Келесі</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кезеңде жаңа идеяларды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ойлап</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тапқанша, айтылғандарды електен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өткізіп, ішінен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ең ақылға сыйымдысын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таңдау оңай болады</a:t>
            </a:r>
            <a:r>
              <a:rPr lang="ru-RU" sz="1800" dirty="0" smtClean="0">
                <a:solidFill>
                  <a:srgbClr val="7030A0"/>
                </a:solidFill>
                <a:latin typeface="Times New Roman" pitchFamily="18" charset="0"/>
                <a:cs typeface="Times New Roman" pitchFamily="18" charset="0"/>
              </a:rPr>
              <a:t>.</a:t>
            </a:r>
          </a:p>
          <a:p>
            <a:pPr lvl="0"/>
            <a:r>
              <a:rPr lang="ru-RU" sz="1800" dirty="0" err="1" smtClean="0">
                <a:solidFill>
                  <a:srgbClr val="7030A0"/>
                </a:solidFill>
                <a:latin typeface="Times New Roman" pitchFamily="18" charset="0"/>
                <a:cs typeface="Times New Roman" pitchFamily="18" charset="0"/>
              </a:rPr>
              <a:t>Бұл кезеңде идеялардың сапасынан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гөрі санының көп болуына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назар</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аударылады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Идеялар</a:t>
            </a:r>
            <a:r>
              <a:rPr lang="ru-RU" sz="1800" dirty="0" smtClean="0">
                <a:solidFill>
                  <a:srgbClr val="7030A0"/>
                </a:solidFill>
                <a:latin typeface="Times New Roman" pitchFamily="18" charset="0"/>
                <a:cs typeface="Times New Roman" pitchFamily="18" charset="0"/>
              </a:rPr>
              <a:t> саны </a:t>
            </a:r>
            <a:r>
              <a:rPr lang="ru-RU" sz="1800" dirty="0" err="1" smtClean="0">
                <a:solidFill>
                  <a:srgbClr val="7030A0"/>
                </a:solidFill>
                <a:latin typeface="Times New Roman" pitchFamily="18" charset="0"/>
                <a:cs typeface="Times New Roman" pitchFamily="18" charset="0"/>
              </a:rPr>
              <a:t>көп болған сайын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олардың ішінен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кейбіреулерінің ең орынды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болады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дегендеріне</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сенімділік</a:t>
            </a:r>
            <a:r>
              <a:rPr lang="ru-RU" sz="1800" dirty="0" smtClean="0">
                <a:solidFill>
                  <a:srgbClr val="7030A0"/>
                </a:solidFill>
                <a:latin typeface="Times New Roman" pitchFamily="18" charset="0"/>
                <a:cs typeface="Times New Roman" pitchFamily="18" charset="0"/>
              </a:rPr>
              <a:t> те </a:t>
            </a:r>
            <a:r>
              <a:rPr lang="ru-RU" sz="1800" dirty="0" err="1" smtClean="0">
                <a:solidFill>
                  <a:srgbClr val="7030A0"/>
                </a:solidFill>
                <a:latin typeface="Times New Roman" pitchFamily="18" charset="0"/>
                <a:cs typeface="Times New Roman" pitchFamily="18" charset="0"/>
              </a:rPr>
              <a:t>арта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түседі</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Егер</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жеке-дара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жұмыс жасаған болсаңыз, өз ой-пікірлеріңізді қағазға түртіп жазып</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отырыңыз.</a:t>
            </a:r>
            <a:endParaRPr lang="ru-RU" sz="1800" dirty="0" smtClean="0">
              <a:solidFill>
                <a:srgbClr val="7030A0"/>
              </a:solidFill>
              <a:latin typeface="Times New Roman" pitchFamily="18" charset="0"/>
              <a:cs typeface="Times New Roman" pitchFamily="18" charset="0"/>
            </a:endParaRPr>
          </a:p>
          <a:p>
            <a:pPr lvl="0"/>
            <a:r>
              <a:rPr lang="ru-RU" sz="1800" dirty="0" err="1" smtClean="0">
                <a:solidFill>
                  <a:srgbClr val="7030A0"/>
                </a:solidFill>
                <a:latin typeface="Times New Roman" pitchFamily="18" charset="0"/>
                <a:cs typeface="Times New Roman" pitchFamily="18" charset="0"/>
              </a:rPr>
              <a:t>Айтылғандардың ішінен</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енді</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өзге жаңа идеяларды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ажыратып</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алыңыз.</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Оларға түсінік </a:t>
            </a:r>
            <a:r>
              <a:rPr lang="ru-RU" sz="1800" dirty="0" smtClean="0">
                <a:solidFill>
                  <a:srgbClr val="7030A0"/>
                </a:solidFill>
                <a:latin typeface="Times New Roman" pitchFamily="18" charset="0"/>
                <a:cs typeface="Times New Roman" pitchFamily="18" charset="0"/>
              </a:rPr>
              <a:t>беру мен </a:t>
            </a:r>
            <a:r>
              <a:rPr lang="ru-RU" sz="1800" dirty="0" err="1" smtClean="0">
                <a:solidFill>
                  <a:srgbClr val="7030A0"/>
                </a:solidFill>
                <a:latin typeface="Times New Roman" pitchFamily="18" charset="0"/>
                <a:cs typeface="Times New Roman" pitchFamily="18" charset="0"/>
              </a:rPr>
              <a:t>түзетулер енгізу</a:t>
            </a:r>
            <a:r>
              <a:rPr lang="ru-RU" sz="1800" dirty="0" smtClean="0">
                <a:solidFill>
                  <a:srgbClr val="7030A0"/>
                </a:solidFill>
                <a:latin typeface="Times New Roman" pitchFamily="18" charset="0"/>
                <a:cs typeface="Times New Roman" pitchFamily="18" charset="0"/>
              </a:rPr>
              <a:t> де </a:t>
            </a:r>
            <a:r>
              <a:rPr lang="ru-RU" sz="1800" dirty="0" err="1" smtClean="0">
                <a:solidFill>
                  <a:srgbClr val="7030A0"/>
                </a:solidFill>
                <a:latin typeface="Times New Roman" pitchFamily="18" charset="0"/>
                <a:cs typeface="Times New Roman" pitchFamily="18" charset="0"/>
              </a:rPr>
              <a:t>шығармашылық шабыт</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қажет</a:t>
            </a:r>
            <a:r>
              <a:rPr lang="ru-RU" sz="1800" dirty="0" smtClean="0">
                <a:solidFill>
                  <a:srgbClr val="7030A0"/>
                </a:solidFill>
                <a:latin typeface="Times New Roman" pitchFamily="18" charset="0"/>
                <a:cs typeface="Times New Roman" pitchFamily="18" charset="0"/>
              </a:rPr>
              <a:t>. Топ </a:t>
            </a:r>
            <a:r>
              <a:rPr lang="ru-RU" sz="1800" dirty="0" err="1" smtClean="0">
                <a:solidFill>
                  <a:srgbClr val="7030A0"/>
                </a:solidFill>
                <a:latin typeface="Times New Roman" pitchFamily="18" charset="0"/>
                <a:cs typeface="Times New Roman" pitchFamily="18" charset="0"/>
              </a:rPr>
              <a:t>мүшелерінің қай қайсысы </a:t>
            </a:r>
            <a:r>
              <a:rPr lang="ru-RU" sz="1800" dirty="0" smtClean="0">
                <a:solidFill>
                  <a:srgbClr val="7030A0"/>
                </a:solidFill>
                <a:latin typeface="Times New Roman" pitchFamily="18" charset="0"/>
                <a:cs typeface="Times New Roman" pitchFamily="18" charset="0"/>
              </a:rPr>
              <a:t>да </a:t>
            </a:r>
            <a:r>
              <a:rPr lang="ru-RU" sz="1800" dirty="0" err="1" smtClean="0">
                <a:solidFill>
                  <a:srgbClr val="7030A0"/>
                </a:solidFill>
                <a:latin typeface="Times New Roman" pitchFamily="18" charset="0"/>
                <a:cs typeface="Times New Roman" pitchFamily="18" charset="0"/>
              </a:rPr>
              <a:t>идеяларды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жетілдіруге</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басқа нұсқаларын ұсынуға құқылы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Сондықтан қолыңызда </a:t>
            </a:r>
            <a:r>
              <a:rPr lang="ru-RU" sz="1800" dirty="0" smtClean="0">
                <a:solidFill>
                  <a:srgbClr val="7030A0"/>
                </a:solidFill>
                <a:latin typeface="Times New Roman" pitchFamily="18" charset="0"/>
                <a:cs typeface="Times New Roman" pitchFamily="18" charset="0"/>
              </a:rPr>
              <a:t>бар </a:t>
            </a:r>
            <a:r>
              <a:rPr lang="ru-RU" sz="1800" dirty="0" err="1" smtClean="0">
                <a:solidFill>
                  <a:srgbClr val="7030A0"/>
                </a:solidFill>
                <a:latin typeface="Times New Roman" pitchFamily="18" charset="0"/>
                <a:cs typeface="Times New Roman" pitchFamily="18" charset="0"/>
              </a:rPr>
              <a:t>идеяларды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тағы бір</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екшеп</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қарау артық болмайды</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мүмкін олар</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тағы </a:t>
            </a:r>
            <a:r>
              <a:rPr lang="ru-RU" sz="1800" dirty="0" smtClean="0">
                <a:solidFill>
                  <a:srgbClr val="7030A0"/>
                </a:solidFill>
                <a:latin typeface="Times New Roman" pitchFamily="18" charset="0"/>
                <a:cs typeface="Times New Roman" pitchFamily="18" charset="0"/>
              </a:rPr>
              <a:t>да </a:t>
            </a:r>
            <a:r>
              <a:rPr lang="ru-RU" sz="1800" dirty="0" err="1" smtClean="0">
                <a:solidFill>
                  <a:srgbClr val="7030A0"/>
                </a:solidFill>
                <a:latin typeface="Times New Roman" pitchFamily="18" charset="0"/>
                <a:cs typeface="Times New Roman" pitchFamily="18" charset="0"/>
              </a:rPr>
              <a:t>бір</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жаңа идеялардың тууына</a:t>
            </a:r>
            <a:r>
              <a:rPr lang="ru-RU" sz="1800" dirty="0" smtClean="0">
                <a:solidFill>
                  <a:srgbClr val="7030A0"/>
                </a:solidFill>
                <a:latin typeface="Times New Roman" pitchFamily="18" charset="0"/>
                <a:cs typeface="Times New Roman" pitchFamily="18" charset="0"/>
              </a:rPr>
              <a:t> </a:t>
            </a:r>
            <a:r>
              <a:rPr lang="ru-RU" sz="1800" dirty="0" err="1" smtClean="0">
                <a:solidFill>
                  <a:srgbClr val="7030A0"/>
                </a:solidFill>
                <a:latin typeface="Times New Roman" pitchFamily="18" charset="0"/>
                <a:cs typeface="Times New Roman" pitchFamily="18" charset="0"/>
              </a:rPr>
              <a:t>алғышарт қалыптастыруы ғажап емес</a:t>
            </a:r>
            <a:r>
              <a:rPr lang="ru-RU" sz="1800" dirty="0" smtClean="0">
                <a:solidFill>
                  <a:srgbClr val="7030A0"/>
                </a:solidFill>
                <a:latin typeface="Times New Roman" pitchFamily="18" charset="0"/>
                <a:cs typeface="Times New Roman" pitchFamily="18" charset="0"/>
              </a:rPr>
              <a:t>.</a:t>
            </a:r>
          </a:p>
          <a:p>
            <a:endParaRPr lang="ru-RU"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47500" lnSpcReduction="20000"/>
          </a:bodyPr>
          <a:lstStyle/>
          <a:p>
            <a:r>
              <a:rPr lang="ru-RU" sz="4400" b="1" dirty="0" err="1" smtClean="0">
                <a:latin typeface="Times New Roman" pitchFamily="18" charset="0"/>
                <a:cs typeface="Times New Roman" pitchFamily="18" charset="0"/>
              </a:rPr>
              <a:t>«</a:t>
            </a:r>
            <a:r>
              <a:rPr lang="ru-RU" sz="4400" b="1" dirty="0" err="1" smtClean="0">
                <a:solidFill>
                  <a:srgbClr val="7030A0"/>
                </a:solidFill>
                <a:latin typeface="Times New Roman" pitchFamily="18" charset="0"/>
                <a:cs typeface="Times New Roman" pitchFamily="18" charset="0"/>
              </a:rPr>
              <a:t>Миға шабуыл</a:t>
            </a:r>
            <a:r>
              <a:rPr lang="ru-RU" sz="4400" b="1" dirty="0" smtClean="0">
                <a:solidFill>
                  <a:srgbClr val="7030A0"/>
                </a:solidFill>
                <a:latin typeface="Times New Roman" pitchFamily="18" charset="0"/>
                <a:cs typeface="Times New Roman" pitchFamily="18" charset="0"/>
              </a:rPr>
              <a:t>» </a:t>
            </a:r>
            <a:r>
              <a:rPr lang="ru-RU" sz="4400" b="1" dirty="0" err="1" smtClean="0">
                <a:solidFill>
                  <a:srgbClr val="7030A0"/>
                </a:solidFill>
                <a:latin typeface="Times New Roman" pitchFamily="18" charset="0"/>
                <a:cs typeface="Times New Roman" pitchFamily="18" charset="0"/>
              </a:rPr>
              <a:t>процесі</a:t>
            </a:r>
            <a:r>
              <a:rPr lang="ru-RU" sz="4400" b="1" dirty="0" smtClean="0">
                <a:solidFill>
                  <a:srgbClr val="7030A0"/>
                </a:solidFill>
                <a:latin typeface="Times New Roman" pitchFamily="18" charset="0"/>
                <a:cs typeface="Times New Roman" pitchFamily="18" charset="0"/>
              </a:rPr>
              <a:t>.</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Биік</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нәтижеге жетудің кілті</a:t>
            </a:r>
            <a:r>
              <a:rPr lang="ru-RU" sz="4400" dirty="0" smtClean="0">
                <a:solidFill>
                  <a:srgbClr val="7030A0"/>
                </a:solidFill>
                <a:latin typeface="Times New Roman" pitchFamily="18" charset="0"/>
                <a:cs typeface="Times New Roman" pitchFamily="18" charset="0"/>
              </a:rPr>
              <a:t> мен алтын </a:t>
            </a:r>
            <a:r>
              <a:rPr lang="ru-RU" sz="4400" dirty="0" err="1" smtClean="0">
                <a:solidFill>
                  <a:srgbClr val="7030A0"/>
                </a:solidFill>
                <a:latin typeface="Times New Roman" pitchFamily="18" charset="0"/>
                <a:cs typeface="Times New Roman" pitchFamily="18" charset="0"/>
              </a:rPr>
              <a:t>ережесі</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қатысушылардың белсенділігінен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туындайтын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достық қатынастың қалыптасуы</a:t>
            </a:r>
            <a:r>
              <a:rPr lang="ru-RU" sz="4400" dirty="0" smtClean="0">
                <a:solidFill>
                  <a:srgbClr val="7030A0"/>
                </a:solidFill>
                <a:latin typeface="Times New Roman" pitchFamily="18" charset="0"/>
                <a:cs typeface="Times New Roman" pitchFamily="18" charset="0"/>
              </a:rPr>
              <a:t>.</a:t>
            </a:r>
          </a:p>
          <a:p>
            <a:r>
              <a:rPr lang="ru-RU" sz="4400" b="1" dirty="0" err="1" smtClean="0">
                <a:solidFill>
                  <a:srgbClr val="7030A0"/>
                </a:solidFill>
                <a:latin typeface="Times New Roman" pitchFamily="18" charset="0"/>
                <a:cs typeface="Times New Roman" pitchFamily="18" charset="0"/>
              </a:rPr>
              <a:t>«Миға шабуыл</a:t>
            </a:r>
            <a:r>
              <a:rPr lang="ru-RU" sz="4400" b="1" dirty="0" smtClean="0">
                <a:solidFill>
                  <a:srgbClr val="7030A0"/>
                </a:solidFill>
                <a:latin typeface="Times New Roman" pitchFamily="18" charset="0"/>
                <a:cs typeface="Times New Roman" pitchFamily="18" charset="0"/>
              </a:rPr>
              <a:t>» </a:t>
            </a:r>
            <a:r>
              <a:rPr lang="ru-RU" sz="4400" b="1" dirty="0" err="1" smtClean="0">
                <a:solidFill>
                  <a:srgbClr val="7030A0"/>
                </a:solidFill>
                <a:latin typeface="Times New Roman" pitchFamily="18" charset="0"/>
                <a:cs typeface="Times New Roman" pitchFamily="18" charset="0"/>
              </a:rPr>
              <a:t>әдісінің кезеңдері:</a:t>
            </a:r>
            <a:endParaRPr lang="ru-RU" sz="4400" dirty="0" smtClean="0">
              <a:solidFill>
                <a:srgbClr val="7030A0"/>
              </a:solidFill>
              <a:latin typeface="Times New Roman" pitchFamily="18" charset="0"/>
              <a:cs typeface="Times New Roman" pitchFamily="18" charset="0"/>
            </a:endParaRPr>
          </a:p>
          <a:p>
            <a:pPr lvl="0"/>
            <a:r>
              <a:rPr lang="ru-RU" sz="4400" dirty="0" err="1" smtClean="0">
                <a:solidFill>
                  <a:srgbClr val="7030A0"/>
                </a:solidFill>
                <a:latin typeface="Times New Roman" pitchFamily="18" charset="0"/>
                <a:cs typeface="Times New Roman" pitchFamily="18" charset="0"/>
              </a:rPr>
              <a:t>мақсатты анықтау </a:t>
            </a:r>
            <a:r>
              <a:rPr lang="ru-RU" sz="4400" dirty="0" smtClean="0">
                <a:solidFill>
                  <a:srgbClr val="7030A0"/>
                </a:solidFill>
                <a:latin typeface="Times New Roman" pitchFamily="18" charset="0"/>
                <a:cs typeface="Times New Roman" pitchFamily="18" charset="0"/>
              </a:rPr>
              <a:t>(</a:t>
            </a:r>
            <a:r>
              <a:rPr lang="ru-RU" sz="4400" dirty="0" err="1" smtClean="0">
                <a:solidFill>
                  <a:srgbClr val="7030A0"/>
                </a:solidFill>
                <a:latin typeface="Times New Roman" pitchFamily="18" charset="0"/>
                <a:cs typeface="Times New Roman" pitchFamily="18" charset="0"/>
              </a:rPr>
              <a:t>сізді</a:t>
            </a:r>
            <a:r>
              <a:rPr lang="ru-RU" sz="4400" dirty="0" smtClean="0">
                <a:solidFill>
                  <a:srgbClr val="7030A0"/>
                </a:solidFill>
                <a:latin typeface="Times New Roman" pitchFamily="18" charset="0"/>
                <a:cs typeface="Times New Roman" pitchFamily="18" charset="0"/>
              </a:rPr>
              <a:t> не </a:t>
            </a:r>
            <a:r>
              <a:rPr lang="ru-RU" sz="4400" dirty="0" err="1" smtClean="0">
                <a:solidFill>
                  <a:srgbClr val="7030A0"/>
                </a:solidFill>
                <a:latin typeface="Times New Roman" pitchFamily="18" charset="0"/>
                <a:cs typeface="Times New Roman" pitchFamily="18" charset="0"/>
              </a:rPr>
              <a:t>қызықтырады</a:t>
            </a:r>
            <a:r>
              <a:rPr lang="ru-RU" sz="4400" dirty="0" smtClean="0">
                <a:solidFill>
                  <a:srgbClr val="7030A0"/>
                </a:solidFill>
                <a:latin typeface="Times New Roman" pitchFamily="18" charset="0"/>
                <a:cs typeface="Times New Roman" pitchFamily="18" charset="0"/>
              </a:rPr>
              <a:t>:</a:t>
            </a:r>
            <a:r>
              <a:rPr lang="ru-RU" sz="4400" dirty="0" err="1" smtClean="0">
                <a:solidFill>
                  <a:srgbClr val="7030A0"/>
                </a:solidFill>
                <a:latin typeface="Times New Roman" pitchFamily="18" charset="0"/>
                <a:cs typeface="Times New Roman" pitchFamily="18" charset="0"/>
              </a:rPr>
              <a:t>көпшілік алдындағы сөздің идеялары</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ма</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әлде белгілі</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бір</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мәселені шешу</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қамтыла ма</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әлде тақырып </a:t>
            </a:r>
            <a:r>
              <a:rPr lang="ru-RU" sz="4400" dirty="0" smtClean="0">
                <a:solidFill>
                  <a:srgbClr val="7030A0"/>
                </a:solidFill>
                <a:latin typeface="Times New Roman" pitchFamily="18" charset="0"/>
                <a:cs typeface="Times New Roman" pitchFamily="18" charset="0"/>
              </a:rPr>
              <a:t>па?…);</a:t>
            </a:r>
          </a:p>
          <a:p>
            <a:pPr lvl="0"/>
            <a:r>
              <a:rPr lang="ru-RU" sz="4400" dirty="0" err="1" smtClean="0">
                <a:solidFill>
                  <a:srgbClr val="7030A0"/>
                </a:solidFill>
                <a:latin typeface="Times New Roman" pitchFamily="18" charset="0"/>
                <a:cs typeface="Times New Roman" pitchFamily="18" charset="0"/>
              </a:rPr>
              <a:t>қатысушыларды өз идеяларын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айтуға үндеу (көпшілікпен жұмыс жағдайында әр қатысушы кезекпен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бір</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идеядан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ұсынуы керек</a:t>
            </a:r>
            <a:r>
              <a:rPr lang="ru-RU" sz="4400" dirty="0" smtClean="0">
                <a:solidFill>
                  <a:srgbClr val="7030A0"/>
                </a:solidFill>
                <a:latin typeface="Times New Roman" pitchFamily="18" charset="0"/>
                <a:cs typeface="Times New Roman" pitchFamily="18" charset="0"/>
              </a:rPr>
              <a:t>, ал </a:t>
            </a:r>
            <a:r>
              <a:rPr lang="ru-RU" sz="4400" dirty="0" err="1" smtClean="0">
                <a:solidFill>
                  <a:srgbClr val="7030A0"/>
                </a:solidFill>
                <a:latin typeface="Times New Roman" pitchFamily="18" charset="0"/>
                <a:cs typeface="Times New Roman" pitchFamily="18" charset="0"/>
              </a:rPr>
              <a:t>топтық жұмыста әр топтан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бірнеше</a:t>
            </a:r>
            <a:r>
              <a:rPr lang="ru-RU" sz="4400" dirty="0" smtClean="0">
                <a:solidFill>
                  <a:srgbClr val="7030A0"/>
                </a:solidFill>
                <a:latin typeface="Times New Roman" pitchFamily="18" charset="0"/>
                <a:cs typeface="Times New Roman" pitchFamily="18" charset="0"/>
              </a:rPr>
              <a:t> идея </a:t>
            </a:r>
            <a:r>
              <a:rPr lang="ru-RU" sz="4400" dirty="0" err="1" smtClean="0">
                <a:solidFill>
                  <a:srgbClr val="7030A0"/>
                </a:solidFill>
                <a:latin typeface="Times New Roman" pitchFamily="18" charset="0"/>
                <a:cs typeface="Times New Roman" pitchFamily="18" charset="0"/>
              </a:rPr>
              <a:t>қатар ұсынылады</a:t>
            </a:r>
            <a:r>
              <a:rPr lang="ru-RU" sz="4400" dirty="0" smtClean="0">
                <a:solidFill>
                  <a:srgbClr val="7030A0"/>
                </a:solidFill>
                <a:latin typeface="Times New Roman" pitchFamily="18" charset="0"/>
                <a:cs typeface="Times New Roman" pitchFamily="18" charset="0"/>
              </a:rPr>
              <a:t>);</a:t>
            </a:r>
          </a:p>
          <a:p>
            <a:pPr lvl="0"/>
            <a:r>
              <a:rPr lang="ru-RU" sz="4400" dirty="0" err="1" smtClean="0">
                <a:solidFill>
                  <a:srgbClr val="7030A0"/>
                </a:solidFill>
                <a:latin typeface="Times New Roman" pitchFamily="18" charset="0"/>
                <a:cs typeface="Times New Roman" pitchFamily="18" charset="0"/>
              </a:rPr>
              <a:t>әрбір идеяны</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тақтаға жазып</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отыру</a:t>
            </a:r>
            <a:r>
              <a:rPr lang="ru-RU" sz="4400" dirty="0" smtClean="0">
                <a:solidFill>
                  <a:srgbClr val="7030A0"/>
                </a:solidFill>
                <a:latin typeface="Times New Roman" pitchFamily="18" charset="0"/>
                <a:cs typeface="Times New Roman" pitchFamily="18" charset="0"/>
              </a:rPr>
              <a:t>;</a:t>
            </a:r>
          </a:p>
          <a:p>
            <a:pPr lvl="0"/>
            <a:r>
              <a:rPr lang="ru-RU" sz="4400" dirty="0" err="1" smtClean="0">
                <a:solidFill>
                  <a:srgbClr val="7030A0"/>
                </a:solidFill>
                <a:latin typeface="Times New Roman" pitchFamily="18" charset="0"/>
                <a:cs typeface="Times New Roman" pitchFamily="18" charset="0"/>
              </a:rPr>
              <a:t>басқалардың идеяларын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жетілдіру</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мақсатында қолдану;</a:t>
            </a:r>
            <a:endParaRPr lang="ru-RU" sz="4400" dirty="0" smtClean="0">
              <a:solidFill>
                <a:srgbClr val="7030A0"/>
              </a:solidFill>
              <a:latin typeface="Times New Roman" pitchFamily="18" charset="0"/>
              <a:cs typeface="Times New Roman" pitchFamily="18" charset="0"/>
            </a:endParaRPr>
          </a:p>
          <a:p>
            <a:pPr lvl="0"/>
            <a:r>
              <a:rPr lang="ru-RU" sz="4400" dirty="0" err="1" smtClean="0">
                <a:solidFill>
                  <a:srgbClr val="7030A0"/>
                </a:solidFill>
                <a:latin typeface="Times New Roman" pitchFamily="18" charset="0"/>
                <a:cs typeface="Times New Roman" pitchFamily="18" charset="0"/>
              </a:rPr>
              <a:t>идеялардың бірін-бірі</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қайталамайтындай анық әрі дұрыс құрастырылуын, қайталанбауын қадағалау;</a:t>
            </a:r>
            <a:endParaRPr lang="ru-RU" sz="4400" dirty="0" smtClean="0">
              <a:solidFill>
                <a:srgbClr val="7030A0"/>
              </a:solidFill>
              <a:latin typeface="Times New Roman" pitchFamily="18" charset="0"/>
              <a:cs typeface="Times New Roman" pitchFamily="18" charset="0"/>
            </a:endParaRPr>
          </a:p>
          <a:p>
            <a:pPr lvl="0"/>
            <a:r>
              <a:rPr lang="ru-RU" sz="4400" dirty="0" err="1" smtClean="0">
                <a:solidFill>
                  <a:srgbClr val="7030A0"/>
                </a:solidFill>
                <a:latin typeface="Times New Roman" pitchFamily="18" charset="0"/>
                <a:cs typeface="Times New Roman" pitchFamily="18" charset="0"/>
              </a:rPr>
              <a:t>идеяларды</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жіктеп</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жинақтап топтастыру</a:t>
            </a:r>
            <a:r>
              <a:rPr lang="ru-RU" sz="4400" dirty="0" smtClean="0">
                <a:solidFill>
                  <a:srgbClr val="7030A0"/>
                </a:solidFill>
                <a:latin typeface="Times New Roman" pitchFamily="18" charset="0"/>
                <a:cs typeface="Times New Roman" pitchFamily="18" charset="0"/>
              </a:rPr>
              <a:t>.</a:t>
            </a:r>
          </a:p>
          <a:p>
            <a:r>
              <a:rPr lang="ru-RU" sz="4400" dirty="0" err="1" smtClean="0">
                <a:solidFill>
                  <a:srgbClr val="7030A0"/>
                </a:solidFill>
                <a:latin typeface="Times New Roman" pitchFamily="18" charset="0"/>
                <a:cs typeface="Times New Roman" pitchFamily="18" charset="0"/>
              </a:rPr>
              <a:t>«Миға шабуыл</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соңында жеке</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адам</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немесе</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топтар</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айтылған ойлардан</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жалпы</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қорытынды жасау</a:t>
            </a:r>
            <a:r>
              <a:rPr lang="ru-RU" sz="4400" dirty="0" smtClean="0">
                <a:solidFill>
                  <a:srgbClr val="7030A0"/>
                </a:solidFill>
                <a:latin typeface="Times New Roman" pitchFamily="18" charset="0"/>
                <a:cs typeface="Times New Roman" pitchFamily="18" charset="0"/>
              </a:rPr>
              <a:t> </a:t>
            </a:r>
            <a:r>
              <a:rPr lang="ru-RU" sz="4400" dirty="0" err="1" smtClean="0">
                <a:solidFill>
                  <a:srgbClr val="7030A0"/>
                </a:solidFill>
                <a:latin typeface="Times New Roman" pitchFamily="18" charset="0"/>
                <a:cs typeface="Times New Roman" pitchFamily="18" charset="0"/>
              </a:rPr>
              <a:t>үшін процестің нәтижесін қарастырады.</a:t>
            </a:r>
            <a:endParaRPr lang="ru-RU" sz="4400" dirty="0" smtClean="0">
              <a:solidFill>
                <a:srgbClr val="7030A0"/>
              </a:solidFill>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777\Desktop\Бр 1.png"/>
          <p:cNvPicPr>
            <a:picLocks noChangeAspect="1" noChangeArrowheads="1"/>
          </p:cNvPicPr>
          <p:nvPr/>
        </p:nvPicPr>
        <p:blipFill>
          <a:blip r:embed="rId2" cstate="print"/>
          <a:srcRect/>
          <a:stretch>
            <a:fillRect/>
          </a:stretch>
        </p:blipFill>
        <p:spPr bwMode="auto">
          <a:xfrm>
            <a:off x="323528" y="692697"/>
            <a:ext cx="3384376" cy="4176464"/>
          </a:xfrm>
          <a:prstGeom prst="rect">
            <a:avLst/>
          </a:prstGeom>
          <a:noFill/>
        </p:spPr>
      </p:pic>
      <p:sp>
        <p:nvSpPr>
          <p:cNvPr id="5" name="Прямоугольник 4"/>
          <p:cNvSpPr/>
          <p:nvPr/>
        </p:nvSpPr>
        <p:spPr>
          <a:xfrm>
            <a:off x="3923928" y="620688"/>
            <a:ext cx="4824536" cy="4031873"/>
          </a:xfrm>
          <a:prstGeom prst="rect">
            <a:avLst/>
          </a:prstGeom>
        </p:spPr>
        <p:txBody>
          <a:bodyPr wrap="square">
            <a:spAutoFit/>
          </a:bodyPr>
          <a:lstStyle/>
          <a:p>
            <a:r>
              <a:rPr lang="kk-KZ" sz="3200" dirty="0" smtClean="0">
                <a:solidFill>
                  <a:srgbClr val="7030A0"/>
                </a:solidFill>
                <a:latin typeface="Times New Roman" pitchFamily="18" charset="0"/>
                <a:cs typeface="Times New Roman" pitchFamily="18" charset="0"/>
              </a:rPr>
              <a:t>Брейнсторминг түсінігі, қағидаттары, ережелері және кезеңдерімен танысу.</a:t>
            </a:r>
          </a:p>
          <a:p>
            <a:r>
              <a:rPr lang="kk-KZ" sz="3200" dirty="0" smtClean="0">
                <a:solidFill>
                  <a:srgbClr val="7030A0"/>
                </a:solidFill>
                <a:latin typeface="Times New Roman" pitchFamily="18" charset="0"/>
                <a:cs typeface="Times New Roman" pitchFamily="18" charset="0"/>
              </a:rPr>
              <a:t>Алынған нәтижелерді жүйелеу және солардың ішінен ең жақсысын таңдауды үйрену</a:t>
            </a:r>
            <a:r>
              <a:rPr lang="kk-KZ" dirty="0" smtClean="0">
                <a:solidFill>
                  <a:srgbClr val="7030A0"/>
                </a:solidFill>
                <a:latin typeface="Times New Roman" pitchFamily="18" charset="0"/>
                <a:cs typeface="Times New Roman" pitchFamily="18" charset="0"/>
              </a:rPr>
              <a:t>.</a:t>
            </a:r>
            <a:endParaRPr lang="ru-RU"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908720"/>
            <a:ext cx="8229600" cy="5688632"/>
          </a:xfrm>
        </p:spPr>
        <p:txBody>
          <a:bodyPr>
            <a:normAutofit/>
          </a:bodyPr>
          <a:lstStyle/>
          <a:p>
            <a:r>
              <a:rPr lang="kk-KZ" sz="3600" dirty="0" smtClean="0">
                <a:solidFill>
                  <a:srgbClr val="7030A0"/>
                </a:solidFill>
                <a:latin typeface="Times New Roman" pitchFamily="18" charset="0"/>
                <a:cs typeface="Times New Roman" pitchFamily="18" charset="0"/>
              </a:rPr>
              <a:t>Фасилитатор – бұл топтағы жұмыстың жүйелілігін қамтамасыз ететін, жұмыстың форматының, ұстанымдары мен уақытының сақталуын қадағалап отыратын, ақпаратты жүйелейтін қатысушы. </a:t>
            </a:r>
            <a:endParaRPr lang="ru-RU" sz="36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836712"/>
            <a:ext cx="8229600" cy="4525963"/>
          </a:xfrm>
        </p:spPr>
        <p:txBody>
          <a:bodyPr>
            <a:noAutofit/>
          </a:bodyPr>
          <a:lstStyle/>
          <a:p>
            <a:pPr>
              <a:buNone/>
            </a:pPr>
            <a:r>
              <a:rPr lang="kk-KZ" sz="2400" b="1" u="sng" dirty="0" smtClean="0">
                <a:solidFill>
                  <a:srgbClr val="7030A0"/>
                </a:solidFill>
              </a:rPr>
              <a:t> Тапсырма: </a:t>
            </a:r>
            <a:endParaRPr lang="ru-RU" sz="2400" dirty="0" smtClean="0">
              <a:solidFill>
                <a:srgbClr val="7030A0"/>
              </a:solidFill>
            </a:endParaRPr>
          </a:p>
          <a:p>
            <a:r>
              <a:rPr lang="kk-KZ" sz="2400" b="1" dirty="0" smtClean="0">
                <a:solidFill>
                  <a:srgbClr val="7030A0"/>
                </a:solidFill>
              </a:rPr>
              <a:t>Кинотеатр «Синема Таун»</a:t>
            </a:r>
            <a:endParaRPr lang="ru-RU" sz="2400" dirty="0" smtClean="0">
              <a:solidFill>
                <a:srgbClr val="7030A0"/>
              </a:solidFill>
            </a:endParaRPr>
          </a:p>
          <a:p>
            <a:r>
              <a:rPr lang="kk-KZ" sz="2400" dirty="0" smtClean="0">
                <a:solidFill>
                  <a:srgbClr val="7030A0"/>
                </a:solidFill>
              </a:rPr>
              <a:t>Осы кинотеатрдың көрермендер қатары азайған. Сол себепті брейнсторминг әдісіне салатын проблемалық сұрақ. </a:t>
            </a:r>
            <a:endParaRPr lang="ru-RU" sz="2400" dirty="0" smtClean="0">
              <a:solidFill>
                <a:srgbClr val="7030A0"/>
              </a:solidFill>
            </a:endParaRPr>
          </a:p>
          <a:p>
            <a:r>
              <a:rPr lang="kk-KZ" sz="2400" b="1" dirty="0" smtClean="0">
                <a:solidFill>
                  <a:srgbClr val="7030A0"/>
                </a:solidFill>
              </a:rPr>
              <a:t>Қалайша осы «Синема Таун» кинотеатрына көрермендерді тарту? </a:t>
            </a:r>
            <a:endParaRPr lang="ru-RU" sz="2400" dirty="0" smtClean="0">
              <a:solidFill>
                <a:srgbClr val="7030A0"/>
              </a:solidFill>
            </a:endParaRPr>
          </a:p>
          <a:p>
            <a:pPr>
              <a:buNone/>
            </a:pPr>
            <a:r>
              <a:rPr lang="kk-KZ" sz="2400" dirty="0" smtClean="0">
                <a:solidFill>
                  <a:srgbClr val="7030A0"/>
                </a:solidFill>
              </a:rPr>
              <a:t>     Топтағы ролдер: </a:t>
            </a:r>
            <a:endParaRPr lang="ru-RU" sz="2400" dirty="0" smtClean="0">
              <a:solidFill>
                <a:srgbClr val="7030A0"/>
              </a:solidFill>
            </a:endParaRPr>
          </a:p>
          <a:p>
            <a:pPr lvl="0"/>
            <a:r>
              <a:rPr lang="kk-KZ" sz="2400" dirty="0" smtClean="0">
                <a:solidFill>
                  <a:srgbClr val="7030A0"/>
                </a:solidFill>
              </a:rPr>
              <a:t>Фасилитатор</a:t>
            </a:r>
            <a:endParaRPr lang="ru-RU" sz="2400" dirty="0" smtClean="0">
              <a:solidFill>
                <a:srgbClr val="7030A0"/>
              </a:solidFill>
            </a:endParaRPr>
          </a:p>
          <a:p>
            <a:pPr lvl="0"/>
            <a:r>
              <a:rPr lang="kk-KZ" sz="2400" dirty="0" smtClean="0">
                <a:solidFill>
                  <a:srgbClr val="7030A0"/>
                </a:solidFill>
              </a:rPr>
              <a:t>Тауарды өткізу және пиар бөлімнің мамандары</a:t>
            </a:r>
            <a:endParaRPr lang="ru-RU" sz="2400" dirty="0" smtClean="0">
              <a:solidFill>
                <a:srgbClr val="7030A0"/>
              </a:solidFill>
            </a:endParaRPr>
          </a:p>
          <a:p>
            <a:pPr lvl="0"/>
            <a:r>
              <a:rPr lang="kk-KZ" sz="2400" dirty="0" smtClean="0">
                <a:solidFill>
                  <a:srgbClr val="7030A0"/>
                </a:solidFill>
              </a:rPr>
              <a:t>Идея айтушылар (әр түрлі мамандар, көрермендер де)</a:t>
            </a:r>
            <a:endParaRPr lang="ru-RU" sz="2400" dirty="0" smtClean="0">
              <a:solidFill>
                <a:srgbClr val="7030A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204</TotalTime>
  <Words>499</Words>
  <Application>Microsoft Office PowerPoint</Application>
  <PresentationFormat>Экран (4:3)</PresentationFormat>
  <Paragraphs>44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Поток</vt:lpstr>
      <vt:lpstr>       Кәсіпкерлік және бизнес негіздері пәні    </vt:lpstr>
      <vt:lpstr>Сабақтың тақырыбы: «Идея ойлап табу»</vt:lpstr>
      <vt:lpstr>Презентация PowerPoint</vt:lpstr>
      <vt:lpstr>                      «Миға шабуыл» әдісі. Миға шабуыл әдісін 1941 жылы А.Ф.Осборн ұсынған болатын. Әуел баста жарнамалық бизнесте қолданылған бұл әдіс адамның шығармашылық ойлауына қозғау салу мақсатын көздеген еді. Бұл әдістің негізгі міндеттері: Мүмкіндігінше көп идеяларды жинақтау; Ғылыми немесе оқуға   қатысты  мәселелерді шешу; Студенттердің шығармашылық  ойлауын дамыту;  ынтымақтастықты дамыту.        Миға шабуыл – топ мүшелерінің белгілі бір тақырып бойынша белсенді жұмыс істей отырып, соған қатысты айтылған идеяларын өз ішінде талқылап, ортақ келісімге келгендерін негіздеп жазып ұсыну әрекеті. Бұл әрекет жүргізуші тарапынан нақты белгіленген уақыт көлемінде орындалуы шарт.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Біліміңдеріңді тексеріңдер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Механорецепторлардың түрлері. Паччини денешігі мысалында рецепторлардың тітіркендіргіштің өзгерісіне жауап беру реакциясы.</dc:title>
  <dc:creator>Гульсара</dc:creator>
  <cp:lastModifiedBy>Пользователь</cp:lastModifiedBy>
  <cp:revision>33</cp:revision>
  <dcterms:created xsi:type="dcterms:W3CDTF">2020-04-01T04:29:17Z</dcterms:created>
  <dcterms:modified xsi:type="dcterms:W3CDTF">2020-04-06T11:04:08Z</dcterms:modified>
</cp:coreProperties>
</file>