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5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25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535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16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931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582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04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11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48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8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05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02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86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00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23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7C423-D91D-4A07-8EFF-E12114B40622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74E6107-8716-4CC5-8628-588B4FE56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35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6510" y="701458"/>
            <a:ext cx="8743167" cy="5561555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«Как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 стал самой могущественной империей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древности»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5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Всемирная история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Раздел: 4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«Расцвет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Римской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империи»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обучения: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5.3.2.1 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знать и использовать понятие «империя» для объяснения взаимоотношений государств в древности;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5.3.1.1 – характеризовать  особенности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устройства древних государств;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5.3.2.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–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объяснять, 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 образом завоевательные войны и возникновение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империй изменяли границы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6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72" y="338203"/>
            <a:ext cx="5949864" cy="618642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88483" y="338203"/>
            <a:ext cx="4752108" cy="6186422"/>
          </a:xfrm>
        </p:spPr>
        <p:txBody>
          <a:bodyPr/>
          <a:lstStyle/>
          <a:p>
            <a:r>
              <a:rPr lang="ru-RU" sz="1600" dirty="0" err="1">
                <a:solidFill>
                  <a:schemeClr val="tx1"/>
                </a:solidFill>
              </a:rPr>
              <a:t>Апеннинский</a:t>
            </a:r>
            <a:r>
              <a:rPr lang="ru-RU" sz="1600" dirty="0">
                <a:solidFill>
                  <a:schemeClr val="tx1"/>
                </a:solidFill>
              </a:rPr>
              <a:t> полуостров омывается с запада Тирренским, с востока Адриатическим морями. На юге </a:t>
            </a:r>
            <a:r>
              <a:rPr lang="ru-RU" sz="1600" dirty="0" err="1">
                <a:solidFill>
                  <a:schemeClr val="tx1"/>
                </a:solidFill>
              </a:rPr>
              <a:t>Мессинский</a:t>
            </a:r>
            <a:r>
              <a:rPr lang="ru-RU" sz="1600" dirty="0">
                <a:solidFill>
                  <a:schemeClr val="tx1"/>
                </a:solidFill>
              </a:rPr>
              <a:t> пролив отделяет его от острова Сицилия, горы которого являются продолжением </a:t>
            </a:r>
            <a:r>
              <a:rPr lang="ru-RU" sz="1600" dirty="0" err="1">
                <a:solidFill>
                  <a:schemeClr val="tx1"/>
                </a:solidFill>
              </a:rPr>
              <a:t>Аппенин</a:t>
            </a:r>
            <a:r>
              <a:rPr lang="ru-RU" sz="1600" dirty="0">
                <a:solidFill>
                  <a:schemeClr val="tx1"/>
                </a:solidFill>
              </a:rPr>
              <a:t>. Северную часть полуострова большим полукругом опоясывают Альпы. Горы </a:t>
            </a:r>
            <a:r>
              <a:rPr lang="ru-RU" sz="1600" dirty="0" err="1">
                <a:solidFill>
                  <a:schemeClr val="tx1"/>
                </a:solidFill>
              </a:rPr>
              <a:t>Аппенины</a:t>
            </a:r>
            <a:r>
              <a:rPr lang="ru-RU" sz="1600" dirty="0">
                <a:solidFill>
                  <a:schemeClr val="tx1"/>
                </a:solidFill>
              </a:rPr>
              <a:t> тянутся с севера на юго-восток и отделяют север Италии от Центральной и Южной части. Климат северной части страны наиболее близок к </a:t>
            </a:r>
            <a:r>
              <a:rPr lang="ru-RU" sz="1600" dirty="0" err="1">
                <a:solidFill>
                  <a:schemeClr val="tx1"/>
                </a:solidFill>
              </a:rPr>
              <a:t>Центральноевропейскому</a:t>
            </a:r>
            <a:r>
              <a:rPr lang="ru-RU" sz="1600" dirty="0">
                <a:solidFill>
                  <a:schemeClr val="tx1"/>
                </a:solidFill>
              </a:rPr>
              <a:t>. Климат центральной и южной части – средиземноморский. </a:t>
            </a: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Южная </a:t>
            </a:r>
            <a:r>
              <a:rPr lang="ru-RU" sz="1600" dirty="0">
                <a:solidFill>
                  <a:schemeClr val="tx1"/>
                </a:solidFill>
              </a:rPr>
              <a:t>Италия издавна </a:t>
            </a:r>
            <a:r>
              <a:rPr lang="ru-RU" sz="1600" dirty="0" err="1">
                <a:solidFill>
                  <a:schemeClr val="tx1"/>
                </a:solidFill>
              </a:rPr>
              <a:t>провлекала</a:t>
            </a:r>
            <a:r>
              <a:rPr lang="ru-RU" sz="1600" dirty="0">
                <a:solidFill>
                  <a:schemeClr val="tx1"/>
                </a:solidFill>
              </a:rPr>
              <a:t> к себе колонистов из-за моря, из Греции. Многочисленные греческие колонии: </a:t>
            </a:r>
            <a:r>
              <a:rPr lang="ru-RU" sz="1600" dirty="0" err="1">
                <a:solidFill>
                  <a:schemeClr val="tx1"/>
                </a:solidFill>
              </a:rPr>
              <a:t>Тарент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Регий</a:t>
            </a:r>
            <a:r>
              <a:rPr lang="ru-RU" sz="1600" dirty="0">
                <a:solidFill>
                  <a:schemeClr val="tx1"/>
                </a:solidFill>
              </a:rPr>
              <a:t>, Кротон, Элея, </a:t>
            </a:r>
            <a:r>
              <a:rPr lang="ru-RU" sz="1600" dirty="0" err="1">
                <a:solidFill>
                  <a:schemeClr val="tx1"/>
                </a:solidFill>
              </a:rPr>
              <a:t>Сирракузы</a:t>
            </a:r>
            <a:r>
              <a:rPr lang="ru-RU" sz="1600" dirty="0">
                <a:solidFill>
                  <a:schemeClr val="tx1"/>
                </a:solidFill>
              </a:rPr>
              <a:t> и другие рано ввели этот край, названный “Великая Греция”, в орбиту мирового развития.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Из находящихся поблизости от Италии островов наибольший вклад в историю культуры внесла Сицилия. Помимо греков овладевших восточными и южными районами острова, сюда явились карфагеняне, основавшие на западе свои колонии.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66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45687" y="5761509"/>
            <a:ext cx="6805282" cy="15829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Древний Рим периодиза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94" y="385175"/>
            <a:ext cx="8762957" cy="6024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55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454" y="5211698"/>
            <a:ext cx="8576385" cy="1646302"/>
          </a:xfrm>
        </p:spPr>
        <p:txBody>
          <a:bodyPr/>
          <a:lstStyle/>
          <a:p>
            <a:r>
              <a:rPr lang="ru-RU" sz="1600" b="1" dirty="0">
                <a:solidFill>
                  <a:schemeClr val="tx1"/>
                </a:solidFill>
              </a:rPr>
              <a:t>Период империи</a:t>
            </a:r>
            <a:r>
              <a:rPr lang="ru-RU" sz="1600" dirty="0">
                <a:solidFill>
                  <a:schemeClr val="tx1"/>
                </a:solidFill>
              </a:rPr>
              <a:t> начинается с возвышения Августа (27 г. до н.э.—14 г. н.э.) и заканчивается разграблением Рима варварами и смещением последнего императора в 476 г.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>
                <a:solidFill>
                  <a:schemeClr val="tx1"/>
                </a:solidFill>
              </a:rPr>
              <a:t>44 г. до н.э. постоянным диктатором становится вождь </a:t>
            </a:r>
            <a:r>
              <a:rPr lang="ru-RU" sz="1600" dirty="0" err="1">
                <a:solidFill>
                  <a:schemeClr val="tx1"/>
                </a:solidFill>
              </a:rPr>
              <a:t>попyляров</a:t>
            </a:r>
            <a:r>
              <a:rPr lang="ru-RU" sz="1600" dirty="0">
                <a:solidFill>
                  <a:schemeClr val="tx1"/>
                </a:solidFill>
              </a:rPr>
              <a:t>, людей свободных, но </a:t>
            </a:r>
            <a:r>
              <a:rPr lang="ru-RU" sz="1600" dirty="0" err="1">
                <a:solidFill>
                  <a:schemeClr val="tx1"/>
                </a:solidFill>
              </a:rPr>
              <a:t>нeзнатных</a:t>
            </a:r>
            <a:r>
              <a:rPr lang="ru-RU" sz="1600" dirty="0">
                <a:solidFill>
                  <a:schemeClr val="tx1"/>
                </a:solidFill>
              </a:rPr>
              <a:t> (во времена Суллы их называли также оптиматами), человек выдающихся способностей и дарований Гай Юлий Цезарь. В его правление, по описанию Плутарха, лица, добивающиеся должностей, сидели на площади за столиками с деньгами и бесстыдно подкупали чернь. </a:t>
            </a:r>
            <a:r>
              <a:rPr lang="ru-RU" sz="1600" dirty="0" smtClean="0">
                <a:solidFill>
                  <a:schemeClr val="tx1"/>
                </a:solidFill>
              </a:rPr>
              <a:t>Затем нанятый народ приходил в собрание, где боролся за того, кто дал деньги. «Политические противники расходились часто лишь после того, как обесчестили ораторские трибуны кровью и трупами и погрузили государство в анархию, подобно судну, несущемуся без управления» (Плутарх. Цезарь, 28).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Такое течение событий вело государственное управление к монархии. После </a:t>
            </a:r>
            <a:r>
              <a:rPr lang="ru-RU" sz="1600" dirty="0">
                <a:solidFill>
                  <a:schemeClr val="tx1"/>
                </a:solidFill>
              </a:rPr>
              <a:t>убийства Юлия Цезаря сторонниками восстановления аристократического республиканского строя его внучатый племянник </a:t>
            </a:r>
            <a:r>
              <a:rPr lang="ru-RU" sz="1600" dirty="0" err="1">
                <a:solidFill>
                  <a:schemeClr val="tx1"/>
                </a:solidFill>
              </a:rPr>
              <a:t>Октавиан</a:t>
            </a:r>
            <a:r>
              <a:rPr lang="ru-RU" sz="1600" dirty="0">
                <a:solidFill>
                  <a:schemeClr val="tx1"/>
                </a:solidFill>
              </a:rPr>
              <a:t> Август обрел ряд важных властных полномочий (военные, жреческие, административные), которыми удачно </a:t>
            </a:r>
            <a:r>
              <a:rPr lang="ru-RU" sz="1600" dirty="0" err="1">
                <a:solidFill>
                  <a:schemeClr val="tx1"/>
                </a:solidFill>
              </a:rPr>
              <a:t>воспользонался</a:t>
            </a:r>
            <a:r>
              <a:rPr lang="ru-RU" sz="1600" dirty="0">
                <a:solidFill>
                  <a:schemeClr val="tx1"/>
                </a:solidFill>
              </a:rPr>
              <a:t>. Все это привело к окончательному установлению автократической (названной впоследствии императорской) формы правления, а реформатор заслужил почетное прозвание Божественного (Августа).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Он обладал правом </a:t>
            </a:r>
            <a:r>
              <a:rPr lang="ru-RU" sz="1600" dirty="0" err="1">
                <a:solidFill>
                  <a:schemeClr val="tx1"/>
                </a:solidFill>
              </a:rPr>
              <a:t>вета</a:t>
            </a:r>
            <a:r>
              <a:rPr lang="ru-RU" sz="1600" dirty="0">
                <a:solidFill>
                  <a:schemeClr val="tx1"/>
                </a:solidFill>
              </a:rPr>
              <a:t> на распоряжения всех магистратов, стал главным блюстителем культа (с 12 г.), присвоил право наблюдать и посылать чиновников для управления сенатскими провинциями, расположенными в завоеванных областях, издавал законы с правом высшего уголовного и гражданского суда. Его правление относится к начальному этапу принципата, при котором фактический верховный правитель (первое лицо государства) получает наименование </a:t>
            </a:r>
            <a:r>
              <a:rPr lang="ru-RU" sz="1600" dirty="0" err="1">
                <a:solidFill>
                  <a:schemeClr val="tx1"/>
                </a:solidFill>
              </a:rPr>
              <a:t>принцепса</a:t>
            </a:r>
            <a:r>
              <a:rPr lang="ru-RU" sz="1600" dirty="0">
                <a:solidFill>
                  <a:schemeClr val="tx1"/>
                </a:solidFill>
              </a:rPr>
              <a:t> (первого в списке сенаторов, открывающего и закрывающего его заседания).</a:t>
            </a: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979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56" y="212943"/>
            <a:ext cx="11160690" cy="645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2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7199" y="550682"/>
            <a:ext cx="7766936" cy="1646302"/>
          </a:xfrm>
        </p:spPr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</a:rPr>
              <a:t>Задание 1. Пользуясь учебником заполните таблицу по географическому положению Рима.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9890"/>
              </p:ext>
            </p:extLst>
          </p:nvPr>
        </p:nvGraphicFramePr>
        <p:xfrm>
          <a:off x="664786" y="2196984"/>
          <a:ext cx="8404057" cy="4429284"/>
        </p:xfrm>
        <a:graphic>
          <a:graphicData uri="http://schemas.openxmlformats.org/drawingml/2006/table">
            <a:tbl>
              <a:tblPr/>
              <a:tblGrid>
                <a:gridCol w="1175768">
                  <a:extLst>
                    <a:ext uri="{9D8B030D-6E8A-4147-A177-3AD203B41FA5}">
                      <a16:colId xmlns:a16="http://schemas.microsoft.com/office/drawing/2014/main" val="2759292816"/>
                    </a:ext>
                  </a:extLst>
                </a:gridCol>
                <a:gridCol w="1589955">
                  <a:extLst>
                    <a:ext uri="{9D8B030D-6E8A-4147-A177-3AD203B41FA5}">
                      <a16:colId xmlns:a16="http://schemas.microsoft.com/office/drawing/2014/main" val="952691464"/>
                    </a:ext>
                  </a:extLst>
                </a:gridCol>
                <a:gridCol w="1442985">
                  <a:extLst>
                    <a:ext uri="{9D8B030D-6E8A-4147-A177-3AD203B41FA5}">
                      <a16:colId xmlns:a16="http://schemas.microsoft.com/office/drawing/2014/main" val="1939934121"/>
                    </a:ext>
                  </a:extLst>
                </a:gridCol>
                <a:gridCol w="1362821">
                  <a:extLst>
                    <a:ext uri="{9D8B030D-6E8A-4147-A177-3AD203B41FA5}">
                      <a16:colId xmlns:a16="http://schemas.microsoft.com/office/drawing/2014/main" val="799036157"/>
                    </a:ext>
                  </a:extLst>
                </a:gridCol>
                <a:gridCol w="1603317">
                  <a:extLst>
                    <a:ext uri="{9D8B030D-6E8A-4147-A177-3AD203B41FA5}">
                      <a16:colId xmlns:a16="http://schemas.microsoft.com/office/drawing/2014/main" val="2637711602"/>
                    </a:ext>
                  </a:extLst>
                </a:gridCol>
                <a:gridCol w="1229211">
                  <a:extLst>
                    <a:ext uri="{9D8B030D-6E8A-4147-A177-3AD203B41FA5}">
                      <a16:colId xmlns:a16="http://schemas.microsoft.com/office/drawing/2014/main" val="1362754552"/>
                    </a:ext>
                  </a:extLst>
                </a:gridCol>
              </a:tblGrid>
              <a:tr h="418986"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Страна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Местоположение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Моря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Реки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Горы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Остров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805734"/>
                  </a:ext>
                </a:extLst>
              </a:tr>
              <a:tr h="4010298">
                <a:tc>
                  <a:txBody>
                    <a:bodyPr/>
                    <a:lstStyle/>
                    <a:p>
                      <a:pPr algn="just"/>
                      <a:r>
                        <a:rPr lang="ru-RU" sz="1000">
                          <a:effectLst/>
                        </a:rPr>
                        <a:t>Италия</a:t>
                      </a: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>
                        <a:effectLst/>
                      </a:endParaRP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>
                        <a:effectLst/>
                      </a:endParaRP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>
                        <a:effectLst/>
                      </a:endParaRP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>
                        <a:effectLst/>
                      </a:endParaRP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ru-RU" sz="1000" dirty="0">
                        <a:effectLst/>
                      </a:endParaRPr>
                    </a:p>
                  </a:txBody>
                  <a:tcPr marL="41961" marR="41961" marT="26226" marB="26226">
                    <a:lnL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8283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749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1806" y="888885"/>
            <a:ext cx="7766936" cy="1646302"/>
          </a:xfrm>
        </p:spPr>
        <p:txBody>
          <a:bodyPr/>
          <a:lstStyle/>
          <a:p>
            <a:r>
              <a:rPr lang="ru-RU" sz="2800" dirty="0" smtClean="0"/>
              <a:t>Задание 2. Прочитав по учебнику материал на стр. 142-143 про политический строй в царский и республиканский период, укажите по 3 характерные черты этих периодов. Объясните почему вы считаете это важным. 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3775" y="2868460"/>
            <a:ext cx="8660228" cy="3356975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Царский период:                                                   Республиканский период:                                                                            1.                                                                                                      1.</a:t>
            </a:r>
          </a:p>
          <a:p>
            <a:pPr algn="l"/>
            <a:r>
              <a:rPr lang="ru-RU" dirty="0" smtClean="0"/>
              <a:t>2.                                                                                                      2.</a:t>
            </a:r>
          </a:p>
          <a:p>
            <a:pPr algn="l"/>
            <a:r>
              <a:rPr lang="ru-RU" dirty="0" smtClean="0"/>
              <a:t>3.                                                                                                      3.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4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077237"/>
            <a:ext cx="7766936" cy="3933173"/>
          </a:xfrm>
        </p:spPr>
        <p:txBody>
          <a:bodyPr/>
          <a:lstStyle/>
          <a:p>
            <a:pPr algn="l"/>
            <a:r>
              <a:rPr lang="ru-RU" sz="3600" dirty="0" smtClean="0"/>
              <a:t>Задание 3. Прочитав материал на стр. 143-144, выполните кластер по завоеваниям Рима ( 3-4 деления). Сделайте небольшой вывод, ответив на вопрос – в чем именно заключались военные успехи Рима?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64211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>
                <a:solidFill>
                  <a:schemeClr val="tx1"/>
                </a:solidFill>
              </a:rPr>
              <a:t>Домашнее задание №1.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Составьте по пройденному материалу 5 вопросов.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2826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196</Words>
  <Application>Microsoft Office PowerPoint</Application>
  <PresentationFormat>Широкоэкранный</PresentationFormat>
  <Paragraphs>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Тема урока: «Как Рим стал самой могущественной империей древности» Класс: 5 Предмет: Всемирная история Раздел: 4 А «Расцвет Римской империи» Цели обучения: 5.3.2.1 – знать и использовать понятие «империя» для объяснения взаимоотношений государств в древности; 5.3.1.1 – характеризовать  особенности политического устройства древних государств; 5.3.2.2 – объяснять, каким образом завоевательные войны и возникновение империй изменяли границы государств; </vt:lpstr>
      <vt:lpstr>Апеннинский полуостров омывается с запада Тирренским, с востока Адриатическим морями. На юге Мессинский пролив отделяет его от острова Сицилия, горы которого являются продолжением Аппенин. Северную часть полуострова большим полукругом опоясывают Альпы. Горы Аппенины тянутся с севера на юго-восток и отделяют север Италии от Центральной и Южной части. Климат северной части страны наиболее близок к Центральноевропейскому. Климат центральной и южной части – средиземноморский.  Южная Италия издавна провлекала к себе колонистов из-за моря, из Греции. Многочисленные греческие колонии: Тарент, Регий, Кротон, Элея, Сирракузы и другие рано ввели этот край, названный “Великая Греция”, в орбиту мирового развития. Из находящихся поблизости от Италии островов наибольший вклад в историю культуры внесла Сицилия. Помимо греков овладевших восточными и южными районами острова, сюда явились карфагеняне, основавшие на западе свои колонии.  </vt:lpstr>
      <vt:lpstr>Презентация PowerPoint</vt:lpstr>
      <vt:lpstr>Период империи начинается с возвышения Августа (27 г. до н.э.—14 г. н.э.) и заканчивается разграблением Рима варварами и смещением последнего императора в 476 г. В 44 г. до н.э. постоянным диктатором становится вождь попyляров, людей свободных, но нeзнатных (во времена Суллы их называли также оптиматами), человек выдающихся способностей и дарований Гай Юлий Цезарь. В его правление, по описанию Плутарха, лица, добивающиеся должностей, сидели на площади за столиками с деньгами и бесстыдно подкупали чернь. Затем нанятый народ приходил в собрание, где боролся за того, кто дал деньги. «Политические противники расходились часто лишь после того, как обесчестили ораторские трибуны кровью и трупами и погрузили государство в анархию, подобно судну, несущемуся без управления» (Плутарх. Цезарь, 28). Такое течение событий вело государственное управление к монархии. После убийства Юлия Цезаря сторонниками восстановления аристократического республиканского строя его внучатый племянник Октавиан Август обрел ряд важных властных полномочий (военные, жреческие, административные), которыми удачно воспользонался. Все это привело к окончательному установлению автократической (названной впоследствии императорской) формы правления, а реформатор заслужил почетное прозвание Божественного (Августа). Он обладал правом вета на распоряжения всех магистратов, стал главным блюстителем культа (с 12 г.), присвоил право наблюдать и посылать чиновников для управления сенатскими провинциями, расположенными в завоеванных областях, издавал законы с правом высшего уголовного и гражданского суда. Его правление относится к начальному этапу принципата, при котором фактический верховный правитель (первое лицо государства) получает наименование принцепса (первого в списке сенаторов, открывающего и закрывающего его заседания). </vt:lpstr>
      <vt:lpstr>Презентация PowerPoint</vt:lpstr>
      <vt:lpstr>Задание 1. Пользуясь учебником заполните таблицу по географическому положению Рима.</vt:lpstr>
      <vt:lpstr>Задание 2. Прочитав по учебнику материал на стр. 142-143 про политический строй в царский и республиканский период, укажите по 3 характерные черты этих периодов. Объясните почему вы считаете это важным. </vt:lpstr>
      <vt:lpstr>Задание 3. Прочитав материал на стр. 143-144, выполните кластер по завоеваниям Рима ( 3-4 деления). Сделайте небольшой вывод, ответив на вопрос – в чем именно заключались военные успехи Рима?</vt:lpstr>
      <vt:lpstr>Домашнее задание №1. Составьте по пройденному материалу 5 вопросов.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«Как Рим стал самой могущественной империей древности» Класс: 5 Предмет: Всемирная история Раздел: 4 А «Расцвет Римской империи» Цели обучения: 5.3.2.1 – знать и использовать понятие «империя» для объяснения взаимоотношений государств в древности; 5.3.1.1 – характеризовать  особенности политического устройства древних государств; 5.3.2.2 – объяснять, каким образом завоевательные войны и возникновение империй изменяли границы государств;</dc:title>
  <dc:creator>Пользователь</dc:creator>
  <cp:lastModifiedBy>Пользователь</cp:lastModifiedBy>
  <cp:revision>8</cp:revision>
  <dcterms:created xsi:type="dcterms:W3CDTF">2020-03-31T09:09:57Z</dcterms:created>
  <dcterms:modified xsi:type="dcterms:W3CDTF">2020-04-05T12:45:04Z</dcterms:modified>
</cp:coreProperties>
</file>