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notesMasterIdLst>
    <p:notesMasterId r:id="rId10"/>
  </p:notesMasterIdLst>
  <p:sldIdLst>
    <p:sldId id="256" r:id="rId2"/>
    <p:sldId id="261" r:id="rId3"/>
    <p:sldId id="260" r:id="rId4"/>
    <p:sldId id="258" r:id="rId5"/>
    <p:sldId id="262" r:id="rId6"/>
    <p:sldId id="263" r:id="rId7"/>
    <p:sldId id="259" r:id="rId8"/>
    <p:sldId id="264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FFFF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6E74BBE-3561-41F9-8257-BE9F7C09ADC9}" type="datetimeFigureOut">
              <a:rPr lang="ru-RU" smtClean="0"/>
              <a:pPr/>
              <a:t>07.04.2020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C683BE1-97A8-4D2D-B649-ACE08068707E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683BE1-97A8-4D2D-B649-ACE08068707E}" type="slidenum">
              <a:rPr lang="ru-RU" smtClean="0"/>
              <a:pPr/>
              <a:t>4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682847-0EDB-4201-8602-C31265C306C4}" type="datetimeFigureOut">
              <a:rPr lang="ru-RU" smtClean="0"/>
              <a:pPr/>
              <a:t>07.04.2020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3D71FB-A882-43C3-8E45-3181DFE4F6E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682847-0EDB-4201-8602-C31265C306C4}" type="datetimeFigureOut">
              <a:rPr lang="ru-RU" smtClean="0"/>
              <a:pPr/>
              <a:t>07.04.2020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3D71FB-A882-43C3-8E45-3181DFE4F6E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682847-0EDB-4201-8602-C31265C306C4}" type="datetimeFigureOut">
              <a:rPr lang="ru-RU" smtClean="0"/>
              <a:pPr/>
              <a:t>07.04.2020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3D71FB-A882-43C3-8E45-3181DFE4F6E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682847-0EDB-4201-8602-C31265C306C4}" type="datetimeFigureOut">
              <a:rPr lang="ru-RU" smtClean="0"/>
              <a:pPr/>
              <a:t>07.04.2020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3D71FB-A882-43C3-8E45-3181DFE4F6E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682847-0EDB-4201-8602-C31265C306C4}" type="datetimeFigureOut">
              <a:rPr lang="ru-RU" smtClean="0"/>
              <a:pPr/>
              <a:t>07.04.2020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3D71FB-A882-43C3-8E45-3181DFE4F6E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682847-0EDB-4201-8602-C31265C306C4}" type="datetimeFigureOut">
              <a:rPr lang="ru-RU" smtClean="0"/>
              <a:pPr/>
              <a:t>07.04.2020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3D71FB-A882-43C3-8E45-3181DFE4F6E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682847-0EDB-4201-8602-C31265C306C4}" type="datetimeFigureOut">
              <a:rPr lang="ru-RU" smtClean="0"/>
              <a:pPr/>
              <a:t>07.04.2020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3D71FB-A882-43C3-8E45-3181DFE4F6E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682847-0EDB-4201-8602-C31265C306C4}" type="datetimeFigureOut">
              <a:rPr lang="ru-RU" smtClean="0"/>
              <a:pPr/>
              <a:t>07.04.2020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3D71FB-A882-43C3-8E45-3181DFE4F6E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682847-0EDB-4201-8602-C31265C306C4}" type="datetimeFigureOut">
              <a:rPr lang="ru-RU" smtClean="0"/>
              <a:pPr/>
              <a:t>07.04.2020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3D71FB-A882-43C3-8E45-3181DFE4F6E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682847-0EDB-4201-8602-C31265C306C4}" type="datetimeFigureOut">
              <a:rPr lang="ru-RU" smtClean="0"/>
              <a:pPr/>
              <a:t>07.04.2020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3D71FB-A882-43C3-8E45-3181DFE4F6E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682847-0EDB-4201-8602-C31265C306C4}" type="datetimeFigureOut">
              <a:rPr lang="ru-RU" smtClean="0"/>
              <a:pPr/>
              <a:t>07.04.2020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7C3D71FB-A882-43C3-8E45-3181DFE4F6E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8C682847-0EDB-4201-8602-C31265C306C4}" type="datetimeFigureOut">
              <a:rPr lang="ru-RU" smtClean="0"/>
              <a:pPr/>
              <a:t>07.04.2020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C3D71FB-A882-43C3-8E45-3181DFE4F6EA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good.kz/portfolio/marketingice/" TargetMode="External"/><Relationship Id="rId2" Type="http://schemas.openxmlformats.org/officeDocument/2006/relationships/hyperlink" Target="https://www.litmir.me/br/?b=513943&amp;p=1" TargetMode="Externa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28596" y="785794"/>
            <a:ext cx="8443914" cy="1561336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chemeClr val="tx1"/>
                </a:solidFill>
                <a:latin typeface="Bookman Old Style" pitchFamily="18" charset="0"/>
              </a:rPr>
              <a:t>Маркетинговые коммуникации</a:t>
            </a:r>
            <a:endParaRPr lang="ru-RU" dirty="0">
              <a:solidFill>
                <a:schemeClr val="tx1"/>
              </a:solidFill>
              <a:latin typeface="Bookman Old Style" pitchFamily="18" charset="0"/>
            </a:endParaRPr>
          </a:p>
        </p:txBody>
      </p:sp>
      <p:sp>
        <p:nvSpPr>
          <p:cNvPr id="7" name="Текст 6"/>
          <p:cNvSpPr>
            <a:spLocks noGrp="1"/>
          </p:cNvSpPr>
          <p:nvPr>
            <p:ph type="body" sz="half" idx="3"/>
          </p:nvPr>
        </p:nvSpPr>
        <p:spPr>
          <a:xfrm>
            <a:off x="3643306" y="2500306"/>
            <a:ext cx="5257808" cy="654843"/>
          </a:xfrm>
        </p:spPr>
        <p:txBody>
          <a:bodyPr>
            <a:normAutofit fontScale="92500" lnSpcReduction="20000"/>
          </a:bodyPr>
          <a:lstStyle/>
          <a:p>
            <a:pPr algn="r"/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Учитель Ш-Г № 95 г. Караганды</a:t>
            </a:r>
          </a:p>
          <a:p>
            <a:pPr algn="r"/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Наумова И.Ю.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9" name="Содержимое 8" descr="https://www.techavy.com/wp-content/uploads/2018/11/Different-Types-of-Mediums-in-Digital-Marketing.jpg"/>
          <p:cNvPicPr>
            <a:picLocks noGrp="1"/>
          </p:cNvPicPr>
          <p:nvPr>
            <p:ph sz="quarter" idx="4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0034" y="3214686"/>
            <a:ext cx="6715172" cy="34290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571472" y="857232"/>
            <a:ext cx="8229600" cy="775542"/>
          </a:xfrm>
        </p:spPr>
        <p:txBody>
          <a:bodyPr>
            <a:normAutofit/>
          </a:bodyPr>
          <a:lstStyle/>
          <a:p>
            <a:pPr algn="ctr"/>
            <a:r>
              <a:rPr lang="ru-RU" sz="4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Маркетинговые коммуникации</a:t>
            </a:r>
            <a:endParaRPr lang="ru-RU" sz="40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Текст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Цели урока</a:t>
            </a:r>
            <a:endParaRPr lang="ru-RU" dirty="0"/>
          </a:p>
        </p:txBody>
      </p:sp>
      <p:sp>
        <p:nvSpPr>
          <p:cNvPr id="7" name="Текст 6"/>
          <p:cNvSpPr>
            <a:spLocks noGrp="1"/>
          </p:cNvSpPr>
          <p:nvPr>
            <p:ph type="body" sz="half" idx="3"/>
          </p:nvPr>
        </p:nvSpPr>
        <p:spPr/>
        <p:txBody>
          <a:bodyPr/>
          <a:lstStyle/>
          <a:p>
            <a:r>
              <a:rPr lang="ru-RU" dirty="0" smtClean="0"/>
              <a:t>Ключевые слова</a:t>
            </a:r>
            <a:endParaRPr lang="ru-RU" dirty="0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2"/>
          </p:nvPr>
        </p:nvSpPr>
        <p:spPr/>
        <p:txBody>
          <a:bodyPr/>
          <a:lstStyle/>
          <a:p>
            <a:pPr marL="457200" indent="-457200">
              <a:buAutoNum type="arabicPeriod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Познакомить с понятием цифрового маркетинга, в том числе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SMM (Social Media Marketing)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457200" indent="-457200">
              <a:buAutoNum type="arabicPeriod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Научить формировать план доведения ценности изучаемого продукта/услуги до конечного потребителя посредством цифрового маркетинга,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SMM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dirty="0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Google</a:t>
            </a: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Yandex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ATL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BTL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Landing page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CR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Cost per Click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4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Маркетинговые коммуникации представляют собой непрерывный процесс информационного взаимодействия компании или бренда с целевой аудиторией</a:t>
            </a:r>
            <a:endParaRPr lang="ru-RU" sz="2400" b="1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500035" y="2071678"/>
            <a:ext cx="8186766" cy="442922"/>
          </a:xfrm>
        </p:spPr>
        <p:txBody>
          <a:bodyPr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Необходимые действия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285720" y="2514600"/>
            <a:ext cx="8643998" cy="628648"/>
          </a:xfrm>
        </p:spPr>
        <p:txBody>
          <a:bodyPr>
            <a:normAutofit fontScale="47500" lnSpcReduction="20000"/>
          </a:bodyPr>
          <a:lstStyle/>
          <a:p>
            <a:endParaRPr lang="ru-RU" dirty="0" smtClean="0"/>
          </a:p>
          <a:p>
            <a:pPr>
              <a:buNone/>
            </a:pPr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1. Составление ежегодного плана коммуникаций, включающего 5 основных этапов</a:t>
            </a:r>
            <a:endParaRPr lang="ru-RU" sz="38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7" name="Содержимое 6"/>
          <p:cNvGraphicFramePr>
            <a:graphicFrameLocks noGrp="1"/>
          </p:cNvGraphicFramePr>
          <p:nvPr>
            <p:ph sz="quarter" idx="4"/>
          </p:nvPr>
        </p:nvGraphicFramePr>
        <p:xfrm>
          <a:off x="214283" y="3286124"/>
          <a:ext cx="8715434" cy="231077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59290"/>
                <a:gridCol w="1714036"/>
                <a:gridCol w="1714036"/>
                <a:gridCol w="1714036"/>
                <a:gridCol w="1714036"/>
              </a:tblGrid>
              <a:tr h="1000132"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Определений целей коммуникации</a:t>
                      </a:r>
                      <a:endParaRPr lang="ru-RU" sz="16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Разработка плана коммуникации</a:t>
                      </a:r>
                      <a:endParaRPr lang="ru-RU" sz="16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Разработка </a:t>
                      </a:r>
                      <a:r>
                        <a:rPr lang="ru-RU" sz="1600" dirty="0" err="1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креативной</a:t>
                      </a:r>
                      <a:r>
                        <a:rPr lang="ru-RU" sz="16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концепции</a:t>
                      </a:r>
                      <a:endParaRPr lang="ru-RU" sz="16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Реализация</a:t>
                      </a:r>
                      <a:endParaRPr lang="ru-RU" sz="16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Оценка эффективности коммуникаций</a:t>
                      </a:r>
                      <a:endParaRPr lang="ru-RU" sz="16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968088"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Информирование с целью привлечения, узнаваемости и лояльности</a:t>
                      </a:r>
                      <a:endParaRPr lang="ru-RU" sz="16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Вычислить процент от оборота для стимулирования сбыта</a:t>
                      </a:r>
                      <a:endParaRPr lang="ru-RU" sz="16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Уникальность торгового предложения</a:t>
                      </a:r>
                      <a:endParaRPr lang="ru-RU" sz="16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Определения максимально полезных способов</a:t>
                      </a:r>
                      <a:endParaRPr lang="ru-RU" sz="16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Анализ до,</a:t>
                      </a:r>
                      <a:r>
                        <a:rPr lang="ru-RU" sz="1600" baseline="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во время и </a:t>
                      </a:r>
                      <a:r>
                        <a:rPr lang="ru-RU" sz="16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после коммуникаций</a:t>
                      </a:r>
                      <a:endParaRPr lang="ru-RU" sz="16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 descr="https://avatars.mds.yandex.net/get-zen_doc/1606228/pub_5c99bfecae3ca000b3d5e1af_5c99c5f36a3fda00b3ecbb40/scale_1200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5721" y="3643314"/>
            <a:ext cx="8429683" cy="30003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714356"/>
            <a:ext cx="8229600" cy="48979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 </a:t>
            </a:r>
            <a:r>
              <a:rPr lang="ru-RU" sz="27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2. Выбрать путь эффективного маркетингового продвижения</a:t>
            </a:r>
            <a:endParaRPr lang="ru-RU" sz="27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71472" y="1214422"/>
            <a:ext cx="4040188" cy="445038"/>
          </a:xfrm>
        </p:spPr>
        <p:txBody>
          <a:bodyPr/>
          <a:lstStyle/>
          <a:p>
            <a:pPr algn="ctr"/>
            <a:r>
              <a:rPr lang="ru-RU" u="sng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Классический путь</a:t>
            </a:r>
            <a:endParaRPr lang="ru-RU" u="sng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572000" y="1142984"/>
            <a:ext cx="4041775" cy="511967"/>
          </a:xfrm>
        </p:spPr>
        <p:txBody>
          <a:bodyPr/>
          <a:lstStyle/>
          <a:p>
            <a:pPr algn="ctr"/>
            <a:r>
              <a:rPr lang="ru-RU" u="sng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Интернет-маркетинг</a:t>
            </a:r>
            <a:endParaRPr lang="ru-RU" u="sng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500034" y="1785926"/>
            <a:ext cx="4040188" cy="1785950"/>
          </a:xfrm>
        </p:spPr>
        <p:txBody>
          <a:bodyPr>
            <a:normAutofit/>
          </a:bodyPr>
          <a:lstStyle/>
          <a:p>
            <a:r>
              <a:rPr lang="en-US" sz="2000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ATL</a:t>
            </a:r>
            <a:r>
              <a:rPr lang="ru-RU" sz="2000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-реклама (ТВ, радио, пресса, наружная реклама).</a:t>
            </a:r>
          </a:p>
          <a:p>
            <a:r>
              <a:rPr lang="en-US" sz="2000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BTL</a:t>
            </a:r>
            <a:r>
              <a:rPr lang="ru-RU" sz="2000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-реклама (</a:t>
            </a:r>
            <a:r>
              <a:rPr lang="ru-RU" sz="2000" b="1" dirty="0" err="1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промо-акции</a:t>
            </a:r>
            <a:r>
              <a:rPr lang="ru-RU" sz="2000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выставки, </a:t>
            </a:r>
            <a:r>
              <a:rPr lang="ru-RU" sz="2000" b="1" dirty="0" err="1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перформанс</a:t>
            </a:r>
            <a:r>
              <a:rPr lang="ru-RU" sz="2000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b="1" dirty="0" err="1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смс-рассылки</a:t>
            </a:r>
            <a:r>
              <a:rPr lang="ru-RU" sz="2000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ru-RU" sz="2000" b="1" dirty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714876" y="1714488"/>
            <a:ext cx="4214842" cy="2486036"/>
          </a:xfrm>
        </p:spPr>
        <p:txBody>
          <a:bodyPr>
            <a:normAutofit/>
          </a:bodyPr>
          <a:lstStyle/>
          <a:p>
            <a:r>
              <a:rPr lang="en-US" sz="2000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Digital</a:t>
            </a:r>
            <a:r>
              <a:rPr lang="ru-RU" sz="2000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-стратегия (контекстная реклама, поисковая контекстная реклама, </a:t>
            </a:r>
            <a:r>
              <a:rPr lang="ru-RU" sz="2000" b="1" dirty="0" err="1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ретаргетинг</a:t>
            </a:r>
            <a:r>
              <a:rPr lang="ru-RU" sz="2000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ремаркетинг, </a:t>
            </a:r>
            <a:r>
              <a:rPr lang="ru-RU" sz="2000" b="1" dirty="0" err="1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тизерная</a:t>
            </a:r>
            <a:r>
              <a:rPr lang="ru-RU" sz="2000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реклама, </a:t>
            </a:r>
            <a:r>
              <a:rPr lang="ru-RU" sz="2000" b="1" dirty="0" err="1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нативная</a:t>
            </a:r>
            <a:r>
              <a:rPr lang="ru-RU" sz="2000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реклама и т.д.)</a:t>
            </a:r>
            <a:endParaRPr lang="ru-RU" sz="2000" b="1" dirty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20" y="428604"/>
            <a:ext cx="8572560" cy="928694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Бизнес кейс </a:t>
            </a:r>
            <a:r>
              <a:rPr lang="en-US" sz="3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«Формирование рекламной компании»</a:t>
            </a:r>
            <a:endParaRPr lang="ru-RU" sz="32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28596" y="1571612"/>
            <a:ext cx="8215370" cy="659352"/>
          </a:xfrm>
        </p:spPr>
        <p:txBody>
          <a:bodyPr/>
          <a:lstStyle/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Учебник для 10 класса «Основы предпринимательства и бизнеса» часть 2. стр.88-90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00562" y="2285992"/>
            <a:ext cx="4429156" cy="4143404"/>
          </a:xfrm>
        </p:spPr>
        <p:txBody>
          <a:bodyPr>
            <a:normAutofit lnSpcReduction="10000"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Рассмотрите пример использования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ATL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и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BTL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коммуникаций на примере торговой марки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TURAN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ответьте на вопроы6</a:t>
            </a:r>
          </a:p>
          <a:p>
            <a:pPr marL="457200" indent="-457200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1. В чем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креативность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предложения?</a:t>
            </a:r>
          </a:p>
          <a:p>
            <a:pPr marL="457200" indent="-457200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2. По какому принципы были определены конкуренты?</a:t>
            </a:r>
          </a:p>
          <a:p>
            <a:pPr marL="457200" indent="-457200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3. Почему данные коммуникации необходимо применять параллельно?</a:t>
            </a:r>
          </a:p>
          <a:p>
            <a:endParaRPr lang="ru-RU" dirty="0"/>
          </a:p>
        </p:txBody>
      </p:sp>
      <p:pic>
        <p:nvPicPr>
          <p:cNvPr id="7" name="Содержимое 6" descr="http://turanwater.com/mobile/images/pic-assort1.jpg"/>
          <p:cNvPicPr>
            <a:picLocks noGrp="1"/>
          </p:cNvPicPr>
          <p:nvPr>
            <p:ph sz="quarter" idx="4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 rot="21355767">
            <a:off x="232903" y="2568938"/>
            <a:ext cx="4041775" cy="2681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Содержимое 6" descr="http://turanwater.com/mobile/images/pic-assort1.jpg"/>
          <p:cNvPicPr>
            <a:picLocks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21355767">
            <a:off x="90061" y="2568938"/>
            <a:ext cx="4041775" cy="2681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Содержимое 6" descr="http://turanwater.com/mobile/images/pic-assort1.jpg"/>
          <p:cNvPicPr>
            <a:picLocks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21355767">
            <a:off x="90059" y="2640376"/>
            <a:ext cx="4041775" cy="2681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20" y="571480"/>
            <a:ext cx="8443914" cy="928686"/>
          </a:xfrm>
        </p:spPr>
        <p:txBody>
          <a:bodyPr>
            <a:normAutofit/>
          </a:bodyPr>
          <a:lstStyle/>
          <a:p>
            <a:pPr algn="ctr"/>
            <a:r>
              <a:rPr lang="ru-RU" sz="2500" b="1" i="1" dirty="0" smtClean="0">
                <a:latin typeface="Times New Roman" pitchFamily="18" charset="0"/>
                <a:cs typeface="Times New Roman" pitchFamily="18" charset="0"/>
              </a:rPr>
              <a:t>Интернет маркетинг- это область маркетинга, связанная с глобальной сетью</a:t>
            </a:r>
            <a:endParaRPr lang="ru-RU" sz="25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57158" y="1643050"/>
            <a:ext cx="4040188" cy="516476"/>
          </a:xfrm>
        </p:spPr>
        <p:txBody>
          <a:bodyPr/>
          <a:lstStyle/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Что нужно знать!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3438" y="1643050"/>
            <a:ext cx="4041775" cy="654843"/>
          </a:xfrm>
        </p:spPr>
        <p:txBody>
          <a:bodyPr>
            <a:normAutofit fontScale="92500" lnSpcReduction="10000"/>
          </a:bodyPr>
          <a:lstStyle/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Какими инструментами пользоваться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357158" y="2357430"/>
            <a:ext cx="4040188" cy="3845720"/>
          </a:xfrm>
        </p:spPr>
        <p:txBody>
          <a:bodyPr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Интернет-среда интерактивна, необходимо следить за трендами и гибко менять подход вслед за изменением среды.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Выбор целевой аудитории напрямую зависит  от дислокации (город, село).</a:t>
            </a:r>
          </a:p>
          <a:p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Контент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сайта должен быть оригинален, не скопирован.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357686" y="2357430"/>
            <a:ext cx="4429155" cy="4002890"/>
          </a:xfrm>
        </p:spPr>
        <p:txBody>
          <a:bodyPr>
            <a:normAutofit fontScale="92500"/>
          </a:bodyPr>
          <a:lstStyle/>
          <a:p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Тюргетинг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 алгоритмы для определения характеристики пользователя.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Контекстная реклама-поиск запроса пользователя.</a:t>
            </a:r>
          </a:p>
          <a:p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Ретаргетинг-алгоритмы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основанные на изучении посещении сайтов, с целью напоминания в будущем.</a:t>
            </a:r>
          </a:p>
          <a:p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Тизер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- объявление с провокационным характером</a:t>
            </a:r>
          </a:p>
          <a:p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Нативная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реклама- реклама встроенная в платформу.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714356"/>
            <a:ext cx="8229600" cy="918418"/>
          </a:xfrm>
        </p:spPr>
        <p:txBody>
          <a:bodyPr>
            <a:noAutofit/>
          </a:bodyPr>
          <a:lstStyle/>
          <a:p>
            <a:pPr algn="ctr"/>
            <a:r>
              <a:rPr lang="ru-RU" sz="25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Бизнес-кейс </a:t>
            </a:r>
            <a:br>
              <a:rPr lang="ru-RU" sz="25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5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«Роль </a:t>
            </a:r>
            <a:r>
              <a:rPr lang="ru-RU" sz="25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интернет-маркетинга</a:t>
            </a:r>
            <a:r>
              <a:rPr lang="ru-RU" sz="25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в рекламной компании»</a:t>
            </a:r>
            <a:endParaRPr lang="ru-RU" sz="25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28596" y="1928802"/>
            <a:ext cx="8258204" cy="357190"/>
          </a:xfrm>
        </p:spPr>
        <p:txBody>
          <a:bodyPr/>
          <a:lstStyle/>
          <a:p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Учебник для 10 класса «Основы предпринимательства и бизнеса» часть 2. стр.97-98</a:t>
            </a:r>
          </a:p>
          <a:p>
            <a:endParaRPr lang="ru-RU" dirty="0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Ответьте какие из выше указанных инструментов используется данной торговой маркой?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Почему именно данный вид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баннерной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рекламы был выбран?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Какой из способов продвижения бренда дешевле и почему?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9" name="Содержимое 6" descr="http://turanwater.com/mobile/images/pic-assort1.jpg"/>
          <p:cNvPicPr>
            <a:picLocks noGrp="1"/>
          </p:cNvPicPr>
          <p:nvPr>
            <p:ph sz="quarter" idx="2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 rot="21355767">
            <a:off x="457200" y="3097851"/>
            <a:ext cx="4040188" cy="26800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642918"/>
            <a:ext cx="8229600" cy="704104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Итоги урока, домашнее задание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85720" y="1428736"/>
            <a:ext cx="4040188" cy="659352"/>
          </a:xfrm>
        </p:spPr>
        <p:txBody>
          <a:bodyPr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Рефлексия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3438" y="1500174"/>
            <a:ext cx="4041775" cy="654843"/>
          </a:xfrm>
        </p:spPr>
        <p:txBody>
          <a:bodyPr>
            <a:norm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Дополнительный материал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285720" y="2071678"/>
            <a:ext cx="4040188" cy="2428892"/>
          </a:xfrm>
        </p:spPr>
        <p:txBody>
          <a:bodyPr/>
          <a:lstStyle/>
          <a:p>
            <a:pPr>
              <a:buNone/>
            </a:pPr>
            <a:r>
              <a:rPr lang="ru-RU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Работать с учебным материалом стало легче/труднее</a:t>
            </a:r>
          </a:p>
          <a:p>
            <a:pPr>
              <a:buNone/>
            </a:pPr>
            <a:r>
              <a:rPr lang="ru-RU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Материал не вызвал затруднения</a:t>
            </a:r>
          </a:p>
          <a:p>
            <a:pPr>
              <a:buNone/>
            </a:pPr>
            <a:r>
              <a:rPr lang="ru-RU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Хочу узнать подробнее</a:t>
            </a:r>
          </a:p>
          <a:p>
            <a:pPr>
              <a:buNone/>
            </a:pPr>
            <a:r>
              <a:rPr lang="ru-RU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Цели урока мною достигнуты</a:t>
            </a:r>
          </a:p>
          <a:p>
            <a:pPr>
              <a:buNone/>
            </a:pP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357686" y="2143116"/>
            <a:ext cx="4500594" cy="1857388"/>
          </a:xfrm>
        </p:spPr>
        <p:txBody>
          <a:bodyPr>
            <a:normAutofit fontScale="55000" lnSpcReduction="20000"/>
          </a:bodyPr>
          <a:lstStyle/>
          <a:p>
            <a:pPr>
              <a:buNone/>
            </a:pPr>
            <a:endParaRPr lang="ru-RU" b="1" dirty="0" smtClean="0"/>
          </a:p>
          <a:p>
            <a:r>
              <a:rPr lang="en-US" sz="33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hlinkClick r:id="rId2"/>
              </a:rPr>
              <a:t>https://www.litmir.me/br/?b=513943&amp;p=1</a:t>
            </a:r>
            <a:endParaRPr lang="ru-RU" sz="33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3300" b="1" dirty="0" err="1" smtClean="0">
                <a:latin typeface="Times New Roman" pitchFamily="18" charset="0"/>
                <a:cs typeface="Times New Roman" pitchFamily="18" charset="0"/>
              </a:rPr>
              <a:t>Энди</a:t>
            </a:r>
            <a:r>
              <a:rPr lang="ru-RU" sz="33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300" b="1" dirty="0" err="1" smtClean="0">
                <a:latin typeface="Times New Roman" pitchFamily="18" charset="0"/>
                <a:cs typeface="Times New Roman" pitchFamily="18" charset="0"/>
              </a:rPr>
              <a:t>Серновиц</a:t>
            </a:r>
            <a:r>
              <a:rPr lang="ru-RU" sz="3300" b="1" dirty="0" smtClean="0">
                <a:latin typeface="Times New Roman" pitchFamily="18" charset="0"/>
                <a:cs typeface="Times New Roman" pitchFamily="18" charset="0"/>
              </a:rPr>
              <a:t> «Сарафанный маркетинг. Как умные компании заставляют о себе говорить», 2016</a:t>
            </a:r>
          </a:p>
          <a:p>
            <a:pPr>
              <a:buNone/>
            </a:pPr>
            <a:r>
              <a:rPr lang="ru-RU" dirty="0" smtClean="0"/>
              <a:t/>
            </a:r>
            <a:br>
              <a:rPr lang="ru-RU" dirty="0" smtClean="0"/>
            </a:b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1071538" y="4429132"/>
            <a:ext cx="7286676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Домашнее задание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Используя ссылку просмотрите маркетинговые исследования, попробуйте сделать свой вывод.</a:t>
            </a:r>
          </a:p>
          <a:p>
            <a:endParaRPr lang="ru-RU" dirty="0" smtClean="0"/>
          </a:p>
          <a:p>
            <a:r>
              <a:rPr lang="en-US" dirty="0" smtClean="0">
                <a:hlinkClick r:id="rId3"/>
              </a:rPr>
              <a:t>https://good.kz/portfolio/marketingice/</a:t>
            </a:r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289</TotalTime>
  <Words>427</Words>
  <Application>Microsoft Office PowerPoint</Application>
  <PresentationFormat>Экран (4:3)</PresentationFormat>
  <Paragraphs>83</Paragraphs>
  <Slides>8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Поток</vt:lpstr>
      <vt:lpstr>Маркетинговые коммуникации</vt:lpstr>
      <vt:lpstr>Маркетинговые коммуникации</vt:lpstr>
      <vt:lpstr>Маркетинговые коммуникации представляют собой непрерывный процесс информационного взаимодействия компании или бренда с целевой аудиторией</vt:lpstr>
      <vt:lpstr>  2. Выбрать путь эффективного маркетингового продвижения</vt:lpstr>
      <vt:lpstr>Бизнес кейс  «Формирование рекламной компании»</vt:lpstr>
      <vt:lpstr>Интернет маркетинг- это область маркетинга, связанная с глобальной сетью</vt:lpstr>
      <vt:lpstr>Бизнес-кейс  «Роль интернет-маркетинга  в рекламной компании»</vt:lpstr>
      <vt:lpstr>Итоги урока, домашнее задание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Маркетинговые коммуникации</dc:title>
  <dc:creator>user</dc:creator>
  <cp:lastModifiedBy>User</cp:lastModifiedBy>
  <cp:revision>30</cp:revision>
  <dcterms:created xsi:type="dcterms:W3CDTF">2020-04-06T15:04:45Z</dcterms:created>
  <dcterms:modified xsi:type="dcterms:W3CDTF">2020-04-07T08:47:23Z</dcterms:modified>
</cp:coreProperties>
</file>