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71" r:id="rId6"/>
    <p:sldId id="262" r:id="rId7"/>
    <p:sldId id="263" r:id="rId8"/>
    <p:sldId id="264" r:id="rId9"/>
    <p:sldId id="275" r:id="rId10"/>
    <p:sldId id="265" r:id="rId11"/>
    <p:sldId id="272" r:id="rId12"/>
    <p:sldId id="276" r:id="rId13"/>
    <p:sldId id="277" r:id="rId14"/>
    <p:sldId id="278" r:id="rId15"/>
    <p:sldId id="27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4QEohP799vQ" TargetMode="External"/><Relationship Id="rId2" Type="http://schemas.openxmlformats.org/officeDocument/2006/relationships/hyperlink" Target="https://www.youtube.com/watch?v=WHrHeOhVltc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VADpg4iW_C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260648"/>
            <a:ext cx="758396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урок №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31 Основы Права 9 класс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раздел: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Семейное право</a:t>
            </a: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тема урока : 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Важность семьи в обществе</a:t>
            </a: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цель: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9.5.4.1 оценивать значимость семьи в обществе</a:t>
            </a: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Определять  роль семьи в жизни каждого отдельного  человека и общества</a:t>
            </a: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Критерии оценивания: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Учащийся знает понятие семьи, 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определяет функции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семьи, семьи как социальной группы. оценивает роль семьи в обществе.</a:t>
            </a:r>
          </a:p>
          <a:p>
            <a:r>
              <a:rPr lang="ru-RU" b="1" dirty="0">
                <a:solidFill>
                  <a:schemeClr val="accent3">
                    <a:lumMod val="50000"/>
                  </a:schemeClr>
                </a:solidFill>
              </a:rPr>
              <a:t>Учебник: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Основы права. А.С.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Ибраева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, </a:t>
            </a:r>
            <a:r>
              <a:rPr lang="ru-RU" b="1" dirty="0" err="1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С.Б.Гончаров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- Алматы: Мекеп,2019 § 19 стр.103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6388894" y="4581129"/>
            <a:ext cx="2755106" cy="1440160"/>
          </a:xfrm>
          <a:prstGeom prst="rect">
            <a:avLst/>
          </a:prstGeom>
        </p:spPr>
        <p:txBody>
          <a:bodyPr tIns="0">
            <a:normAutofit lnSpcReduction="10000"/>
          </a:bodyPr>
          <a:lstStyle>
            <a:lvl1pPr marL="27432" indent="0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600" kern="120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None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None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lnSpc>
                <a:spcPct val="110000"/>
              </a:lnSpc>
              <a:defRPr/>
            </a:pPr>
            <a:r>
              <a:rPr lang="ru-RU" sz="19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учитель истории</a:t>
            </a:r>
            <a:br>
              <a:rPr lang="ru-RU" sz="19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</a:br>
            <a:r>
              <a:rPr lang="ru-RU" sz="19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КГУ «Гимназия № 38 </a:t>
            </a:r>
          </a:p>
          <a:p>
            <a:pPr>
              <a:lnSpc>
                <a:spcPct val="110000"/>
              </a:lnSpc>
              <a:defRPr/>
            </a:pPr>
            <a:r>
              <a:rPr lang="ru-RU" sz="19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г. Караганды</a:t>
            </a:r>
          </a:p>
          <a:p>
            <a:pPr>
              <a:lnSpc>
                <a:spcPct val="110000"/>
              </a:lnSpc>
              <a:defRPr/>
            </a:pPr>
            <a:r>
              <a:rPr lang="ru-RU" sz="1900" b="1" dirty="0" err="1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Смаилова</a:t>
            </a:r>
            <a:r>
              <a:rPr lang="ru-RU" sz="1900" b="1" dirty="0">
                <a:solidFill>
                  <a:schemeClr val="accent3">
                    <a:lumMod val="75000"/>
                  </a:schemeClr>
                </a:solidFill>
                <a:latin typeface="Cambria" panose="02040503050406030204" pitchFamily="18" charset="0"/>
              </a:rPr>
              <a:t> Г.А.</a:t>
            </a:r>
          </a:p>
          <a:p>
            <a:pPr>
              <a:defRPr/>
            </a:pPr>
            <a:endParaRPr lang="ru-RU" sz="2400" b="1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81129"/>
            <a:ext cx="2690589" cy="1512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4169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704" y="188640"/>
            <a:ext cx="820891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40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Восстановительная функция</a:t>
            </a:r>
            <a:endParaRPr lang="ru-RU" sz="4000" b="1" dirty="0">
              <a:solidFill>
                <a:srgbClr val="003300"/>
              </a:solidFill>
              <a:effectLst/>
              <a:latin typeface="Cambria"/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4704" y="992915"/>
            <a:ext cx="83557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3300"/>
                </a:solidFill>
                <a:latin typeface="Times New Roman"/>
                <a:ea typeface="Times New Roman"/>
              </a:rPr>
              <a:t>Важное значение </a:t>
            </a:r>
            <a:r>
              <a:rPr lang="ru-RU" sz="2400" b="1" dirty="0" smtClean="0">
                <a:solidFill>
                  <a:srgbClr val="003300"/>
                </a:solidFill>
                <a:latin typeface="Times New Roman"/>
                <a:ea typeface="Times New Roman"/>
              </a:rPr>
              <a:t>в жизни каждого человека имеет</a:t>
            </a:r>
          </a:p>
          <a:p>
            <a:pPr lvl="0"/>
            <a:r>
              <a:rPr lang="ru-RU" sz="2400" b="1" dirty="0" smtClean="0">
                <a:solidFill>
                  <a:srgbClr val="003300"/>
                </a:solidFill>
                <a:latin typeface="Times New Roman"/>
                <a:ea typeface="Times New Roman"/>
              </a:rPr>
              <a:t>рекреационная (</a:t>
            </a:r>
            <a:r>
              <a:rPr lang="ru-RU" sz="2400" b="1" dirty="0">
                <a:solidFill>
                  <a:srgbClr val="003300"/>
                </a:solidFill>
                <a:latin typeface="Times New Roman"/>
                <a:ea typeface="Times New Roman"/>
              </a:rPr>
              <a:t>восстановительная) функция семьи</a:t>
            </a:r>
            <a:r>
              <a:rPr lang="ru-RU" sz="2400" b="1" dirty="0" smtClean="0">
                <a:solidFill>
                  <a:srgbClr val="003300"/>
                </a:solidFill>
                <a:latin typeface="Times New Roman"/>
                <a:ea typeface="Times New Roman"/>
              </a:rPr>
              <a:t>.</a:t>
            </a:r>
          </a:p>
          <a:p>
            <a:pPr lvl="0"/>
            <a:r>
              <a:rPr lang="ru-RU" sz="2400" b="1" dirty="0">
                <a:solidFill>
                  <a:srgbClr val="003300"/>
                </a:solidFill>
                <a:latin typeface="Times New Roman"/>
                <a:ea typeface="Times New Roman"/>
              </a:rPr>
              <a:t>Она должна стать местом отдохновения и вдохновения, уверенности в себе, нужности близким создать </a:t>
            </a:r>
            <a:r>
              <a:rPr lang="ru-RU" sz="2400" b="1" dirty="0" smtClean="0">
                <a:solidFill>
                  <a:srgbClr val="003300"/>
                </a:solidFill>
                <a:latin typeface="Times New Roman"/>
                <a:ea typeface="Times New Roman"/>
              </a:rPr>
              <a:t>чувство </a:t>
            </a:r>
            <a:r>
              <a:rPr lang="ru-RU" sz="2400" b="1" dirty="0">
                <a:solidFill>
                  <a:srgbClr val="003300"/>
                </a:solidFill>
                <a:latin typeface="Times New Roman"/>
                <a:ea typeface="Times New Roman"/>
              </a:rPr>
              <a:t>психологического комфорта, сохранить высокий жизненный тонус.</a:t>
            </a:r>
            <a:endParaRPr lang="ru-RU" sz="2400" b="1" dirty="0">
              <a:solidFill>
                <a:srgbClr val="003300"/>
              </a:solidFill>
            </a:endParaRPr>
          </a:p>
          <a:p>
            <a:endParaRPr lang="ru-RU" sz="2400" b="1" dirty="0">
              <a:solidFill>
                <a:srgbClr val="003300"/>
              </a:solidFill>
            </a:endParaRPr>
          </a:p>
        </p:txBody>
      </p:sp>
      <p:pic>
        <p:nvPicPr>
          <p:cNvPr id="1026" name="Picture 2" descr="http://www.verstov.info/uploads/posts/2013-11/1385015257_toqcez-svl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406079"/>
            <a:ext cx="4824536" cy="3214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00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1" y="908720"/>
            <a:ext cx="6696745" cy="5563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</a:pPr>
            <a:r>
              <a:rPr lang="ru-RU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В современном мире  семейные ценности молодёжи значительно трансформировались:</a:t>
            </a:r>
            <a:endParaRPr lang="ru-RU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Font typeface="Wingdings"/>
              <a:buChar char=""/>
            </a:pPr>
            <a:r>
              <a:rPr lang="ru-RU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налицо тенденция к снижению числа заключенных браков; </a:t>
            </a:r>
            <a:endParaRPr lang="ru-RU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Font typeface="Wingdings"/>
              <a:buChar char=""/>
            </a:pPr>
            <a:r>
              <a:rPr lang="ru-RU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возрастает число разводов; </a:t>
            </a:r>
            <a:endParaRPr lang="ru-RU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Font typeface="Wingdings"/>
              <a:buChar char=""/>
            </a:pPr>
            <a:r>
              <a:rPr lang="ru-RU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растет число разведенных женщин, не вступивших в повторный брак, и женщин, имеющих внебрачных детей; </a:t>
            </a:r>
            <a:endParaRPr lang="ru-RU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Font typeface="Wingdings"/>
              <a:buChar char=""/>
            </a:pPr>
            <a:r>
              <a:rPr lang="ru-RU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очень много детей воспитывается без одного из родителей; </a:t>
            </a:r>
            <a:endParaRPr lang="ru-RU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Font typeface="Wingdings"/>
              <a:buChar char=""/>
            </a:pPr>
            <a:r>
              <a:rPr lang="ru-RU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число людей, имеющих детей, заметно уменьшается и наблюдается дальнейшая тенденция к бездетности семейных пар.</a:t>
            </a:r>
            <a:endParaRPr lang="ru-RU" b="1" dirty="0">
              <a:solidFill>
                <a:srgbClr val="003300"/>
              </a:solidFill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</a:pPr>
            <a:r>
              <a:rPr lang="ru-RU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Однако, семья как маленькая ячейка общества всегда будет занимать особое место среди социальных институтов, управляющих воспроизводством населения и  </a:t>
            </a:r>
            <a:r>
              <a:rPr lang="ru-RU" b="1" dirty="0" smtClean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его социализацией</a:t>
            </a:r>
            <a:r>
              <a:rPr lang="ru-RU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. </a:t>
            </a:r>
            <a:endParaRPr lang="ru-RU" b="1" dirty="0">
              <a:solidFill>
                <a:srgbClr val="003300"/>
              </a:solidFill>
              <a:ea typeface="Calibri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11" r="9453"/>
          <a:stretch/>
        </p:blipFill>
        <p:spPr bwMode="auto">
          <a:xfrm>
            <a:off x="6876256" y="908720"/>
            <a:ext cx="1922062" cy="3254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116632"/>
            <a:ext cx="67216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Подведём итоги…</a:t>
            </a:r>
            <a:endParaRPr lang="ru-RU" sz="4000" b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44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/>
              <a:t>Задание </a:t>
            </a:r>
            <a:r>
              <a:rPr lang="ru-RU" b="1" u="sng" dirty="0" smtClean="0"/>
              <a:t>1. </a:t>
            </a:r>
            <a:r>
              <a:rPr lang="ru-RU" b="1" dirty="0" smtClean="0"/>
              <a:t>Обсудите </a:t>
            </a:r>
            <a:r>
              <a:rPr lang="ru-RU" b="1" dirty="0"/>
              <a:t>ситуацию: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dirty="0" smtClean="0"/>
              <a:t>1. В </a:t>
            </a:r>
            <a:r>
              <a:rPr lang="ru-RU" dirty="0"/>
              <a:t>семье двое детей, 12 и 16 лет. Родители хотят, чтобы дети занимались спортом и музыкой. Подростки отказываются заниматься спортом и музыкой. Им больше нравиться заниматься компьютерными программами. В семье назревает конфликт.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- Как решить данный конфликт? </a:t>
            </a:r>
          </a:p>
          <a:p>
            <a:pPr marL="0" indent="0">
              <a:buNone/>
            </a:pPr>
            <a:r>
              <a:rPr lang="ru-RU" dirty="0"/>
              <a:t>- Какими нормами  регулируются отношения в семье?(2 балла)</a:t>
            </a:r>
          </a:p>
          <a:p>
            <a:pPr marL="0" lv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0007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2. В </a:t>
            </a:r>
            <a:r>
              <a:rPr lang="ru-RU" dirty="0"/>
              <a:t>семье сложилась неблагоприятная ситуация: родители не ладят между собой, а дети 14 и 16 лет предоставлены сами себе, в школу ходить перестали, занимаются мелкой торговлей, целый день проводят на улице</a:t>
            </a:r>
            <a:r>
              <a:rPr lang="ru-RU" dirty="0" smtClean="0"/>
              <a:t>.</a:t>
            </a:r>
          </a:p>
          <a:p>
            <a:r>
              <a:rPr lang="ru-RU" dirty="0"/>
              <a:t>Будут ли родители отвечать за действия своих детей?</a:t>
            </a:r>
          </a:p>
          <a:p>
            <a:r>
              <a:rPr lang="ru-RU" dirty="0" smtClean="0"/>
              <a:t>Какие </a:t>
            </a:r>
            <a:r>
              <a:rPr lang="ru-RU" dirty="0"/>
              <a:t>органы должны реагировать на эту ситуацию?</a:t>
            </a:r>
          </a:p>
          <a:p>
            <a:r>
              <a:rPr lang="ru-RU" dirty="0" smtClean="0"/>
              <a:t>Что </a:t>
            </a:r>
            <a:r>
              <a:rPr lang="ru-RU" dirty="0"/>
              <a:t>вы можете посоветовать родителям и детям этой семьи? ( 3 балла)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5129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Изучите воспитательные традиции казахского народа (дополнительный материал учебника стр.104), приведите примеры из современной жизни. Почему многие традиции сегодня нарушаются? Внесите ваши предложения по вопросу воспитания современных детей. (3 балла)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5551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Заполните таблицу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3084887"/>
              </p:ext>
            </p:extLst>
          </p:nvPr>
        </p:nvGraphicFramePr>
        <p:xfrm>
          <a:off x="1331640" y="1340768"/>
          <a:ext cx="6624736" cy="2520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40360"/>
                <a:gridCol w="3384376"/>
              </a:tblGrid>
              <a:tr h="12601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 smtClean="0">
                          <a:solidFill>
                            <a:schemeClr val="tx1"/>
                          </a:solidFill>
                          <a:effectLst/>
                        </a:rPr>
                        <a:t>Функции семьи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 smtClean="0">
                          <a:solidFill>
                            <a:schemeClr val="tx1"/>
                          </a:solidFill>
                          <a:effectLst/>
                        </a:rPr>
                        <a:t>Важность и значимость для общества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01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1331640" y="4653136"/>
            <a:ext cx="4752528" cy="122413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/>
              <a:t>Дескриптор:</a:t>
            </a:r>
          </a:p>
          <a:p>
            <a:pPr algn="ctr"/>
            <a:r>
              <a:rPr lang="ru-RU" dirty="0"/>
              <a:t>Объясняет как </a:t>
            </a:r>
            <a:r>
              <a:rPr lang="ru-RU" dirty="0" smtClean="0"/>
              <a:t>не менее </a:t>
            </a:r>
            <a:r>
              <a:rPr lang="ru-RU" dirty="0"/>
              <a:t>2 функции семьи; </a:t>
            </a:r>
            <a:r>
              <a:rPr lang="ru-RU" dirty="0" smtClean="0"/>
              <a:t> </a:t>
            </a:r>
            <a:r>
              <a:rPr lang="ru-RU" dirty="0"/>
              <a:t>Оценивает социальную значимость семьи</a:t>
            </a:r>
          </a:p>
        </p:txBody>
      </p:sp>
    </p:spTree>
    <p:extLst>
      <p:ext uri="{BB962C8B-B14F-4D97-AF65-F5344CB8AC3E}">
        <p14:creationId xmlns:p14="http://schemas.microsoft.com/office/powerpoint/2010/main" val="1566773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8280920" cy="2931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r">
              <a:lnSpc>
                <a:spcPct val="150000"/>
              </a:lnSpc>
              <a:spcBef>
                <a:spcPts val="90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Семья – это общество в миниатюре, </a:t>
            </a:r>
            <a:endParaRPr lang="ru-RU" sz="2800" dirty="0" smtClean="0">
              <a:solidFill>
                <a:srgbClr val="0033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indent="180340" algn="r">
              <a:lnSpc>
                <a:spcPct val="150000"/>
              </a:lnSpc>
              <a:spcBef>
                <a:spcPts val="90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от </a:t>
            </a:r>
            <a:r>
              <a:rPr lang="ru-RU" sz="2800" b="1" dirty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целостности которого зависит безопасность</a:t>
            </a:r>
            <a:endParaRPr lang="ru-RU" sz="2800" dirty="0">
              <a:solidFill>
                <a:srgbClr val="0033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180340" algn="r">
              <a:lnSpc>
                <a:spcPct val="150000"/>
              </a:lnSpc>
              <a:spcBef>
                <a:spcPts val="900"/>
              </a:spcBef>
              <a:spcAft>
                <a:spcPts val="0"/>
              </a:spcAft>
            </a:pPr>
            <a:r>
              <a:rPr lang="ru-RU" sz="2800" b="1" dirty="0" smtClean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всего </a:t>
            </a:r>
            <a:r>
              <a:rPr lang="ru-RU" sz="2800" b="1" dirty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большого человеческого общества»</a:t>
            </a:r>
            <a:endParaRPr lang="ru-RU" sz="2800" dirty="0">
              <a:solidFill>
                <a:srgbClr val="0033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indent="180340" algn="r">
              <a:lnSpc>
                <a:spcPct val="150000"/>
              </a:lnSpc>
              <a:spcBef>
                <a:spcPts val="90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Феликс </a:t>
            </a:r>
            <a:r>
              <a:rPr lang="ru-RU" sz="2400" b="1" i="1" dirty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Адлер, американский педагог</a:t>
            </a:r>
            <a:endParaRPr lang="ru-RU" sz="2400" dirty="0">
              <a:solidFill>
                <a:srgbClr val="0033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3717032"/>
            <a:ext cx="56886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www.youtube.com/watch?v=WHrHeOhVltc</a:t>
            </a:r>
            <a:endParaRPr lang="ru-RU" dirty="0" smtClean="0"/>
          </a:p>
          <a:p>
            <a:endParaRPr lang="en-US" dirty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www.youtube.com/watch?v=4QEohP799vQ</a:t>
            </a:r>
            <a:endParaRPr lang="ru-RU" dirty="0" smtClean="0"/>
          </a:p>
          <a:p>
            <a:endParaRPr lang="en-US" dirty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www.youtube.com/watch?v=VADpg4iW_C0</a:t>
            </a:r>
            <a:endParaRPr lang="ru-RU" dirty="0" smtClean="0"/>
          </a:p>
          <a:p>
            <a:endParaRPr lang="en-US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5471358"/>
            <a:ext cx="5040560" cy="98197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Посмотри видео, прочитай текст учебника §19 стр.103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253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60648"/>
            <a:ext cx="8496944" cy="113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indent="-1588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Залог </a:t>
            </a:r>
            <a:r>
              <a:rPr lang="ru-RU" sz="20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процветающего общества – счастливая семья, а  семейным ценностям суждено жить при условии бережного отношения к ним и передачи будущим поколениям.</a:t>
            </a:r>
            <a:endParaRPr lang="ru-RU" sz="2000" b="1" dirty="0">
              <a:solidFill>
                <a:srgbClr val="003300"/>
              </a:solidFill>
              <a:ea typeface="Calibri"/>
              <a:cs typeface="Times New Roman"/>
            </a:endParaRPr>
          </a:p>
        </p:txBody>
      </p:sp>
      <p:pic>
        <p:nvPicPr>
          <p:cNvPr id="5122" name="Picture 2" descr="http://www.newworlds.co.uk/images/news/018ba2_tion_mark_on_whi_1898415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2" t="5368" r="34319"/>
          <a:stretch/>
        </p:blipFill>
        <p:spPr bwMode="auto">
          <a:xfrm>
            <a:off x="251520" y="260648"/>
            <a:ext cx="648072" cy="1223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4178171" cy="230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72815"/>
            <a:ext cx="3459725" cy="2304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4" t="8105" r="5000" b="10446"/>
          <a:stretch/>
        </p:blipFill>
        <p:spPr bwMode="auto">
          <a:xfrm flipH="1">
            <a:off x="3385575" y="3300286"/>
            <a:ext cx="1944216" cy="914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640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764704"/>
            <a:ext cx="417646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3300"/>
                </a:solidFill>
                <a:latin typeface="Times New Roman"/>
                <a:ea typeface="Times New Roman"/>
              </a:rPr>
              <a:t> Испокон </a:t>
            </a:r>
            <a:r>
              <a:rPr lang="ru-RU" sz="2000" b="1" dirty="0">
                <a:solidFill>
                  <a:srgbClr val="003300"/>
                </a:solidFill>
                <a:latin typeface="Times New Roman"/>
                <a:ea typeface="Times New Roman"/>
              </a:rPr>
              <a:t>веков существовали традиционные функции семьи. Семья была хозяйственной ячейкой, и жить в семье с этой точки зрения было просто необходимо: одинокой женщине или одинокому мужчине в </a:t>
            </a:r>
            <a:r>
              <a:rPr lang="ru-RU" sz="2000" b="1" dirty="0" smtClean="0">
                <a:solidFill>
                  <a:srgbClr val="003300"/>
                </a:solidFill>
                <a:latin typeface="Times New Roman"/>
                <a:ea typeface="Times New Roman"/>
              </a:rPr>
              <a:t>ауле, деревне</a:t>
            </a:r>
            <a:r>
              <a:rPr lang="ru-RU" sz="2000" b="1" dirty="0" smtClean="0">
                <a:solidFill>
                  <a:srgbClr val="003300"/>
                </a:solidFill>
                <a:latin typeface="Times New Roman"/>
                <a:ea typeface="Times New Roman"/>
              </a:rPr>
              <a:t> </a:t>
            </a:r>
            <a:r>
              <a:rPr lang="ru-RU" sz="2000" b="1" dirty="0">
                <a:solidFill>
                  <a:srgbClr val="003300"/>
                </a:solidFill>
                <a:latin typeface="Times New Roman"/>
                <a:ea typeface="Times New Roman"/>
              </a:rPr>
              <a:t>прошлого, скажем, было очень трудно прокормиться. На основе этого создавались семьи для ведения общего хозяйства</a:t>
            </a:r>
            <a:r>
              <a:rPr lang="ru-RU" sz="2000" b="1" dirty="0" smtClean="0">
                <a:solidFill>
                  <a:srgbClr val="003300"/>
                </a:solidFill>
                <a:latin typeface="Times New Roman"/>
                <a:ea typeface="Times New Roman"/>
              </a:rPr>
              <a:t>.</a:t>
            </a:r>
          </a:p>
          <a:p>
            <a:pPr algn="just"/>
            <a:r>
              <a:rPr lang="ru-RU" sz="2000" b="1" dirty="0" smtClean="0">
                <a:solidFill>
                  <a:srgbClr val="003300"/>
                </a:solidFill>
                <a:latin typeface="Times New Roman"/>
                <a:ea typeface="Times New Roman"/>
              </a:rPr>
              <a:t> В </a:t>
            </a:r>
            <a:r>
              <a:rPr lang="ru-RU" sz="2000" b="1" dirty="0">
                <a:solidFill>
                  <a:srgbClr val="003300"/>
                </a:solidFill>
                <a:latin typeface="Times New Roman"/>
                <a:ea typeface="Times New Roman"/>
              </a:rPr>
              <a:t>семье рождались и воспитывались </a:t>
            </a:r>
            <a:r>
              <a:rPr lang="ru-RU" sz="2000" b="1" dirty="0" smtClean="0">
                <a:solidFill>
                  <a:srgbClr val="003300"/>
                </a:solidFill>
                <a:latin typeface="Times New Roman"/>
                <a:ea typeface="Times New Roman"/>
              </a:rPr>
              <a:t>до 10-12 детей, </a:t>
            </a:r>
            <a:r>
              <a:rPr lang="ru-RU" sz="2000" b="1" dirty="0">
                <a:solidFill>
                  <a:srgbClr val="003300"/>
                </a:solidFill>
                <a:latin typeface="Times New Roman"/>
                <a:ea typeface="Times New Roman"/>
              </a:rPr>
              <a:t>и это не считалось многодетной семьей. </a:t>
            </a:r>
            <a:r>
              <a:rPr lang="ru-RU" sz="2000" b="1" dirty="0" smtClean="0">
                <a:solidFill>
                  <a:srgbClr val="003300"/>
                </a:solidFill>
                <a:latin typeface="Times New Roman"/>
                <a:ea typeface="Times New Roman"/>
              </a:rPr>
              <a:t> Это </a:t>
            </a:r>
            <a:r>
              <a:rPr lang="ru-RU" sz="2000" b="1" dirty="0">
                <a:solidFill>
                  <a:srgbClr val="003300"/>
                </a:solidFill>
                <a:latin typeface="Times New Roman"/>
                <a:ea typeface="Times New Roman"/>
              </a:rPr>
              <a:t>была норма. </a:t>
            </a:r>
            <a:endParaRPr lang="ru-RU" sz="2000" b="1" dirty="0" smtClean="0">
              <a:solidFill>
                <a:srgbClr val="003300"/>
              </a:solidFill>
              <a:latin typeface="Times New Roman"/>
              <a:ea typeface="Times New Roman"/>
            </a:endParaRPr>
          </a:p>
          <a:p>
            <a:pPr algn="just"/>
            <a:r>
              <a:rPr lang="ru-RU" sz="2000" b="1" dirty="0" smtClean="0">
                <a:solidFill>
                  <a:srgbClr val="003300"/>
                </a:solidFill>
                <a:latin typeface="Times New Roman"/>
                <a:ea typeface="Times New Roman"/>
              </a:rPr>
              <a:t> Наконец</a:t>
            </a:r>
            <a:r>
              <a:rPr lang="ru-RU" sz="2000" b="1" dirty="0">
                <a:solidFill>
                  <a:srgbClr val="003300"/>
                </a:solidFill>
                <a:latin typeface="Times New Roman"/>
                <a:ea typeface="Times New Roman"/>
              </a:rPr>
              <a:t>, в рамках семьи наследство от старших поколений переходило к </a:t>
            </a:r>
            <a:r>
              <a:rPr lang="ru-RU" sz="2000" b="1" dirty="0" smtClean="0">
                <a:solidFill>
                  <a:srgbClr val="003300"/>
                </a:solidFill>
                <a:latin typeface="Times New Roman"/>
                <a:ea typeface="Times New Roman"/>
              </a:rPr>
              <a:t>младшим.</a:t>
            </a:r>
            <a:endParaRPr lang="ru-RU" sz="2000" b="1" dirty="0">
              <a:solidFill>
                <a:srgbClr val="00330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0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истоков семьи…</a:t>
            </a:r>
            <a:endParaRPr lang="ru-RU" sz="4000" b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597" y="764704"/>
            <a:ext cx="2986829" cy="2370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679164"/>
            <a:ext cx="3312333" cy="2208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814648"/>
            <a:ext cx="2593552" cy="1763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640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5"/>
            <a:ext cx="83529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6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 произошло со всеми этими функциями теперь? </a:t>
            </a:r>
            <a:endParaRPr lang="ru-RU" sz="3600" b="1" dirty="0" smtClean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3600" b="1" dirty="0" smtClean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трансформировались семейные ценности у современной молодежи?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689954"/>
            <a:ext cx="2570432" cy="1711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60" y="1696402"/>
            <a:ext cx="2702430" cy="1801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982766"/>
            <a:ext cx="3456384" cy="23042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642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8352928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Репродуктивная функция</a:t>
            </a:r>
          </a:p>
          <a:p>
            <a:endParaRPr lang="ru-RU" sz="24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важная функция семьи -  </a:t>
            </a:r>
            <a:r>
              <a:rPr lang="ru-RU" sz="20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воспроизводство себе подобных. Чтобы человеческий род не прекратил свое существование, общество не превратилось в интернат для престарелых, уровень населения не снизился, необходимо, чтобы в каждой российской семье было не менее 2-3 детей. </a:t>
            </a:r>
          </a:p>
          <a:p>
            <a:endParaRPr lang="ru-RU" sz="24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086" y="3140968"/>
            <a:ext cx="4490385" cy="3290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640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0754" y="188640"/>
            <a:ext cx="57606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rgbClr val="003300"/>
                </a:solidFill>
                <a:latin typeface="Times New Roman"/>
                <a:ea typeface="Times New Roman"/>
              </a:rPr>
              <a:t>К проблемам современного общества, сдерживающим деторождение, можно отнести и ранние браки, составляющие категорию риска и дающие половину всех разводов. Если в странах Европы брачный возраст составляет 28 лет, в Японии — 30-33 года, то у нас планка снижается до 18 лет. </a:t>
            </a:r>
            <a:endParaRPr lang="ru-RU" sz="2400" b="1" dirty="0">
              <a:solidFill>
                <a:srgbClr val="0033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3789040"/>
            <a:ext cx="5400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3300"/>
                </a:solidFill>
                <a:latin typeface="Times New Roman"/>
                <a:ea typeface="Times New Roman"/>
              </a:rPr>
              <a:t>Другая сторона проблемы рождаемости — внебрачные дети. Сейчас каждый третий ребенок в </a:t>
            </a:r>
            <a:r>
              <a:rPr lang="ru-RU" sz="2400" b="1" dirty="0" smtClean="0">
                <a:solidFill>
                  <a:srgbClr val="003300"/>
                </a:solidFill>
                <a:latin typeface="Times New Roman"/>
                <a:ea typeface="Times New Roman"/>
              </a:rPr>
              <a:t>Казахстане </a:t>
            </a:r>
            <a:r>
              <a:rPr lang="ru-RU" sz="2400" b="1" dirty="0">
                <a:solidFill>
                  <a:srgbClr val="003300"/>
                </a:solidFill>
                <a:latin typeface="Times New Roman"/>
                <a:ea typeface="Times New Roman"/>
              </a:rPr>
              <a:t>рождается вне брака, а в возрастной группе матерей в 16-18 лет — почти половина. </a:t>
            </a:r>
            <a:endParaRPr lang="ru-RU" sz="2400" b="1" dirty="0">
              <a:solidFill>
                <a:srgbClr val="003300"/>
              </a:solidFill>
            </a:endParaRPr>
          </a:p>
        </p:txBody>
      </p:sp>
      <p:pic>
        <p:nvPicPr>
          <p:cNvPr id="7170" name="Picture 2" descr="http://savvybizbuilder.com/wp-content/uploads/2009/02/j04222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04647"/>
            <a:ext cx="3078148" cy="201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s1.mamyciuklubas.lt/cache/76/1f/761fee3ef6d4910e223069768c85535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96" b="5060"/>
          <a:stretch/>
        </p:blipFill>
        <p:spPr bwMode="auto">
          <a:xfrm>
            <a:off x="5148064" y="3717032"/>
            <a:ext cx="3538152" cy="284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640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8264" y="1146668"/>
            <a:ext cx="5609880" cy="5519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000"/>
              </a:spcBef>
              <a:spcAft>
                <a:spcPts val="0"/>
              </a:spcAft>
            </a:pPr>
            <a:r>
              <a:rPr lang="ru-RU" sz="2400" b="1" dirty="0" smtClean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Она не </a:t>
            </a:r>
            <a:r>
              <a:rPr lang="ru-RU" sz="2400" b="1" dirty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может быть заменена никаким другим </a:t>
            </a:r>
            <a:r>
              <a:rPr lang="ru-RU" sz="2400" b="1" dirty="0" smtClean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институтом. </a:t>
            </a:r>
          </a:p>
          <a:p>
            <a:pPr algn="just">
              <a:spcBef>
                <a:spcPts val="1000"/>
              </a:spcBef>
              <a:spcAft>
                <a:spcPts val="0"/>
              </a:spcAft>
            </a:pPr>
            <a:r>
              <a:rPr lang="ru-RU" sz="2400" b="1" dirty="0" smtClean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Но к сожалению </a:t>
            </a:r>
            <a:r>
              <a:rPr lang="ru-RU" sz="2400" b="1" dirty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воспитательная роль семьи снижается. </a:t>
            </a:r>
            <a:r>
              <a:rPr lang="ru-RU" sz="2400" b="1" dirty="0" smtClean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Обусловлено это происходящими </a:t>
            </a:r>
            <a:r>
              <a:rPr lang="ru-RU" sz="2400" b="1" dirty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</a:t>
            </a:r>
            <a:r>
              <a:rPr lang="ru-RU" sz="2400" b="1" dirty="0" smtClean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семье </a:t>
            </a:r>
            <a:r>
              <a:rPr lang="ru-RU" sz="2400" b="1" dirty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переменами. </a:t>
            </a:r>
            <a:endParaRPr lang="ru-RU" sz="2400" b="1" dirty="0" smtClean="0">
              <a:solidFill>
                <a:srgbClr val="003300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algn="just">
              <a:spcBef>
                <a:spcPts val="1000"/>
              </a:spcBef>
              <a:spcAft>
                <a:spcPts val="0"/>
              </a:spcAft>
            </a:pPr>
            <a:r>
              <a:rPr lang="ru-RU" sz="2400" b="1" dirty="0" smtClean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современной семье формально супруги равны. Но большая часть забот лежит фактически на женщине, в том числе и воспитание детей. </a:t>
            </a:r>
            <a:r>
              <a:rPr lang="ru-RU" sz="2400" b="1" dirty="0" smtClean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Часто </a:t>
            </a:r>
            <a:r>
              <a:rPr lang="ru-RU" sz="2400" b="1" dirty="0">
                <a:solidFill>
                  <a:srgbClr val="0033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встречаются семьи, где дети просто предоставлены улице, самим себе или стремятся делать бизнес мойкой машин, сбором бутылок и т. д., забывая об учебе в школе.</a:t>
            </a:r>
            <a:endParaRPr lang="ru-RU" sz="2400" b="1" dirty="0">
              <a:solidFill>
                <a:srgbClr val="003300"/>
              </a:solidFill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2330" y="188640"/>
            <a:ext cx="7043295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Bef>
                <a:spcPts val="1000"/>
              </a:spcBef>
            </a:pPr>
            <a:r>
              <a:rPr lang="ru-RU" sz="4000" b="1" dirty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rPr>
              <a:t>Воспитательная функция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9342" y="988859"/>
            <a:ext cx="2943738" cy="1957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970786"/>
            <a:ext cx="2943738" cy="1962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http://www.insurancemarketplace.us/wp-content/uploads/2015/07/slide-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010276"/>
            <a:ext cx="2943738" cy="1655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00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3968" y="1124744"/>
            <a:ext cx="43924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Хозяйственная функция резко сошла на нет. Общество стало значительно богаче, служба быта куда лучше, так что сегодня человек без ущерба для здоровья может прожить один.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9553" y="260648"/>
            <a:ext cx="8784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Хозяйственная функция</a:t>
            </a:r>
            <a:endParaRPr lang="ru-RU" sz="4000" b="1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176480"/>
            <a:ext cx="4398841" cy="2408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86419"/>
            <a:ext cx="3672408" cy="2754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365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740</Words>
  <Application>Microsoft Office PowerPoint</Application>
  <PresentationFormat>Экран (4:3)</PresentationFormat>
  <Paragraphs>78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1. Обсудите ситуацию: </vt:lpstr>
      <vt:lpstr>Презентация PowerPoint</vt:lpstr>
      <vt:lpstr>Задание 2</vt:lpstr>
      <vt:lpstr>Заполните таблицу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Кормышов</dc:creator>
  <cp:lastModifiedBy>Пользователь</cp:lastModifiedBy>
  <cp:revision>40</cp:revision>
  <dcterms:created xsi:type="dcterms:W3CDTF">2016-02-13T19:21:04Z</dcterms:created>
  <dcterms:modified xsi:type="dcterms:W3CDTF">2020-04-07T09:45:01Z</dcterms:modified>
</cp:coreProperties>
</file>