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66" r:id="rId5"/>
    <p:sldId id="267" r:id="rId6"/>
    <p:sldId id="268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35" autoAdjust="0"/>
    <p:restoredTop sz="94660"/>
  </p:normalViewPr>
  <p:slideViewPr>
    <p:cSldViewPr snapToGrid="0">
      <p:cViewPr varScale="1">
        <p:scale>
          <a:sx n="62" d="100"/>
          <a:sy n="62" d="100"/>
        </p:scale>
        <p:origin x="-60" y="-6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43621-80C8-4874-9900-F5267880E885}" type="datetimeFigureOut">
              <a:rPr lang="ru-RU" smtClean="0"/>
              <a:t>04.04.2020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FF6393-A0B3-4644-959F-7419D0838B31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197352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43621-80C8-4874-9900-F5267880E885}" type="datetimeFigureOut">
              <a:rPr lang="ru-RU" smtClean="0"/>
              <a:t>04.04.2020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FF6393-A0B3-4644-959F-7419D0838B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37677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43621-80C8-4874-9900-F5267880E885}" type="datetimeFigureOut">
              <a:rPr lang="ru-RU" smtClean="0"/>
              <a:t>04.04.2020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FF6393-A0B3-4644-959F-7419D0838B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32219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43621-80C8-4874-9900-F5267880E885}" type="datetimeFigureOut">
              <a:rPr lang="ru-RU" smtClean="0"/>
              <a:t>04.04.2020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FF6393-A0B3-4644-959F-7419D0838B31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14711507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43621-80C8-4874-9900-F5267880E885}" type="datetimeFigureOut">
              <a:rPr lang="ru-RU" smtClean="0"/>
              <a:t>04.04.2020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FF6393-A0B3-4644-959F-7419D0838B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053985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43621-80C8-4874-9900-F5267880E885}" type="datetimeFigureOut">
              <a:rPr lang="ru-RU" smtClean="0"/>
              <a:t>04.04.2020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FF6393-A0B3-4644-959F-7419D0838B31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0667634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43621-80C8-4874-9900-F5267880E885}" type="datetimeFigureOut">
              <a:rPr lang="ru-RU" smtClean="0"/>
              <a:t>04.04.2020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FF6393-A0B3-4644-959F-7419D0838B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926295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43621-80C8-4874-9900-F5267880E885}" type="datetimeFigureOut">
              <a:rPr lang="ru-RU" smtClean="0"/>
              <a:t>04.04.2020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FF6393-A0B3-4644-959F-7419D0838B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832178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43621-80C8-4874-9900-F5267880E885}" type="datetimeFigureOut">
              <a:rPr lang="ru-RU" smtClean="0"/>
              <a:t>04.04.2020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FF6393-A0B3-4644-959F-7419D0838B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78039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43621-80C8-4874-9900-F5267880E885}" type="datetimeFigureOut">
              <a:rPr lang="ru-RU" smtClean="0"/>
              <a:t>04.04.2020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FF6393-A0B3-4644-959F-7419D0838B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21146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43621-80C8-4874-9900-F5267880E885}" type="datetimeFigureOut">
              <a:rPr lang="ru-RU" smtClean="0"/>
              <a:t>04.04.2020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FF6393-A0B3-4644-959F-7419D0838B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23709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43621-80C8-4874-9900-F5267880E885}" type="datetimeFigureOut">
              <a:rPr lang="ru-RU" smtClean="0"/>
              <a:t>04.04.2020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FF6393-A0B3-4644-959F-7419D0838B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96899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43621-80C8-4874-9900-F5267880E885}" type="datetimeFigureOut">
              <a:rPr lang="ru-RU" smtClean="0"/>
              <a:t>04.04.2020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FF6393-A0B3-4644-959F-7419D0838B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95303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43621-80C8-4874-9900-F5267880E885}" type="datetimeFigureOut">
              <a:rPr lang="ru-RU" smtClean="0"/>
              <a:t>04.04.2020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FF6393-A0B3-4644-959F-7419D0838B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91326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43621-80C8-4874-9900-F5267880E885}" type="datetimeFigureOut">
              <a:rPr lang="ru-RU" smtClean="0"/>
              <a:t>04.04.2020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FF6393-A0B3-4644-959F-7419D0838B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0573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43621-80C8-4874-9900-F5267880E885}" type="datetimeFigureOut">
              <a:rPr lang="ru-RU" smtClean="0"/>
              <a:t>04.04.2020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FF6393-A0B3-4644-959F-7419D0838B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87635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43621-80C8-4874-9900-F5267880E885}" type="datetimeFigureOut">
              <a:rPr lang="ru-RU" smtClean="0"/>
              <a:t>04.04.2020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FF6393-A0B3-4644-959F-7419D0838B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88470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FC943621-80C8-4874-9900-F5267880E885}" type="datetimeFigureOut">
              <a:rPr lang="ru-RU" smtClean="0"/>
              <a:t>04.04.2020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D8FF6393-A0B3-4644-959F-7419D0838B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347866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  <p:sldLayoutId id="2147483708" r:id="rId12"/>
    <p:sldLayoutId id="2147483709" r:id="rId13"/>
    <p:sldLayoutId id="2147483710" r:id="rId14"/>
    <p:sldLayoutId id="2147483711" r:id="rId15"/>
    <p:sldLayoutId id="2147483712" r:id="rId16"/>
    <p:sldLayoutId id="2147483713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4211" y="685799"/>
            <a:ext cx="11033171" cy="2971801"/>
          </a:xfrm>
        </p:spPr>
        <p:txBody>
          <a:bodyPr/>
          <a:lstStyle/>
          <a:p>
            <a:r>
              <a:rPr lang="ru-RU" dirty="0" smtClean="0"/>
              <a:t>Политическая карта мира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Урок географии в 8 классе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98079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4211" y="685800"/>
            <a:ext cx="10850291" cy="3615267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6000" dirty="0" smtClean="0">
                <a:solidFill>
                  <a:schemeClr val="bg1"/>
                </a:solidFill>
              </a:rPr>
              <a:t>Цель обучения:</a:t>
            </a:r>
          </a:p>
          <a:p>
            <a:pPr marL="0" indent="0">
              <a:buNone/>
            </a:pPr>
            <a:r>
              <a:rPr lang="ru-RU" sz="6000" dirty="0">
                <a:solidFill>
                  <a:schemeClr val="bg1"/>
                </a:solidFill>
              </a:rPr>
              <a:t>х</a:t>
            </a:r>
            <a:r>
              <a:rPr lang="ru-RU" sz="6000" dirty="0" smtClean="0">
                <a:solidFill>
                  <a:schemeClr val="bg1"/>
                </a:solidFill>
              </a:rPr>
              <a:t>арактеризовать основные объекты политической карты</a:t>
            </a:r>
            <a:endParaRPr lang="ru-RU" sz="6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86182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4211" y="0"/>
            <a:ext cx="10960941" cy="120178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>
                <a:solidFill>
                  <a:schemeClr val="bg1"/>
                </a:solidFill>
              </a:rPr>
              <a:t>Политическая карта мира – это специальная географическая карта, на которой показаны государства, их границы, столицы, а также зависимые территории 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1026" name="Picture 2" descr="http://obzorurokov.ru/wp-content/uploads/2012/05/polit_karta_mi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7244" y="1060849"/>
            <a:ext cx="10359897" cy="52818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513964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7263" y="278991"/>
            <a:ext cx="10641128" cy="440675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400" dirty="0" smtClean="0"/>
              <a:t>Этапы формирования политической карты мира</a:t>
            </a:r>
            <a:endParaRPr lang="ru-RU" sz="2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061321" y="1112704"/>
            <a:ext cx="6400800" cy="4560983"/>
          </a:xfrm>
        </p:spPr>
        <p:txBody>
          <a:bodyPr/>
          <a:lstStyle/>
          <a:p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2014875"/>
              </p:ext>
            </p:extLst>
          </p:nvPr>
        </p:nvGraphicFramePr>
        <p:xfrm>
          <a:off x="1311008" y="750146"/>
          <a:ext cx="9573657" cy="56915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91219">
                  <a:extLst>
                    <a:ext uri="{9D8B030D-6E8A-4147-A177-3AD203B41FA5}">
                      <a16:colId xmlns="" xmlns:a16="http://schemas.microsoft.com/office/drawing/2014/main" val="373859695"/>
                    </a:ext>
                  </a:extLst>
                </a:gridCol>
                <a:gridCol w="3191219">
                  <a:extLst>
                    <a:ext uri="{9D8B030D-6E8A-4147-A177-3AD203B41FA5}">
                      <a16:colId xmlns="" xmlns:a16="http://schemas.microsoft.com/office/drawing/2014/main" val="3103772121"/>
                    </a:ext>
                  </a:extLst>
                </a:gridCol>
                <a:gridCol w="3191219">
                  <a:extLst>
                    <a:ext uri="{9D8B030D-6E8A-4147-A177-3AD203B41FA5}">
                      <a16:colId xmlns="" xmlns:a16="http://schemas.microsoft.com/office/drawing/2014/main" val="64478225"/>
                    </a:ext>
                  </a:extLst>
                </a:gridCol>
              </a:tblGrid>
              <a:tr h="963498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dirty="0" smtClean="0"/>
                        <a:t>Название этапа и время</a:t>
                      </a:r>
                    </a:p>
                    <a:p>
                      <a:pPr algn="l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dirty="0" smtClean="0"/>
                        <a:t>Сущность и важнейшие события</a:t>
                      </a:r>
                    </a:p>
                    <a:p>
                      <a:pPr algn="l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dirty="0" smtClean="0"/>
                        <a:t>Примеры государств</a:t>
                      </a:r>
                    </a:p>
                    <a:p>
                      <a:pPr algn="l"/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877902830"/>
                  </a:ext>
                </a:extLst>
              </a:tr>
              <a:tr h="770798">
                <a:tc>
                  <a:txBody>
                    <a:bodyPr/>
                    <a:lstStyle/>
                    <a:p>
                      <a:pPr algn="l"/>
                      <a:r>
                        <a:rPr lang="ru-RU" sz="1400" b="0" dirty="0" smtClean="0">
                          <a:cs typeface="Aharoni" panose="02010803020104030203" pitchFamily="2" charset="-79"/>
                        </a:rPr>
                        <a:t>Древний период</a:t>
                      </a:r>
                    </a:p>
                    <a:p>
                      <a:pPr algn="l"/>
                      <a:r>
                        <a:rPr lang="ru-RU" sz="1400" b="0" dirty="0" smtClean="0">
                          <a:cs typeface="Aharoni" panose="02010803020104030203" pitchFamily="2" charset="-79"/>
                        </a:rPr>
                        <a:t>(до </a:t>
                      </a:r>
                      <a:r>
                        <a:rPr lang="en-US" sz="1400" b="0" dirty="0" smtClean="0"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V</a:t>
                      </a:r>
                      <a:r>
                        <a:rPr lang="ru-RU" sz="1400" b="0" dirty="0" smtClean="0"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 </a:t>
                      </a:r>
                      <a:r>
                        <a:rPr lang="ru-RU" sz="1400" b="0" dirty="0" smtClean="0">
                          <a:cs typeface="Aharoni" panose="02010803020104030203" pitchFamily="2" charset="-79"/>
                        </a:rPr>
                        <a:t>в. н.э.)</a:t>
                      </a:r>
                    </a:p>
                    <a:p>
                      <a:pPr algn="l"/>
                      <a:endParaRPr lang="ru-RU" sz="1400" dirty="0">
                        <a:cs typeface="Aharoni" panose="02010803020104030203" pitchFamily="2" charset="-79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00" dirty="0" smtClean="0">
                          <a:cs typeface="Aharoni" panose="02010803020104030203" pitchFamily="2" charset="-79"/>
                        </a:rPr>
                        <a:t>Характеризуется развитием и крушением первых государств</a:t>
                      </a:r>
                      <a:endParaRPr lang="ru-RU" sz="1400" dirty="0">
                        <a:cs typeface="Aharoni" panose="02010803020104030203" pitchFamily="2" charset="-79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00" dirty="0" smtClean="0">
                          <a:cs typeface="Aharoni" panose="02010803020104030203" pitchFamily="2" charset="-79"/>
                        </a:rPr>
                        <a:t>Древний Египет, Древняя Греция, Древний Рим, Карфаген</a:t>
                      </a:r>
                      <a:endParaRPr lang="ru-RU" sz="1400" dirty="0">
                        <a:cs typeface="Aharoni" panose="02010803020104030203" pitchFamily="2" charset="-79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424207174"/>
                  </a:ext>
                </a:extLst>
              </a:tr>
              <a:tr h="1195192">
                <a:tc>
                  <a:txBody>
                    <a:bodyPr/>
                    <a:lstStyle/>
                    <a:p>
                      <a:pPr algn="l"/>
                      <a:r>
                        <a:rPr lang="ru-RU" sz="1400" b="0" dirty="0" smtClean="0">
                          <a:cs typeface="Aharoni" panose="02010803020104030203" pitchFamily="2" charset="-79"/>
                        </a:rPr>
                        <a:t>Средневековый период</a:t>
                      </a:r>
                    </a:p>
                    <a:p>
                      <a:pPr algn="l"/>
                      <a:r>
                        <a:rPr lang="ru-RU" sz="1400" b="0" dirty="0" smtClean="0">
                          <a:cs typeface="Aharoni" panose="02010803020104030203" pitchFamily="2" charset="-79"/>
                        </a:rPr>
                        <a:t>(</a:t>
                      </a:r>
                      <a:r>
                        <a:rPr lang="en-US" sz="1400" b="0" dirty="0" smtClean="0"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V</a:t>
                      </a:r>
                      <a:r>
                        <a:rPr lang="ru-RU" sz="1400" b="0" dirty="0" smtClean="0">
                          <a:cs typeface="Aharoni" panose="02010803020104030203" pitchFamily="2" charset="-79"/>
                        </a:rPr>
                        <a:t>-</a:t>
                      </a:r>
                      <a:r>
                        <a:rPr lang="en-US" sz="1400" b="0" dirty="0" smtClean="0"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XV</a:t>
                      </a:r>
                      <a:r>
                        <a:rPr lang="ru-RU" sz="1400" b="0" dirty="0" smtClean="0"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 </a:t>
                      </a:r>
                      <a:r>
                        <a:rPr lang="ru-RU" sz="1400" b="0" dirty="0" smtClean="0">
                          <a:cs typeface="Aharoni" panose="02010803020104030203" pitchFamily="2" charset="-79"/>
                        </a:rPr>
                        <a:t>вв.)</a:t>
                      </a:r>
                    </a:p>
                    <a:p>
                      <a:pPr algn="l"/>
                      <a:endParaRPr lang="ru-RU" sz="1400" dirty="0">
                        <a:cs typeface="Aharoni" panose="02010803020104030203" pitchFamily="2" charset="-79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00" dirty="0" smtClean="0">
                          <a:cs typeface="Aharoni" panose="02010803020104030203" pitchFamily="2" charset="-79"/>
                        </a:rPr>
                        <a:t>Характеризуется стремлением феодальных государств к территориальным захватам</a:t>
                      </a:r>
                      <a:endParaRPr lang="ru-RU" sz="1400" dirty="0">
                        <a:cs typeface="Aharoni" panose="02010803020104030203" pitchFamily="2" charset="-79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00" dirty="0" smtClean="0">
                          <a:cs typeface="Aharoni" panose="02010803020104030203" pitchFamily="2" charset="-79"/>
                        </a:rPr>
                        <a:t>Киевская Русь, Византия, Священная Римская империя, Англия, Португалия, Арабский Халифат</a:t>
                      </a:r>
                      <a:endParaRPr lang="ru-RU" sz="1400" dirty="0">
                        <a:cs typeface="Aharoni" panose="02010803020104030203" pitchFamily="2" charset="-79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155384299"/>
                  </a:ext>
                </a:extLst>
              </a:tr>
              <a:tr h="770798">
                <a:tc>
                  <a:txBody>
                    <a:bodyPr/>
                    <a:lstStyle/>
                    <a:p>
                      <a:pPr algn="l"/>
                      <a:r>
                        <a:rPr lang="ru-RU" sz="1400" dirty="0" smtClean="0">
                          <a:cs typeface="Aharoni" panose="02010803020104030203" pitchFamily="2" charset="-79"/>
                        </a:rPr>
                        <a:t>Новый период</a:t>
                      </a: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cs typeface="Aharoni" panose="02010803020104030203" pitchFamily="2" charset="-79"/>
                        </a:rPr>
                        <a:t>(</a:t>
                      </a:r>
                      <a:r>
                        <a:rPr lang="en-US" sz="1400" b="0" dirty="0" smtClean="0"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XVI</a:t>
                      </a:r>
                      <a:r>
                        <a:rPr lang="ru-RU" sz="1400" b="0" dirty="0" smtClean="0"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 -</a:t>
                      </a:r>
                      <a:r>
                        <a:rPr lang="ru-RU" sz="1400" b="0" baseline="0" dirty="0" smtClean="0"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 </a:t>
                      </a:r>
                      <a:r>
                        <a:rPr lang="ru-RU" sz="1400" b="0" dirty="0" smtClean="0"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начало</a:t>
                      </a:r>
                      <a:r>
                        <a:rPr lang="en-US" sz="1400" b="0" dirty="0" smtClean="0"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 XX</a:t>
                      </a:r>
                      <a:r>
                        <a:rPr lang="ru-RU" sz="1400" b="0" dirty="0" smtClean="0"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в.</a:t>
                      </a:r>
                      <a:r>
                        <a:rPr lang="ru-RU" sz="1400" b="0" dirty="0" smtClean="0">
                          <a:cs typeface="Aharoni" panose="02010803020104030203" pitchFamily="2" charset="-79"/>
                        </a:rPr>
                        <a:t>)</a:t>
                      </a:r>
                    </a:p>
                    <a:p>
                      <a:pPr algn="l"/>
                      <a:endParaRPr lang="ru-RU" sz="1400" dirty="0">
                        <a:cs typeface="Aharoni" panose="02010803020104030203" pitchFamily="2" charset="-79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00" dirty="0" smtClean="0">
                          <a:cs typeface="Aharoni" panose="02010803020104030203" pitchFamily="2" charset="-79"/>
                        </a:rPr>
                        <a:t>Характеризуется началом европейской колониальной экспансии</a:t>
                      </a:r>
                      <a:endParaRPr lang="ru-RU" sz="1400" dirty="0">
                        <a:cs typeface="Aharoni" panose="02010803020104030203" pitchFamily="2" charset="-79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00" dirty="0" smtClean="0">
                          <a:cs typeface="Aharoni" panose="02010803020104030203" pitchFamily="2" charset="-79"/>
                        </a:rPr>
                        <a:t>Испания, Англия, Франция,</a:t>
                      </a:r>
                      <a:r>
                        <a:rPr lang="ru-RU" sz="1400" baseline="0" dirty="0" smtClean="0">
                          <a:cs typeface="Aharoni" panose="02010803020104030203" pitchFamily="2" charset="-79"/>
                        </a:rPr>
                        <a:t> </a:t>
                      </a:r>
                      <a:r>
                        <a:rPr lang="ru-RU" sz="1400" dirty="0" smtClean="0">
                          <a:cs typeface="Aharoni" panose="02010803020104030203" pitchFamily="2" charset="-79"/>
                        </a:rPr>
                        <a:t>Нидерланды, Россия, США</a:t>
                      </a:r>
                      <a:endParaRPr lang="ru-RU" sz="1400" dirty="0">
                        <a:cs typeface="Aharoni" panose="02010803020104030203" pitchFamily="2" charset="-79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464748447"/>
                  </a:ext>
                </a:extLst>
              </a:tr>
              <a:tr h="770798">
                <a:tc>
                  <a:txBody>
                    <a:bodyPr/>
                    <a:lstStyle/>
                    <a:p>
                      <a:pPr algn="l"/>
                      <a:r>
                        <a:rPr lang="ru-RU" sz="1400" dirty="0" smtClean="0">
                          <a:cs typeface="Aharoni" panose="02010803020104030203" pitchFamily="2" charset="-79"/>
                        </a:rPr>
                        <a:t>Новейший период</a:t>
                      </a:r>
                    </a:p>
                    <a:p>
                      <a:pPr algn="l"/>
                      <a:r>
                        <a:rPr lang="ru-RU" sz="1400" dirty="0" smtClean="0">
                          <a:cs typeface="Aharoni" panose="02010803020104030203" pitchFamily="2" charset="-79"/>
                        </a:rPr>
                        <a:t>(с начала </a:t>
                      </a:r>
                      <a:r>
                        <a:rPr lang="en-US" sz="1400" b="0" dirty="0" smtClean="0"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XX</a:t>
                      </a:r>
                      <a:r>
                        <a:rPr lang="ru-RU" sz="1400" b="0" dirty="0" smtClean="0"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в.</a:t>
                      </a:r>
                      <a:r>
                        <a:rPr lang="ru-RU" sz="1400" b="0" dirty="0" smtClean="0">
                          <a:cs typeface="Aharoni" panose="02010803020104030203" pitchFamily="2" charset="-79"/>
                        </a:rPr>
                        <a:t>)</a:t>
                      </a:r>
                      <a:endParaRPr lang="ru-RU" sz="1400" dirty="0">
                        <a:cs typeface="Aharoni" panose="02010803020104030203" pitchFamily="2" charset="-79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00" dirty="0" smtClean="0">
                          <a:cs typeface="Aharoni" panose="02010803020104030203" pitchFamily="2" charset="-79"/>
                        </a:rPr>
                        <a:t>Характеризуется распадом колониальных империй</a:t>
                      </a:r>
                      <a:endParaRPr lang="ru-RU" sz="1400" dirty="0">
                        <a:cs typeface="Aharoni" panose="02010803020104030203" pitchFamily="2" charset="-79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00" dirty="0" smtClean="0">
                          <a:cs typeface="Aharoni" panose="02010803020104030203" pitchFamily="2" charset="-79"/>
                        </a:rPr>
                        <a:t>СССР, Германия, Польша, Финляндия, Великобритания, Япония</a:t>
                      </a:r>
                      <a:endParaRPr lang="ru-RU" sz="1400" dirty="0">
                        <a:cs typeface="Aharoni" panose="02010803020104030203" pitchFamily="2" charset="-79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599000278"/>
                  </a:ext>
                </a:extLst>
              </a:tr>
              <a:tr h="1220431">
                <a:tc>
                  <a:txBody>
                    <a:bodyPr/>
                    <a:lstStyle/>
                    <a:p>
                      <a:pPr algn="l"/>
                      <a:r>
                        <a:rPr lang="ru-RU" sz="1400" dirty="0" smtClean="0">
                          <a:cs typeface="Aharoni" panose="02010803020104030203" pitchFamily="2" charset="-79"/>
                        </a:rPr>
                        <a:t>Современный</a:t>
                      </a:r>
                    </a:p>
                    <a:p>
                      <a:pPr algn="l"/>
                      <a:r>
                        <a:rPr lang="ru-RU" sz="1400" dirty="0" smtClean="0">
                          <a:cs typeface="Aharoni" panose="02010803020104030203" pitchFamily="2" charset="-79"/>
                        </a:rPr>
                        <a:t>(рубеж </a:t>
                      </a:r>
                      <a:r>
                        <a:rPr lang="en-US" sz="1400" b="0" dirty="0" smtClean="0"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XX</a:t>
                      </a:r>
                      <a:r>
                        <a:rPr lang="ru-RU" sz="1400" b="0" baseline="0" dirty="0" smtClean="0"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 - </a:t>
                      </a:r>
                      <a:r>
                        <a:rPr lang="en-US" sz="1400" b="0" dirty="0" smtClean="0"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XXI</a:t>
                      </a:r>
                      <a:r>
                        <a:rPr lang="ru-RU" sz="1400" b="0" dirty="0" smtClean="0"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 вв.</a:t>
                      </a:r>
                      <a:r>
                        <a:rPr lang="ru-RU" sz="1400" b="0" dirty="0" smtClean="0">
                          <a:cs typeface="Aharoni" panose="02010803020104030203" pitchFamily="2" charset="-79"/>
                        </a:rPr>
                        <a:t>)</a:t>
                      </a:r>
                      <a:endParaRPr lang="ru-RU" sz="1400" dirty="0">
                        <a:cs typeface="Aharoni" panose="02010803020104030203" pitchFamily="2" charset="-79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00" dirty="0" smtClean="0">
                          <a:cs typeface="Aharoni" panose="02010803020104030203" pitchFamily="2" charset="-79"/>
                        </a:rPr>
                        <a:t>Распад СССР,</a:t>
                      </a:r>
                      <a:r>
                        <a:rPr lang="ru-RU" sz="1400" baseline="0" dirty="0" smtClean="0">
                          <a:cs typeface="Aharoni" panose="02010803020104030203" pitchFamily="2" charset="-79"/>
                        </a:rPr>
                        <a:t> объявление о политическом суверенитете республик бывшего СССР, образование единой Германии, революции в Восточной Европе</a:t>
                      </a:r>
                      <a:endParaRPr lang="ru-RU" sz="1400" dirty="0">
                        <a:cs typeface="Aharoni" panose="02010803020104030203" pitchFamily="2" charset="-79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00" dirty="0" smtClean="0">
                          <a:cs typeface="Aharoni" panose="02010803020104030203" pitchFamily="2" charset="-79"/>
                        </a:rPr>
                        <a:t>Казахстан, Россия, Чехия, Словакия, Хорватия</a:t>
                      </a:r>
                      <a:endParaRPr lang="ru-RU" sz="1400" dirty="0">
                        <a:cs typeface="Aharoni" panose="02010803020104030203" pitchFamily="2" charset="-79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31176817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583390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4212" y="319489"/>
            <a:ext cx="10795364" cy="88135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Главные объекты политической карты мира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4212" y="1200840"/>
            <a:ext cx="10795364" cy="5089791"/>
          </a:xfrm>
        </p:spPr>
        <p:txBody>
          <a:bodyPr>
            <a:normAutofit lnSpcReduction="10000"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Суверенные государства – политические независимые государства, обладающие самостоятельностью во внутренних и внешних делах. Например, Казахстан, Россия, Великобритания, Германия, Египет и др.</a:t>
            </a:r>
          </a:p>
          <a:p>
            <a:endParaRPr lang="ru-RU" dirty="0">
              <a:solidFill>
                <a:schemeClr val="bg1"/>
              </a:solidFill>
            </a:endParaRPr>
          </a:p>
          <a:p>
            <a:r>
              <a:rPr lang="ru-RU" dirty="0" smtClean="0">
                <a:solidFill>
                  <a:schemeClr val="bg1"/>
                </a:solidFill>
              </a:rPr>
              <a:t>Колонии – страны или территории, находящиеся под властью иностранного государства (метрополии)лишенные экономической и политической самостоятельности. Например, Новая Каледония (Франция), Гуам (США), Бермудские острова (Великобритания) и др.</a:t>
            </a:r>
          </a:p>
          <a:p>
            <a:endParaRPr lang="ru-RU" dirty="0">
              <a:solidFill>
                <a:schemeClr val="bg1"/>
              </a:solidFill>
            </a:endParaRPr>
          </a:p>
          <a:p>
            <a:r>
              <a:rPr lang="ru-RU" dirty="0" smtClean="0">
                <a:solidFill>
                  <a:schemeClr val="bg1"/>
                </a:solidFill>
              </a:rPr>
              <a:t>Международные территории и акватории – это территории, лежащие за пределами государственных границ; право их использования принадлежит всему международному сообществу: ни одно государство не имеет права их присвоить, эти территории открыты для научных исследований. Например, Антарктика, открытое море, воздушное пространство над открытым морем, космическое пространство и др.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682638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4212" y="685800"/>
            <a:ext cx="8534400" cy="1583675"/>
          </a:xfrm>
        </p:spPr>
        <p:txBody>
          <a:bodyPr/>
          <a:lstStyle/>
          <a:p>
            <a:r>
              <a:rPr lang="ru-RU" dirty="0" smtClean="0"/>
              <a:t>Задание на дом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4212" y="2016087"/>
            <a:ext cx="10410508" cy="3104553"/>
          </a:xfrm>
        </p:spPr>
        <p:txBody>
          <a:bodyPr>
            <a:normAutofit/>
          </a:bodyPr>
          <a:lstStyle/>
          <a:p>
            <a:r>
              <a:rPr lang="ru-RU" sz="4400" dirty="0" smtClean="0"/>
              <a:t>§62 с.103-108 прочитать</a:t>
            </a:r>
            <a:r>
              <a:rPr lang="ru-RU" sz="4400" smtClean="0"/>
              <a:t>, </a:t>
            </a:r>
            <a:endParaRPr lang="ru-RU" sz="4400" smtClean="0"/>
          </a:p>
          <a:p>
            <a:r>
              <a:rPr lang="ru-RU" sz="4400" smtClean="0"/>
              <a:t>на </a:t>
            </a:r>
            <a:r>
              <a:rPr lang="ru-RU" sz="4400" dirty="0" smtClean="0"/>
              <a:t>контурной карте отметить 5-7 крупнейших по площади государств мира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1000706521"/>
      </p:ext>
    </p:extLst>
  </p:cSld>
  <p:clrMapOvr>
    <a:masterClrMapping/>
  </p:clrMapOvr>
</p:sld>
</file>

<file path=ppt/theme/theme1.xml><?xml version="1.0" encoding="utf-8"?>
<a:theme xmlns:a="http://schemas.openxmlformats.org/drawingml/2006/main" name="Сектор">
  <a:themeElements>
    <a:clrScheme name="Сектор">
      <a:dk1>
        <a:sysClr val="windowText" lastClr="000000"/>
      </a:dk1>
      <a:lt1>
        <a:sysClr val="window" lastClr="FFFFFF"/>
      </a:lt1>
      <a:dk2>
        <a:srgbClr val="537D0B"/>
      </a:dk2>
      <a:lt2>
        <a:srgbClr val="A9E257"/>
      </a:lt2>
      <a:accent1>
        <a:srgbClr val="38540A"/>
      </a:accent1>
      <a:accent2>
        <a:srgbClr val="31A274"/>
      </a:accent2>
      <a:accent3>
        <a:srgbClr val="236073"/>
      </a:accent3>
      <a:accent4>
        <a:srgbClr val="6C4D90"/>
      </a:accent4>
      <a:accent5>
        <a:srgbClr val="983C27"/>
      </a:accent5>
      <a:accent6>
        <a:srgbClr val="CD811F"/>
      </a:accent6>
      <a:hlink>
        <a:srgbClr val="293F06"/>
      </a:hlink>
      <a:folHlink>
        <a:srgbClr val="68883A"/>
      </a:folHlink>
    </a:clrScheme>
    <a:fontScheme name="Сектор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ектор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Slice" id="{0507925B-6AC9-4358-8E18-C330545D08F8}" vid="{19759155-7935-4C61-A06C-C04380D1B16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226</TotalTime>
  <Words>338</Words>
  <Application>Microsoft Office PowerPoint</Application>
  <PresentationFormat>Произвольный</PresentationFormat>
  <Paragraphs>38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Сектор</vt:lpstr>
      <vt:lpstr>Политическая карта мира</vt:lpstr>
      <vt:lpstr>Презентация PowerPoint</vt:lpstr>
      <vt:lpstr>Презентация PowerPoint</vt:lpstr>
      <vt:lpstr>Этапы формирования политической карты мира</vt:lpstr>
      <vt:lpstr>Главные объекты политической карты мира</vt:lpstr>
      <vt:lpstr>Задание на дом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Политическая карта мира</dc:title>
  <dc:creator>Бурда</dc:creator>
  <cp:lastModifiedBy>Пользователь</cp:lastModifiedBy>
  <cp:revision>20</cp:revision>
  <dcterms:created xsi:type="dcterms:W3CDTF">2020-04-03T04:29:12Z</dcterms:created>
  <dcterms:modified xsi:type="dcterms:W3CDTF">2020-04-04T12:08:43Z</dcterms:modified>
</cp:coreProperties>
</file>