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6" r:id="rId3"/>
    <p:sldId id="268" r:id="rId4"/>
    <p:sldId id="267" r:id="rId5"/>
    <p:sldId id="265" r:id="rId6"/>
    <p:sldId id="260" r:id="rId7"/>
    <p:sldId id="269" r:id="rId8"/>
    <p:sldId id="263" r:id="rId9"/>
    <p:sldId id="270" r:id="rId10"/>
    <p:sldId id="27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A6FC9-4A90-4E03-87A8-5204015DAF73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CE489-7381-4581-818B-4B3DF04689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A6FC9-4A90-4E03-87A8-5204015DAF73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CE489-7381-4581-818B-4B3DF04689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A6FC9-4A90-4E03-87A8-5204015DAF73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CE489-7381-4581-818B-4B3DF04689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A6FC9-4A90-4E03-87A8-5204015DAF73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CE489-7381-4581-818B-4B3DF04689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A6FC9-4A90-4E03-87A8-5204015DAF73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CE489-7381-4581-818B-4B3DF04689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A6FC9-4A90-4E03-87A8-5204015DAF73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CE489-7381-4581-818B-4B3DF04689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A6FC9-4A90-4E03-87A8-5204015DAF73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CE489-7381-4581-818B-4B3DF04689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A6FC9-4A90-4E03-87A8-5204015DAF73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CE489-7381-4581-818B-4B3DF04689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A6FC9-4A90-4E03-87A8-5204015DAF73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CE489-7381-4581-818B-4B3DF04689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A6FC9-4A90-4E03-87A8-5204015DAF73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CE489-7381-4581-818B-4B3DF04689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A6FC9-4A90-4E03-87A8-5204015DAF73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CE489-7381-4581-818B-4B3DF04689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20000"/>
                <a:lumOff val="8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8A6FC9-4A90-4E03-87A8-5204015DAF73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CE489-7381-4581-818B-4B3DF046896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>
            <a:normAutofit fontScale="90000"/>
          </a:bodyPr>
          <a:lstStyle/>
          <a:p>
            <a:r>
              <a:rPr lang="ru-RU" sz="3600" dirty="0" err="1" smtClean="0">
                <a:solidFill>
                  <a:srgbClr val="002060"/>
                </a:solidFill>
                <a:latin typeface="Constantia" pitchFamily="18" charset="0"/>
                <a:cs typeface="Arial" pitchFamily="34" charset="0"/>
              </a:rPr>
              <a:t>Сабақтың тақырыбы:   </a:t>
            </a:r>
            <a:br>
              <a:rPr lang="ru-RU" sz="3600" dirty="0" err="1" smtClean="0">
                <a:solidFill>
                  <a:srgbClr val="002060"/>
                </a:solidFill>
                <a:latin typeface="Constantia" pitchFamily="18" charset="0"/>
                <a:cs typeface="Arial" pitchFamily="34" charset="0"/>
              </a:rPr>
            </a:br>
            <a:r>
              <a:rPr lang="ru-RU" sz="4000" dirty="0" smtClean="0">
                <a:solidFill>
                  <a:srgbClr val="002060"/>
                </a:solidFill>
                <a:latin typeface="Constantia" pitchFamily="18" charset="0"/>
                <a:cs typeface="Arial" pitchFamily="34" charset="0"/>
              </a:rPr>
              <a:t>§51. </a:t>
            </a:r>
            <a:r>
              <a:rPr lang="kk-KZ" sz="3600" b="1" dirty="0" smtClean="0">
                <a:solidFill>
                  <a:srgbClr val="002060"/>
                </a:solidFill>
                <a:latin typeface="Constantia" pitchFamily="18" charset="0"/>
                <a:cs typeface="Arial" pitchFamily="34" charset="0"/>
              </a:rPr>
              <a:t>Көмірте</a:t>
            </a:r>
            <a:r>
              <a:rPr lang="ru-RU" sz="3600" b="1" dirty="0" smtClean="0">
                <a:solidFill>
                  <a:srgbClr val="002060"/>
                </a:solidFill>
                <a:latin typeface="Constantia" pitchFamily="18" charset="0"/>
                <a:cs typeface="Arial" pitchFamily="34" charset="0"/>
              </a:rPr>
              <a:t>кт</a:t>
            </a:r>
            <a:r>
              <a:rPr lang="kk-KZ" sz="3600" b="1" dirty="0" smtClean="0">
                <a:solidFill>
                  <a:srgbClr val="002060"/>
                </a:solidFill>
                <a:latin typeface="Constantia" pitchFamily="18" charset="0"/>
                <a:cs typeface="Arial" pitchFamily="34" charset="0"/>
              </a:rPr>
              <a:t>ің жалпы сипаттамасы</a:t>
            </a:r>
            <a:endParaRPr lang="ru-RU" sz="3600" dirty="0">
              <a:solidFill>
                <a:srgbClr val="002060"/>
              </a:solidFill>
              <a:latin typeface="Constantia" pitchFamily="18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829196"/>
          </a:xfrm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endParaRPr lang="ru-RU" sz="2800" b="1" dirty="0" smtClean="0">
              <a:solidFill>
                <a:srgbClr val="002060"/>
              </a:solidFill>
              <a:latin typeface="Constantia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Constantia" pitchFamily="18" charset="0"/>
              </a:rPr>
              <a:t>Осы</a:t>
            </a:r>
            <a:r>
              <a:rPr lang="en-US" sz="2800" b="1" dirty="0" smtClean="0">
                <a:solidFill>
                  <a:srgbClr val="002060"/>
                </a:solidFill>
                <a:latin typeface="Constantia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Constantia" pitchFamily="18" charset="0"/>
              </a:rPr>
              <a:t>сабақта</a:t>
            </a:r>
            <a:r>
              <a:rPr lang="en-US" sz="2800" b="1" dirty="0" smtClean="0">
                <a:solidFill>
                  <a:srgbClr val="002060"/>
                </a:solidFill>
                <a:latin typeface="Constantia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Constantia" pitchFamily="18" charset="0"/>
              </a:rPr>
              <a:t>дамытылатын</a:t>
            </a:r>
            <a:r>
              <a:rPr lang="en-US" sz="2800" b="1" dirty="0" smtClean="0">
                <a:solidFill>
                  <a:srgbClr val="002060"/>
                </a:solidFill>
                <a:latin typeface="Constantia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Constantia" pitchFamily="18" charset="0"/>
              </a:rPr>
              <a:t>пән</a:t>
            </a:r>
            <a:r>
              <a:rPr lang="en-US" sz="2800" b="1" dirty="0" smtClean="0">
                <a:solidFill>
                  <a:srgbClr val="002060"/>
                </a:solidFill>
                <a:latin typeface="Constantia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Constantia" pitchFamily="18" charset="0"/>
              </a:rPr>
              <a:t>мақсаттары</a:t>
            </a:r>
            <a:endParaRPr lang="ru-RU" sz="2800" dirty="0">
              <a:solidFill>
                <a:srgbClr val="002060"/>
              </a:solidFill>
              <a:latin typeface="Constantia" pitchFamily="18" charset="0"/>
            </a:endParaRPr>
          </a:p>
          <a:p>
            <a:r>
              <a:rPr lang="kk-KZ" sz="2800" dirty="0">
                <a:solidFill>
                  <a:srgbClr val="002060"/>
                </a:solidFill>
                <a:latin typeface="Constantia" pitchFamily="18" charset="0"/>
              </a:rPr>
              <a:t>8.4.3.1 көміртегі көптеген қосылыстарында неліктен төрт байланыс түзетіндігін түсіндіру;</a:t>
            </a:r>
            <a:endParaRPr lang="ru-RU" sz="2800" dirty="0">
              <a:solidFill>
                <a:srgbClr val="002060"/>
              </a:solidFill>
              <a:latin typeface="Constantia" pitchFamily="18" charset="0"/>
            </a:endParaRPr>
          </a:p>
          <a:p>
            <a:r>
              <a:rPr lang="kk-KZ" sz="2800" dirty="0">
                <a:solidFill>
                  <a:srgbClr val="002060"/>
                </a:solidFill>
                <a:latin typeface="Constantia" pitchFamily="18" charset="0"/>
              </a:rPr>
              <a:t>8.4.3.2 көміртегі және  оның қосылыстарының табиғатта таралуын білу</a:t>
            </a:r>
            <a:r>
              <a:rPr lang="kk-KZ" sz="2800" dirty="0" smtClean="0">
                <a:solidFill>
                  <a:srgbClr val="002060"/>
                </a:solidFill>
                <a:latin typeface="Constantia" pitchFamily="18" charset="0"/>
              </a:rPr>
              <a:t>;</a:t>
            </a:r>
          </a:p>
          <a:p>
            <a:r>
              <a:rPr lang="kk-KZ" sz="2800" b="1" dirty="0" smtClean="0">
                <a:solidFill>
                  <a:srgbClr val="002060"/>
                </a:solidFill>
                <a:latin typeface="Constantia" pitchFamily="18" charset="0"/>
              </a:rPr>
              <a:t>Бағалау критерийлері:</a:t>
            </a:r>
          </a:p>
          <a:p>
            <a:r>
              <a:rPr lang="kk-KZ" sz="2800" dirty="0" smtClean="0">
                <a:solidFill>
                  <a:srgbClr val="002060"/>
                </a:solidFill>
                <a:latin typeface="Constantia" pitchFamily="18" charset="0"/>
              </a:rPr>
              <a:t>Көміртектің қалыпты </a:t>
            </a:r>
            <a:r>
              <a:rPr lang="kk-KZ" sz="2800" dirty="0">
                <a:solidFill>
                  <a:srgbClr val="002060"/>
                </a:solidFill>
                <a:latin typeface="Constantia" pitchFamily="18" charset="0"/>
              </a:rPr>
              <a:t>және қозған күйдегі электрондық және электронды‑графикалық формуласын </a:t>
            </a:r>
            <a:r>
              <a:rPr lang="kk-KZ" sz="2800" dirty="0" smtClean="0">
                <a:solidFill>
                  <a:srgbClr val="002060"/>
                </a:solidFill>
                <a:latin typeface="Constantia" pitchFamily="18" charset="0"/>
              </a:rPr>
              <a:t>құрады;</a:t>
            </a:r>
          </a:p>
          <a:p>
            <a:r>
              <a:rPr lang="kk-KZ" sz="2800" dirty="0" smtClean="0">
                <a:solidFill>
                  <a:srgbClr val="002060"/>
                </a:solidFill>
                <a:latin typeface="Constantia" pitchFamily="18" charset="0"/>
              </a:rPr>
              <a:t>Көміртектің аллотропиялық түрөзгерістерін атап, қасиеттерін сипаттайды.</a:t>
            </a:r>
          </a:p>
          <a:p>
            <a:endParaRPr lang="ru-RU" sz="2800" dirty="0">
              <a:solidFill>
                <a:srgbClr val="002060"/>
              </a:solidFill>
              <a:latin typeface="Constantia" pitchFamily="18" charset="0"/>
            </a:endParaRPr>
          </a:p>
          <a:p>
            <a:endParaRPr lang="kk-KZ" sz="2800" b="1" dirty="0" smtClean="0">
              <a:solidFill>
                <a:srgbClr val="002060"/>
              </a:solidFill>
              <a:latin typeface="Constantia" pitchFamily="18" charset="0"/>
            </a:endParaRPr>
          </a:p>
          <a:p>
            <a:endParaRPr lang="ru-RU" sz="2800" dirty="0">
              <a:solidFill>
                <a:srgbClr val="002060"/>
              </a:solidFill>
              <a:latin typeface="Constantia" pitchFamily="18" charset="0"/>
            </a:endParaRPr>
          </a:p>
          <a:p>
            <a:endParaRPr lang="ru-RU" sz="28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85860"/>
            <a:ext cx="8643998" cy="4525963"/>
          </a:xfrm>
        </p:spPr>
        <p:txBody>
          <a:bodyPr/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Constantia" pitchFamily="18" charset="0"/>
              </a:rPr>
              <a:t>Назарларыңызға рахмет!</a:t>
            </a:r>
          </a:p>
          <a:p>
            <a:endParaRPr lang="kk-KZ" dirty="0" smtClean="0"/>
          </a:p>
          <a:p>
            <a:endParaRPr lang="kk-KZ" dirty="0" smtClean="0"/>
          </a:p>
          <a:p>
            <a:r>
              <a:rPr lang="kk-KZ" sz="2800" b="1" i="1" dirty="0" smtClean="0">
                <a:solidFill>
                  <a:srgbClr val="002060"/>
                </a:solidFill>
                <a:latin typeface="Constantia" pitchFamily="18" charset="0"/>
              </a:rPr>
              <a:t>Сабақты дайындаған: </a:t>
            </a:r>
            <a:r>
              <a:rPr lang="kk-KZ" sz="2800" i="1" dirty="0" smtClean="0">
                <a:solidFill>
                  <a:srgbClr val="002060"/>
                </a:solidFill>
                <a:latin typeface="Constantia" pitchFamily="18" charset="0"/>
              </a:rPr>
              <a:t>О.Жұмабеков атындағы ЖОББМ базасындағы Тірек мектебінің химия пәні мұғалімі </a:t>
            </a:r>
            <a:r>
              <a:rPr lang="kk-KZ" sz="2800" b="1" i="1" dirty="0" smtClean="0">
                <a:solidFill>
                  <a:srgbClr val="002060"/>
                </a:solidFill>
                <a:latin typeface="Constantia" pitchFamily="18" charset="0"/>
              </a:rPr>
              <a:t>Касымова Ш.М.</a:t>
            </a:r>
            <a:endParaRPr lang="ru-RU" sz="2800" b="1" i="1" dirty="0">
              <a:solidFill>
                <a:srgbClr val="002060"/>
              </a:solidFill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/>
          </a:bodyPr>
          <a:lstStyle/>
          <a:p>
            <a:r>
              <a:rPr lang="kk-KZ" sz="3200" b="1" dirty="0" smtClean="0">
                <a:solidFill>
                  <a:srgbClr val="002060"/>
                </a:solidFill>
                <a:latin typeface="Constantia" pitchFamily="18" charset="0"/>
              </a:rPr>
              <a:t>Ашылуы</a:t>
            </a:r>
            <a:endParaRPr lang="ru-RU" sz="3600" b="1" dirty="0">
              <a:solidFill>
                <a:srgbClr val="002060"/>
              </a:solidFill>
              <a:latin typeface="Constant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71934" y="1857364"/>
            <a:ext cx="4614866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sz="2800" i="1" dirty="0" smtClean="0">
                <a:latin typeface="Constantia" pitchFamily="18" charset="0"/>
              </a:rPr>
              <a:t> </a:t>
            </a:r>
          </a:p>
          <a:p>
            <a:r>
              <a:rPr lang="kk-KZ" sz="2800" i="1" dirty="0" smtClean="0">
                <a:latin typeface="Constantia" pitchFamily="18" charset="0"/>
              </a:rPr>
              <a:t>1780 </a:t>
            </a:r>
            <a:r>
              <a:rPr lang="kk-KZ" sz="2800" i="1" dirty="0">
                <a:latin typeface="Constantia" pitchFamily="18" charset="0"/>
              </a:rPr>
              <a:t>ж. А.Лавуазье көміртектің тàбиғàтын зерттеді. </a:t>
            </a:r>
            <a:endParaRPr lang="kk-KZ" sz="2800" i="1" dirty="0" smtClean="0">
              <a:latin typeface="Constantia" pitchFamily="18" charset="0"/>
            </a:endParaRPr>
          </a:p>
          <a:p>
            <a:r>
              <a:rPr lang="kk-KZ" sz="2800" i="1" dirty="0" smtClean="0">
                <a:latin typeface="Constantia" pitchFamily="18" charset="0"/>
              </a:rPr>
              <a:t>Оғàн </a:t>
            </a:r>
            <a:r>
              <a:rPr lang="kk-KZ" sz="2800" i="1" dirty="0">
                <a:latin typeface="Constantia" pitchFamily="18" charset="0"/>
              </a:rPr>
              <a:t>лàтыншà </a:t>
            </a:r>
            <a:r>
              <a:rPr lang="kk-KZ" sz="2800" b="1" i="1" dirty="0">
                <a:solidFill>
                  <a:srgbClr val="002060"/>
                </a:solidFill>
                <a:latin typeface="Constantia" pitchFamily="18" charset="0"/>
              </a:rPr>
              <a:t>«карбонеум» </a:t>
            </a:r>
            <a:r>
              <a:rPr lang="kk-KZ" sz="2800" i="1" dirty="0">
                <a:latin typeface="Constantia" pitchFamily="18" charset="0"/>
              </a:rPr>
              <a:t>→ көмір деген àтàу 1827 ж. берілді</a:t>
            </a:r>
            <a:r>
              <a:rPr lang="kk-KZ" sz="2800" i="1" dirty="0" smtClean="0">
                <a:latin typeface="Constantia" pitchFamily="18" charset="0"/>
              </a:rPr>
              <a:t>.</a:t>
            </a:r>
          </a:p>
          <a:p>
            <a:endParaRPr lang="kk-KZ" sz="2800" i="1" dirty="0" smtClean="0">
              <a:latin typeface="Constantia" pitchFamily="18" charset="0"/>
            </a:endParaRPr>
          </a:p>
          <a:p>
            <a:endParaRPr lang="kk-KZ" sz="2800" i="1" dirty="0" smtClean="0">
              <a:latin typeface="Constantia" pitchFamily="18" charset="0"/>
            </a:endParaRPr>
          </a:p>
          <a:p>
            <a:endParaRPr lang="ru-RU" sz="2800" dirty="0">
              <a:latin typeface="Constantia" pitchFamily="18" charset="0"/>
            </a:endParaRPr>
          </a:p>
          <a:p>
            <a:endParaRPr lang="ru-RU" sz="2800" dirty="0"/>
          </a:p>
        </p:txBody>
      </p:sp>
      <p:pic>
        <p:nvPicPr>
          <p:cNvPr id="21508" name="Picture 4" descr="https://alchetron.com/cdn/antoine-lavoisier-6a2b35b2-b69c-426f-a9c7-f8d35c816cd-resize-750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285992"/>
            <a:ext cx="2907725" cy="341808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642910" y="1214422"/>
            <a:ext cx="835824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i="1" dirty="0">
                <a:solidFill>
                  <a:prstClr val="black"/>
                </a:solidFill>
                <a:latin typeface="Constantia" pitchFamily="18" charset="0"/>
              </a:rPr>
              <a:t>Көміртек адамзатқатқà көмір, күйе түрінде ерте заманнан белгілі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3200" b="1" i="1" dirty="0" smtClean="0">
                <a:solidFill>
                  <a:srgbClr val="002060"/>
                </a:solidFill>
                <a:latin typeface="Constantia" pitchFamily="18" charset="0"/>
              </a:rPr>
              <a:t>Периодтық жүйедегі орны.</a:t>
            </a:r>
            <a:endParaRPr lang="ru-RU" sz="4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29058" y="1428736"/>
            <a:ext cx="4757742" cy="4697427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r>
              <a:rPr lang="kk-KZ" sz="2800" i="1" dirty="0" smtClean="0">
                <a:solidFill>
                  <a:srgbClr val="002060"/>
                </a:solidFill>
                <a:latin typeface="Constantia" pitchFamily="18" charset="0"/>
              </a:rPr>
              <a:t>Көміртек </a:t>
            </a:r>
            <a:r>
              <a:rPr lang="kk-KZ" sz="2800" i="1" dirty="0">
                <a:solidFill>
                  <a:srgbClr val="002060"/>
                </a:solidFill>
                <a:latin typeface="Constantia" pitchFamily="18" charset="0"/>
              </a:rPr>
              <a:t>ІІ период, </a:t>
            </a:r>
            <a:endParaRPr lang="kk-KZ" sz="2800" i="1" dirty="0" smtClean="0">
              <a:solidFill>
                <a:srgbClr val="002060"/>
              </a:solidFill>
              <a:latin typeface="Constantia" pitchFamily="18" charset="0"/>
            </a:endParaRPr>
          </a:p>
          <a:p>
            <a:r>
              <a:rPr lang="kk-KZ" sz="2800" i="1" dirty="0" smtClean="0">
                <a:solidFill>
                  <a:srgbClr val="002060"/>
                </a:solidFill>
                <a:latin typeface="Constantia" pitchFamily="18" charset="0"/>
              </a:rPr>
              <a:t>ІV </a:t>
            </a:r>
            <a:r>
              <a:rPr lang="kk-KZ" sz="2800" i="1" dirty="0">
                <a:solidFill>
                  <a:srgbClr val="002060"/>
                </a:solidFill>
                <a:latin typeface="Constantia" pitchFamily="18" charset="0"/>
              </a:rPr>
              <a:t>топтың негізгі топшàсының элементі, </a:t>
            </a:r>
            <a:r>
              <a:rPr lang="kk-KZ" sz="2800" i="1" dirty="0" smtClean="0">
                <a:solidFill>
                  <a:srgbClr val="002060"/>
                </a:solidFill>
                <a:latin typeface="Constantia" pitchFamily="18" charset="0"/>
              </a:rPr>
              <a:t>àтомдық нөмірі </a:t>
            </a:r>
            <a:r>
              <a:rPr lang="kk-KZ" sz="2800" i="1" dirty="0">
                <a:solidFill>
                  <a:srgbClr val="002060"/>
                </a:solidFill>
                <a:latin typeface="Constantia" pitchFamily="18" charset="0"/>
              </a:rPr>
              <a:t>6</a:t>
            </a:r>
            <a:r>
              <a:rPr lang="kk-KZ" sz="2800" i="1" dirty="0" smtClean="0">
                <a:solidFill>
                  <a:srgbClr val="002060"/>
                </a:solidFill>
                <a:latin typeface="Constantia" pitchFamily="18" charset="0"/>
              </a:rPr>
              <a:t>.</a:t>
            </a:r>
          </a:p>
          <a:p>
            <a:r>
              <a:rPr lang="kk-KZ" sz="2800" i="1" dirty="0" smtClean="0">
                <a:solidFill>
                  <a:srgbClr val="002060"/>
                </a:solidFill>
                <a:latin typeface="Constantia" pitchFamily="18" charset="0"/>
              </a:rPr>
              <a:t> </a:t>
            </a:r>
            <a:r>
              <a:rPr lang="kk-KZ" sz="2800" i="1" dirty="0">
                <a:solidFill>
                  <a:srgbClr val="002060"/>
                </a:solidFill>
                <a:latin typeface="Constantia" pitchFamily="18" charset="0"/>
              </a:rPr>
              <a:t>Оның атомындà 6 протон, 6 нейтроны бàр, электрондàры дà àлтàу. </a:t>
            </a:r>
            <a:r>
              <a:rPr lang="kk-KZ" sz="2800" i="1" dirty="0" smtClean="0">
                <a:solidFill>
                  <a:srgbClr val="002060"/>
                </a:solidFill>
                <a:latin typeface="Constantia" pitchFamily="18" charset="0"/>
              </a:rPr>
              <a:t> </a:t>
            </a:r>
          </a:p>
          <a:p>
            <a:r>
              <a:rPr lang="kk-KZ" sz="2800" b="1" i="1" dirty="0" smtClean="0">
                <a:solidFill>
                  <a:srgbClr val="002060"/>
                </a:solidFill>
                <a:latin typeface="Constantia" pitchFamily="18" charset="0"/>
              </a:rPr>
              <a:t>1s2 </a:t>
            </a:r>
            <a:r>
              <a:rPr lang="kk-KZ" sz="2800" b="1" i="1" dirty="0">
                <a:solidFill>
                  <a:srgbClr val="002060"/>
                </a:solidFill>
                <a:latin typeface="Constantia" pitchFamily="18" charset="0"/>
              </a:rPr>
              <a:t>2s2 2p2 </a:t>
            </a:r>
            <a:r>
              <a:rPr lang="kk-KZ" sz="2800" i="1" dirty="0">
                <a:solidFill>
                  <a:srgbClr val="002060"/>
                </a:solidFill>
                <a:latin typeface="Constantia" pitchFamily="18" charset="0"/>
              </a:rPr>
              <a:t>(көміртектің электрондық формуласы</a:t>
            </a:r>
            <a:r>
              <a:rPr lang="kk-KZ" sz="2800" i="1" dirty="0" smtClean="0">
                <a:solidFill>
                  <a:srgbClr val="002060"/>
                </a:solidFill>
                <a:latin typeface="Constantia" pitchFamily="18" charset="0"/>
              </a:rPr>
              <a:t>).</a:t>
            </a:r>
          </a:p>
          <a:p>
            <a:r>
              <a:rPr lang="kk-KZ" sz="2800" i="1" dirty="0" smtClean="0">
                <a:solidFill>
                  <a:srgbClr val="002060"/>
                </a:solidFill>
                <a:latin typeface="Constantia" pitchFamily="18" charset="0"/>
              </a:rPr>
              <a:t>Көміртектің </a:t>
            </a:r>
            <a:r>
              <a:rPr lang="kk-KZ" sz="2800" i="1" dirty="0">
                <a:solidFill>
                  <a:srgbClr val="002060"/>
                </a:solidFill>
                <a:latin typeface="Constantia" pitchFamily="18" charset="0"/>
              </a:rPr>
              <a:t>тотығу дәрежесі: </a:t>
            </a:r>
            <a:r>
              <a:rPr lang="kk-KZ" sz="2800" b="1" i="1" dirty="0">
                <a:solidFill>
                  <a:srgbClr val="002060"/>
                </a:solidFill>
                <a:latin typeface="Constantia" pitchFamily="18" charset="0"/>
              </a:rPr>
              <a:t>-4,+2,+4.</a:t>
            </a:r>
            <a:endParaRPr lang="ru-RU" sz="2800" b="1" dirty="0">
              <a:solidFill>
                <a:srgbClr val="002060"/>
              </a:solidFill>
              <a:latin typeface="Constantia" pitchFamily="18" charset="0"/>
            </a:endParaRPr>
          </a:p>
          <a:p>
            <a:endParaRPr lang="ru-RU" sz="2800" dirty="0">
              <a:solidFill>
                <a:srgbClr val="002060"/>
              </a:solidFill>
              <a:latin typeface="Constantia" pitchFamily="18" charset="0"/>
            </a:endParaRPr>
          </a:p>
        </p:txBody>
      </p:sp>
      <p:pic>
        <p:nvPicPr>
          <p:cNvPr id="4" name="Рисунок 3" descr="https://fs00.infourok.ru/images/doc/292/291332/hello_html_6de877f5.png"/>
          <p:cNvPicPr/>
          <p:nvPr/>
        </p:nvPicPr>
        <p:blipFill>
          <a:blip r:embed="rId2"/>
          <a:srcRect t="21960" r="50178" b="20608"/>
          <a:stretch>
            <a:fillRect/>
          </a:stretch>
        </p:blipFill>
        <p:spPr bwMode="auto">
          <a:xfrm>
            <a:off x="642910" y="1428736"/>
            <a:ext cx="3071834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8" name="Picture 2" descr="https://ds04.infourok.ru/uploads/ex/0013/00038282-02c275c1/hello_html_m419b3c0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4000504"/>
            <a:ext cx="3000396" cy="20868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kk-KZ" sz="3200" b="1" i="1" dirty="0" smtClean="0">
                <a:solidFill>
                  <a:srgbClr val="002060"/>
                </a:solidFill>
                <a:latin typeface="Constantia" pitchFamily="18" charset="0"/>
              </a:rPr>
              <a:t>Атом</a:t>
            </a:r>
            <a:r>
              <a:rPr lang="kk-KZ" sz="3600" b="1" i="1" dirty="0" smtClean="0">
                <a:solidFill>
                  <a:srgbClr val="002060"/>
                </a:solidFill>
                <a:latin typeface="Constantia" pitchFamily="18" charset="0"/>
              </a:rPr>
              <a:t> құрлысы. </a:t>
            </a:r>
            <a:endParaRPr lang="ru-RU" sz="3600" b="1" dirty="0">
              <a:solidFill>
                <a:srgbClr val="002060"/>
              </a:solidFill>
              <a:latin typeface="Constant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48" y="1428737"/>
            <a:ext cx="4400552" cy="3214709"/>
          </a:xfrm>
          <a:solidFill>
            <a:schemeClr val="bg1"/>
          </a:solidFill>
        </p:spPr>
        <p:txBody>
          <a:bodyPr>
            <a:normAutofit fontScale="92500"/>
          </a:bodyPr>
          <a:lstStyle/>
          <a:p>
            <a:r>
              <a:rPr lang="kk-KZ" sz="2400" i="1" dirty="0" smtClean="0">
                <a:solidFill>
                  <a:srgbClr val="002060"/>
                </a:solidFill>
                <a:latin typeface="Constantia" pitchFamily="18" charset="0"/>
              </a:rPr>
              <a:t>Вàленттілік </a:t>
            </a:r>
            <a:r>
              <a:rPr lang="kk-KZ" sz="2400" i="1" dirty="0">
                <a:solidFill>
                  <a:srgbClr val="002060"/>
                </a:solidFill>
                <a:latin typeface="Constantia" pitchFamily="18" charset="0"/>
              </a:rPr>
              <a:t>электрондарын </a:t>
            </a:r>
            <a:r>
              <a:rPr lang="kk-KZ" sz="2400" i="1" dirty="0" smtClean="0">
                <a:solidFill>
                  <a:srgbClr val="002060"/>
                </a:solidFill>
                <a:latin typeface="Constantia" pitchFamily="18" charset="0"/>
              </a:rPr>
              <a:t>2s2p2 </a:t>
            </a:r>
            <a:r>
              <a:rPr lang="kk-KZ" sz="2400" i="1" dirty="0">
                <a:solidFill>
                  <a:srgbClr val="002060"/>
                </a:solidFill>
                <a:latin typeface="Constantia" pitchFamily="18" charset="0"/>
              </a:rPr>
              <a:t>кванттық ұяшықтàрға, орналастырсақ негізгі жàғдàйдà ІІ вàлентті (CО); </a:t>
            </a:r>
            <a:endParaRPr lang="kk-KZ" sz="2400" i="1" dirty="0" smtClean="0">
              <a:solidFill>
                <a:srgbClr val="002060"/>
              </a:solidFill>
              <a:latin typeface="Constantia" pitchFamily="18" charset="0"/>
            </a:endParaRPr>
          </a:p>
          <a:p>
            <a:r>
              <a:rPr lang="kk-KZ" sz="2400" i="1" dirty="0" smtClean="0">
                <a:solidFill>
                  <a:srgbClr val="002060"/>
                </a:solidFill>
                <a:latin typeface="Constantia" pitchFamily="18" charset="0"/>
              </a:rPr>
              <a:t>àл </a:t>
            </a:r>
            <a:r>
              <a:rPr lang="kk-KZ" sz="2400" i="1" dirty="0">
                <a:solidFill>
                  <a:srgbClr val="002060"/>
                </a:solidFill>
                <a:latin typeface="Constantia" pitchFamily="18" charset="0"/>
              </a:rPr>
              <a:t>қозған жàғдàйдà ІV валентті болàды </a:t>
            </a:r>
            <a:r>
              <a:rPr lang="kk-KZ" sz="2400" i="1" dirty="0" smtClean="0">
                <a:solidFill>
                  <a:srgbClr val="002060"/>
                </a:solidFill>
                <a:latin typeface="Constantia" pitchFamily="18" charset="0"/>
              </a:rPr>
              <a:t>(СH</a:t>
            </a:r>
            <a:r>
              <a:rPr lang="kk-KZ" sz="2400" i="1" baseline="-25000" dirty="0" smtClean="0">
                <a:solidFill>
                  <a:srgbClr val="002060"/>
                </a:solidFill>
                <a:latin typeface="Constantia" pitchFamily="18" charset="0"/>
              </a:rPr>
              <a:t>4</a:t>
            </a:r>
            <a:r>
              <a:rPr lang="kk-KZ" sz="2400" i="1" dirty="0">
                <a:solidFill>
                  <a:srgbClr val="002060"/>
                </a:solidFill>
                <a:latin typeface="Constantia" pitchFamily="18" charset="0"/>
              </a:rPr>
              <a:t>, CO</a:t>
            </a:r>
            <a:r>
              <a:rPr lang="kk-KZ" sz="2400" i="1" baseline="-25000" dirty="0">
                <a:solidFill>
                  <a:srgbClr val="002060"/>
                </a:solidFill>
                <a:latin typeface="Constantia" pitchFamily="18" charset="0"/>
              </a:rPr>
              <a:t>2</a:t>
            </a:r>
            <a:r>
              <a:rPr lang="kk-KZ" sz="2400" i="1" dirty="0">
                <a:solidFill>
                  <a:srgbClr val="002060"/>
                </a:solidFill>
                <a:latin typeface="Constantia" pitchFamily="18" charset="0"/>
              </a:rPr>
              <a:t>).</a:t>
            </a:r>
            <a:endParaRPr lang="ru-RU" sz="2400" dirty="0">
              <a:solidFill>
                <a:srgbClr val="002060"/>
              </a:solidFill>
              <a:latin typeface="Constantia" pitchFamily="18" charset="0"/>
            </a:endParaRPr>
          </a:p>
          <a:p>
            <a:r>
              <a:rPr lang="kk-KZ" sz="2400" b="1" i="1" dirty="0" smtClean="0">
                <a:solidFill>
                  <a:srgbClr val="002060"/>
                </a:solidFill>
                <a:latin typeface="Constantia" pitchFamily="18" charset="0"/>
              </a:rPr>
              <a:t>Көміртек бейметàлл,</a:t>
            </a:r>
          </a:p>
          <a:p>
            <a:r>
              <a:rPr lang="kk-KZ" sz="2400" b="1" i="1" dirty="0" smtClean="0">
                <a:solidFill>
                  <a:srgbClr val="002060"/>
                </a:solidFill>
                <a:latin typeface="Constantia" pitchFamily="18" charset="0"/>
              </a:rPr>
              <a:t> p-элемент.</a:t>
            </a:r>
            <a:endParaRPr lang="ru-RU" sz="2400" b="1" dirty="0" smtClean="0">
              <a:solidFill>
                <a:srgbClr val="002060"/>
              </a:solidFill>
              <a:latin typeface="Constantia" pitchFamily="18" charset="0"/>
            </a:endParaRPr>
          </a:p>
          <a:p>
            <a:endParaRPr lang="ru-RU" sz="2000" dirty="0">
              <a:solidFill>
                <a:srgbClr val="002060"/>
              </a:solidFill>
              <a:latin typeface="Constantia" pitchFamily="18" charset="0"/>
            </a:endParaRPr>
          </a:p>
        </p:txBody>
      </p:sp>
      <p:pic>
        <p:nvPicPr>
          <p:cNvPr id="6" name="Рисунок 5" descr="https://im0-tub-kz.yandex.net/i?id=d1f14f2c799f7483d8a166e6b2d1c783&amp;n=1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428736"/>
            <a:ext cx="3943350" cy="233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428596" y="5000636"/>
            <a:ext cx="8215370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kk-KZ" sz="2400" b="1" i="1" dirty="0" smtClean="0">
                <a:solidFill>
                  <a:srgbClr val="002060"/>
                </a:solidFill>
                <a:latin typeface="Constantia" pitchFamily="18" charset="0"/>
              </a:rPr>
              <a:t>Алынуы:</a:t>
            </a:r>
            <a:r>
              <a:rPr lang="kk-KZ" sz="2400" i="1" dirty="0" smtClean="0">
                <a:solidFill>
                  <a:srgbClr val="002060"/>
                </a:solidFill>
                <a:latin typeface="Constantia" pitchFamily="18" charset="0"/>
              </a:rPr>
              <a:t> көміртек ағашты ауасыз ыдырату арқылы, органикалық заттардың көмірленуі нәтижесінде түзіледі </a:t>
            </a:r>
            <a:endParaRPr lang="ru-RU" sz="2400" i="1" dirty="0">
              <a:solidFill>
                <a:srgbClr val="002060"/>
              </a:solidFill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500042"/>
            <a:ext cx="8572560" cy="1470025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kk-KZ" sz="2000" b="1" i="1" dirty="0">
                <a:solidFill>
                  <a:srgbClr val="002060"/>
                </a:solidFill>
                <a:latin typeface="Constantia" pitchFamily="18" charset="0"/>
              </a:rPr>
              <a:t>Көміртек табиғатта таралуы </a:t>
            </a:r>
            <a:r>
              <a:rPr lang="kk-KZ" sz="2000" i="1" dirty="0">
                <a:solidFill>
                  <a:srgbClr val="002060"/>
                </a:solidFill>
                <a:latin typeface="Constantia" pitchFamily="18" charset="0"/>
              </a:rPr>
              <a:t>жағынан ерекше орын алады. Оның қосылыстары тірі табиғаттың негізін құрайды, өйткені өсімдік пен жануарлар ұлпасы көміртек қосылыстарынан тұрады</a:t>
            </a:r>
            <a:endParaRPr lang="ru-RU" sz="2000" dirty="0">
              <a:solidFill>
                <a:srgbClr val="002060"/>
              </a:solidFill>
              <a:latin typeface="Constanti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https://mypresentation.ru/documents_6/1d90a3fcd7fb784104e1bc849d9bb781/img8.jpg"/>
          <p:cNvPicPr>
            <a:picLocks noChangeAspect="1" noChangeArrowheads="1"/>
          </p:cNvPicPr>
          <p:nvPr/>
        </p:nvPicPr>
        <p:blipFill>
          <a:blip r:embed="rId2"/>
          <a:srcRect t="6451" b="38225"/>
          <a:stretch>
            <a:fillRect/>
          </a:stretch>
        </p:blipFill>
        <p:spPr bwMode="auto">
          <a:xfrm>
            <a:off x="285720" y="1928802"/>
            <a:ext cx="8643998" cy="45720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3200" i="1" dirty="0" smtClean="0">
                <a:solidFill>
                  <a:srgbClr val="002060"/>
                </a:solidFill>
                <a:latin typeface="Constantia" pitchFamily="18" charset="0"/>
              </a:rPr>
              <a:t>Мәтінді оқып сұраққа жауап бер</a:t>
            </a:r>
            <a:endParaRPr lang="ru-RU" sz="3200" i="1" dirty="0">
              <a:solidFill>
                <a:srgbClr val="002060"/>
              </a:solidFill>
              <a:latin typeface="Constantia" pitchFamily="18" charset="0"/>
            </a:endParaRPr>
          </a:p>
        </p:txBody>
      </p:sp>
      <p:pic>
        <p:nvPicPr>
          <p:cNvPr id="8196" name="Picture 4" descr="https://ds04.infourok.ru/uploads/ex/1202/00078c11-2e374f1a/hello_html_m5cb0b671.png"/>
          <p:cNvPicPr>
            <a:picLocks noChangeAspect="1" noChangeArrowheads="1"/>
          </p:cNvPicPr>
          <p:nvPr/>
        </p:nvPicPr>
        <p:blipFill>
          <a:blip r:embed="rId2"/>
          <a:srcRect b="14203"/>
          <a:stretch>
            <a:fillRect/>
          </a:stretch>
        </p:blipFill>
        <p:spPr bwMode="auto">
          <a:xfrm>
            <a:off x="1142976" y="1357298"/>
            <a:ext cx="7061977" cy="2786082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642910" y="4429132"/>
            <a:ext cx="7929618" cy="193899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457200" indent="-457200">
              <a:buAutoNum type="arabicParenR"/>
            </a:pPr>
            <a:r>
              <a:rPr lang="kk-KZ" sz="2400" b="1" i="1" dirty="0" smtClean="0">
                <a:solidFill>
                  <a:srgbClr val="002060"/>
                </a:solidFill>
                <a:latin typeface="Constantia" pitchFamily="18" charset="0"/>
              </a:rPr>
              <a:t>Суретте қандай аллотропиялық түрөзгерістердің кристалдық торы бейнеленген?</a:t>
            </a:r>
          </a:p>
          <a:p>
            <a:pPr marL="457200" indent="-457200">
              <a:buAutoNum type="arabicParenR"/>
            </a:pPr>
            <a:endParaRPr lang="en-US" sz="2400" b="1" i="1" dirty="0" smtClean="0">
              <a:solidFill>
                <a:srgbClr val="002060"/>
              </a:solidFill>
              <a:latin typeface="Constantia" pitchFamily="18" charset="0"/>
            </a:endParaRPr>
          </a:p>
          <a:p>
            <a:pPr marL="457200" indent="-457200">
              <a:buAutoNum type="arabicParenR"/>
            </a:pPr>
            <a:r>
              <a:rPr lang="kk-KZ" sz="2400" b="1" i="1" dirty="0" smtClean="0">
                <a:solidFill>
                  <a:srgbClr val="002060"/>
                </a:solidFill>
                <a:latin typeface="Constantia" pitchFamily="18" charset="0"/>
              </a:rPr>
              <a:t>Аморфты көміртекке тән қасиетті атаңдар.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kk-KZ" sz="2800" b="1" i="1" dirty="0" smtClean="0">
                <a:solidFill>
                  <a:srgbClr val="002060"/>
                </a:solidFill>
                <a:latin typeface="Constantia" pitchFamily="18" charset="0"/>
              </a:rPr>
              <a:t>Деңгейлік тапсырмалар</a:t>
            </a:r>
            <a:endParaRPr lang="ru-RU" sz="2800" b="1" i="1" dirty="0">
              <a:solidFill>
                <a:srgbClr val="002060"/>
              </a:solidFill>
              <a:latin typeface="Constant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85860"/>
            <a:ext cx="8643998" cy="5214974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kk-KZ" sz="2400" b="1" i="1" dirty="0" smtClean="0">
                <a:solidFill>
                  <a:srgbClr val="002060"/>
                </a:solidFill>
                <a:latin typeface="Constantia" pitchFamily="18" charset="0"/>
              </a:rPr>
              <a:t>А</a:t>
            </a:r>
            <a:r>
              <a:rPr lang="en-US" sz="2400" b="1" i="1" dirty="0" smtClean="0">
                <a:solidFill>
                  <a:srgbClr val="002060"/>
                </a:solidFill>
                <a:latin typeface="Constantia" pitchFamily="18" charset="0"/>
              </a:rPr>
              <a:t>.</a:t>
            </a:r>
            <a:r>
              <a:rPr lang="en-US" sz="2400" i="1" dirty="0" smtClean="0">
                <a:solidFill>
                  <a:srgbClr val="002060"/>
                </a:solidFill>
                <a:latin typeface="Constantia" pitchFamily="18" charset="0"/>
              </a:rPr>
              <a:t> </a:t>
            </a:r>
            <a:r>
              <a:rPr lang="ru-RU" sz="2400" i="1" dirty="0" err="1" smtClean="0">
                <a:solidFill>
                  <a:srgbClr val="002060"/>
                </a:solidFill>
                <a:latin typeface="Constantia" pitchFamily="18" charset="0"/>
              </a:rPr>
              <a:t>Көміртектің табиғи қосылыстарын атаңдар</a:t>
            </a:r>
            <a:r>
              <a:rPr lang="ru-RU" sz="2400" i="1" dirty="0" err="1">
                <a:solidFill>
                  <a:srgbClr val="002060"/>
                </a:solidFill>
                <a:latin typeface="Constantia" pitchFamily="18" charset="0"/>
              </a:rPr>
              <a:t>.</a:t>
            </a:r>
            <a:endParaRPr lang="ru-RU" sz="2400" i="1" dirty="0">
              <a:solidFill>
                <a:srgbClr val="002060"/>
              </a:solidFill>
              <a:latin typeface="Constantia" pitchFamily="18" charset="0"/>
            </a:endParaRPr>
          </a:p>
          <a:p>
            <a:endParaRPr lang="kk-KZ" sz="2400" b="1" i="1" dirty="0" smtClean="0">
              <a:solidFill>
                <a:srgbClr val="002060"/>
              </a:solidFill>
              <a:latin typeface="Constantia" pitchFamily="18" charset="0"/>
            </a:endParaRPr>
          </a:p>
          <a:p>
            <a:r>
              <a:rPr lang="kk-KZ" sz="2400" b="1" i="1" dirty="0" smtClean="0">
                <a:solidFill>
                  <a:srgbClr val="002060"/>
                </a:solidFill>
                <a:latin typeface="Constantia" pitchFamily="18" charset="0"/>
              </a:rPr>
              <a:t>В.</a:t>
            </a:r>
            <a:r>
              <a:rPr lang="en-US" sz="2400" i="1" dirty="0" smtClean="0">
                <a:solidFill>
                  <a:srgbClr val="002060"/>
                </a:solidFill>
                <a:latin typeface="Constantia" pitchFamily="18" charset="0"/>
              </a:rPr>
              <a:t> </a:t>
            </a:r>
            <a:r>
              <a:rPr lang="ru-RU" sz="2400" i="1" dirty="0" err="1" smtClean="0">
                <a:solidFill>
                  <a:srgbClr val="002060"/>
                </a:solidFill>
                <a:latin typeface="Constantia" pitchFamily="18" charset="0"/>
              </a:rPr>
              <a:t>Қай карбонатта</a:t>
            </a:r>
            <a:r>
              <a:rPr lang="ru-RU" sz="2400" i="1" dirty="0" smtClean="0">
                <a:solidFill>
                  <a:srgbClr val="002060"/>
                </a:solidFill>
                <a:latin typeface="Constantia" pitchFamily="18" charset="0"/>
              </a:rPr>
              <a:t> </a:t>
            </a:r>
            <a:r>
              <a:rPr lang="ru-RU" sz="2400" i="1" dirty="0" err="1" smtClean="0">
                <a:solidFill>
                  <a:srgbClr val="002060"/>
                </a:solidFill>
                <a:latin typeface="Constantia" pitchFamily="18" charset="0"/>
              </a:rPr>
              <a:t>көміртектің массалық үлесі көп</a:t>
            </a:r>
            <a:r>
              <a:rPr lang="ru-RU" sz="2400" i="1" dirty="0" err="1">
                <a:solidFill>
                  <a:srgbClr val="002060"/>
                </a:solidFill>
                <a:latin typeface="Constantia" pitchFamily="18" charset="0"/>
              </a:rPr>
              <a:t>: </a:t>
            </a:r>
            <a:r>
              <a:rPr lang="ru-RU" sz="2400" i="1" dirty="0">
                <a:solidFill>
                  <a:srgbClr val="002060"/>
                </a:solidFill>
                <a:latin typeface="Constantia" pitchFamily="18" charset="0"/>
              </a:rPr>
              <a:t>MgCO</a:t>
            </a:r>
            <a:r>
              <a:rPr lang="ru-RU" sz="2400" i="1" baseline="-25000" dirty="0">
                <a:solidFill>
                  <a:srgbClr val="002060"/>
                </a:solidFill>
                <a:latin typeface="Constantia" pitchFamily="18" charset="0"/>
              </a:rPr>
              <a:t>3</a:t>
            </a:r>
            <a:r>
              <a:rPr lang="ru-RU" sz="2400" i="1" dirty="0">
                <a:solidFill>
                  <a:srgbClr val="002060"/>
                </a:solidFill>
                <a:latin typeface="Constantia" pitchFamily="18" charset="0"/>
              </a:rPr>
              <a:t>, CaCO</a:t>
            </a:r>
            <a:r>
              <a:rPr lang="ru-RU" sz="2400" i="1" baseline="-25000" dirty="0">
                <a:solidFill>
                  <a:srgbClr val="002060"/>
                </a:solidFill>
                <a:latin typeface="Constantia" pitchFamily="18" charset="0"/>
              </a:rPr>
              <a:t>3</a:t>
            </a:r>
            <a:r>
              <a:rPr lang="ru-RU" sz="2400" i="1" dirty="0">
                <a:solidFill>
                  <a:srgbClr val="002060"/>
                </a:solidFill>
                <a:latin typeface="Constantia" pitchFamily="18" charset="0"/>
              </a:rPr>
              <a:t>.</a:t>
            </a:r>
          </a:p>
          <a:p>
            <a:endParaRPr lang="kk-KZ" sz="2400" b="1" i="1" dirty="0" smtClean="0">
              <a:solidFill>
                <a:srgbClr val="002060"/>
              </a:solidFill>
              <a:latin typeface="Constantia" pitchFamily="18" charset="0"/>
            </a:endParaRPr>
          </a:p>
          <a:p>
            <a:r>
              <a:rPr lang="kk-KZ" sz="2400" b="1" i="1" dirty="0" smtClean="0">
                <a:solidFill>
                  <a:srgbClr val="002060"/>
                </a:solidFill>
                <a:latin typeface="Constantia" pitchFamily="18" charset="0"/>
              </a:rPr>
              <a:t>С</a:t>
            </a:r>
            <a:r>
              <a:rPr lang="en-US" sz="2400" b="1" i="1" dirty="0" smtClean="0">
                <a:solidFill>
                  <a:srgbClr val="002060"/>
                </a:solidFill>
                <a:latin typeface="Constantia" pitchFamily="18" charset="0"/>
              </a:rPr>
              <a:t>. </a:t>
            </a:r>
            <a:r>
              <a:rPr lang="kk-KZ" sz="2400" i="1" dirty="0" smtClean="0">
                <a:solidFill>
                  <a:srgbClr val="002060"/>
                </a:solidFill>
                <a:latin typeface="Constantia" pitchFamily="18" charset="0"/>
              </a:rPr>
              <a:t>Сұрақтарды жауаптармен сайкестендір.</a:t>
            </a:r>
          </a:p>
          <a:p>
            <a:r>
              <a:rPr lang="kk-KZ" sz="2400" i="1" dirty="0" smtClean="0">
                <a:solidFill>
                  <a:srgbClr val="002060"/>
                </a:solidFill>
                <a:latin typeface="Constantia" pitchFamily="18" charset="0"/>
              </a:rPr>
              <a:t>а) алмаз                  </a:t>
            </a:r>
            <a:r>
              <a:rPr lang="en-US" sz="2400" i="1" dirty="0" smtClean="0">
                <a:solidFill>
                  <a:srgbClr val="002060"/>
                </a:solidFill>
                <a:latin typeface="Constantia" pitchFamily="18" charset="0"/>
              </a:rPr>
              <a:t>1. </a:t>
            </a:r>
            <a:r>
              <a:rPr lang="kk-KZ" sz="2400" i="1" dirty="0" smtClean="0">
                <a:solidFill>
                  <a:srgbClr val="002060"/>
                </a:solidFill>
                <a:latin typeface="Constantia" pitchFamily="18" charset="0"/>
              </a:rPr>
              <a:t>Газдар мен сұйықтық </a:t>
            </a:r>
            <a:r>
              <a:rPr lang="kk-KZ" sz="2400" i="1" dirty="0" smtClean="0">
                <a:solidFill>
                  <a:srgbClr val="002060"/>
                </a:solidFill>
                <a:latin typeface="Constantia" pitchFamily="18" charset="0"/>
              </a:rPr>
              <a:t>көміртегі.</a:t>
            </a:r>
            <a:endParaRPr lang="kk-KZ" sz="2400" i="1" dirty="0" smtClean="0">
              <a:solidFill>
                <a:srgbClr val="002060"/>
              </a:solidFill>
              <a:latin typeface="Constantia" pitchFamily="18" charset="0"/>
            </a:endParaRPr>
          </a:p>
          <a:p>
            <a:r>
              <a:rPr lang="kk-KZ" sz="2400" i="1" dirty="0">
                <a:solidFill>
                  <a:srgbClr val="002060"/>
                </a:solidFill>
                <a:latin typeface="Constantia" pitchFamily="18" charset="0"/>
              </a:rPr>
              <a:t>в</a:t>
            </a:r>
            <a:r>
              <a:rPr lang="kk-KZ" sz="2400" i="1" dirty="0" smtClean="0">
                <a:solidFill>
                  <a:srgbClr val="002060"/>
                </a:solidFill>
                <a:latin typeface="Constantia" pitchFamily="18" charset="0"/>
              </a:rPr>
              <a:t>) графен                </a:t>
            </a:r>
            <a:r>
              <a:rPr lang="en-US" sz="2400" i="1" dirty="0" smtClean="0">
                <a:solidFill>
                  <a:srgbClr val="002060"/>
                </a:solidFill>
                <a:latin typeface="Constantia" pitchFamily="18" charset="0"/>
              </a:rPr>
              <a:t>2. </a:t>
            </a:r>
            <a:r>
              <a:rPr lang="kk-KZ" sz="2400" i="1" dirty="0" smtClean="0">
                <a:solidFill>
                  <a:srgbClr val="002060"/>
                </a:solidFill>
                <a:latin typeface="Constantia" pitchFamily="18" charset="0"/>
              </a:rPr>
              <a:t>Электр  тогын өткізетін </a:t>
            </a:r>
            <a:r>
              <a:rPr lang="kk-KZ" sz="2400" i="1" dirty="0" smtClean="0">
                <a:solidFill>
                  <a:srgbClr val="002060"/>
                </a:solidFill>
                <a:latin typeface="Constantia" pitchFamily="18" charset="0"/>
              </a:rPr>
              <a:t>көміртек.</a:t>
            </a:r>
            <a:endParaRPr lang="kk-KZ" sz="2400" i="1" dirty="0" smtClean="0">
              <a:solidFill>
                <a:srgbClr val="002060"/>
              </a:solidFill>
              <a:latin typeface="Constantia" pitchFamily="18" charset="0"/>
            </a:endParaRPr>
          </a:p>
          <a:p>
            <a:r>
              <a:rPr lang="kk-KZ" sz="2400" i="1" dirty="0">
                <a:solidFill>
                  <a:srgbClr val="002060"/>
                </a:solidFill>
                <a:latin typeface="Constantia" pitchFamily="18" charset="0"/>
              </a:rPr>
              <a:t>с</a:t>
            </a:r>
            <a:r>
              <a:rPr lang="kk-KZ" sz="2400" i="1" dirty="0" smtClean="0">
                <a:solidFill>
                  <a:srgbClr val="002060"/>
                </a:solidFill>
                <a:latin typeface="Constantia" pitchFamily="18" charset="0"/>
              </a:rPr>
              <a:t>) графит               </a:t>
            </a:r>
            <a:r>
              <a:rPr lang="en-US" sz="2400" i="1" dirty="0" smtClean="0">
                <a:solidFill>
                  <a:srgbClr val="002060"/>
                </a:solidFill>
                <a:latin typeface="Constantia" pitchFamily="18" charset="0"/>
              </a:rPr>
              <a:t>3. </a:t>
            </a:r>
            <a:r>
              <a:rPr lang="ru-RU" sz="2400" i="1" dirty="0" err="1" smtClean="0">
                <a:solidFill>
                  <a:srgbClr val="002060"/>
                </a:solidFill>
                <a:latin typeface="Constantia" pitchFamily="18" charset="0"/>
              </a:rPr>
              <a:t>Графитт</a:t>
            </a:r>
            <a:r>
              <a:rPr lang="kk-KZ" sz="2400" i="1" dirty="0" smtClean="0">
                <a:solidFill>
                  <a:srgbClr val="002060"/>
                </a:solidFill>
                <a:latin typeface="Constantia" pitchFamily="18" charset="0"/>
              </a:rPr>
              <a:t>ің бір </a:t>
            </a:r>
            <a:r>
              <a:rPr lang="kk-KZ" sz="2400" i="1" dirty="0" smtClean="0">
                <a:solidFill>
                  <a:srgbClr val="002060"/>
                </a:solidFill>
                <a:latin typeface="Constantia" pitchFamily="18" charset="0"/>
              </a:rPr>
              <a:t>қабаты.</a:t>
            </a:r>
            <a:endParaRPr lang="kk-KZ" sz="2400" i="1" dirty="0" smtClean="0">
              <a:solidFill>
                <a:srgbClr val="002060"/>
              </a:solidFill>
              <a:latin typeface="Constantia" pitchFamily="18" charset="0"/>
            </a:endParaRPr>
          </a:p>
          <a:p>
            <a:r>
              <a:rPr lang="en-US" sz="2400" i="1" dirty="0" smtClean="0">
                <a:solidFill>
                  <a:srgbClr val="002060"/>
                </a:solidFill>
                <a:latin typeface="Constantia" pitchFamily="18" charset="0"/>
              </a:rPr>
              <a:t>d</a:t>
            </a:r>
            <a:r>
              <a:rPr lang="en-US" sz="2400" i="1" dirty="0" smtClean="0">
                <a:solidFill>
                  <a:srgbClr val="002060"/>
                </a:solidFill>
                <a:latin typeface="Constantia" pitchFamily="18" charset="0"/>
              </a:rPr>
              <a:t>) </a:t>
            </a:r>
            <a:r>
              <a:rPr lang="ru-RU" sz="2400" i="1" dirty="0" smtClean="0">
                <a:solidFill>
                  <a:srgbClr val="002060"/>
                </a:solidFill>
                <a:latin typeface="Constantia" pitchFamily="18" charset="0"/>
              </a:rPr>
              <a:t>фуллерен           4. </a:t>
            </a:r>
            <a:r>
              <a:rPr lang="kk-KZ" sz="2400" i="1" dirty="0" smtClean="0">
                <a:solidFill>
                  <a:srgbClr val="002060"/>
                </a:solidFill>
                <a:latin typeface="Constantia" pitchFamily="18" charset="0"/>
              </a:rPr>
              <a:t>Ең қатты табиғи </a:t>
            </a:r>
            <a:r>
              <a:rPr lang="kk-KZ" sz="2400" i="1" dirty="0" smtClean="0">
                <a:solidFill>
                  <a:srgbClr val="002060"/>
                </a:solidFill>
                <a:latin typeface="Constantia" pitchFamily="18" charset="0"/>
              </a:rPr>
              <a:t>көміртек.</a:t>
            </a:r>
          </a:p>
          <a:p>
            <a:r>
              <a:rPr lang="kk-KZ" sz="2400" i="1" dirty="0" smtClean="0">
                <a:solidFill>
                  <a:srgbClr val="002060"/>
                </a:solidFill>
                <a:latin typeface="Constantia" pitchFamily="18" charset="0"/>
              </a:rPr>
              <a:t>е</a:t>
            </a:r>
            <a:r>
              <a:rPr lang="kk-KZ" sz="2400" i="1" dirty="0" smtClean="0">
                <a:solidFill>
                  <a:srgbClr val="002060"/>
                </a:solidFill>
                <a:latin typeface="Constantia" pitchFamily="18" charset="0"/>
              </a:rPr>
              <a:t>)</a:t>
            </a:r>
            <a:r>
              <a:rPr lang="en-US" sz="2400" i="1" dirty="0" smtClean="0">
                <a:solidFill>
                  <a:srgbClr val="002060"/>
                </a:solidFill>
                <a:latin typeface="Constantia" pitchFamily="18" charset="0"/>
              </a:rPr>
              <a:t> </a:t>
            </a:r>
            <a:r>
              <a:rPr lang="ru-RU" sz="2400" i="1" dirty="0" smtClean="0">
                <a:solidFill>
                  <a:srgbClr val="002060"/>
                </a:solidFill>
                <a:latin typeface="Constantia" pitchFamily="18" charset="0"/>
              </a:rPr>
              <a:t>карболен            </a:t>
            </a:r>
            <a:r>
              <a:rPr lang="en-US" sz="2400" i="1" dirty="0" smtClean="0">
                <a:solidFill>
                  <a:srgbClr val="002060"/>
                </a:solidFill>
                <a:latin typeface="Constantia" pitchFamily="18" charset="0"/>
              </a:rPr>
              <a:t>5. </a:t>
            </a:r>
            <a:r>
              <a:rPr lang="ru-RU" sz="2400" i="1" dirty="0" err="1" smtClean="0">
                <a:solidFill>
                  <a:srgbClr val="002060"/>
                </a:solidFill>
                <a:latin typeface="Constantia" pitchFamily="18" charset="0"/>
              </a:rPr>
              <a:t>Тұйық </a:t>
            </a:r>
            <a:r>
              <a:rPr lang="ru-RU" sz="2400" i="1" dirty="0" smtClean="0">
                <a:solidFill>
                  <a:srgbClr val="002060"/>
                </a:solidFill>
                <a:latin typeface="Constantia" pitchFamily="18" charset="0"/>
              </a:rPr>
              <a:t>сфера </a:t>
            </a:r>
            <a:r>
              <a:rPr lang="ru-RU" sz="2400" i="1" dirty="0" err="1" smtClean="0">
                <a:solidFill>
                  <a:srgbClr val="002060"/>
                </a:solidFill>
                <a:latin typeface="Constantia" pitchFamily="18" charset="0"/>
              </a:rPr>
              <a:t>атомдарынан</a:t>
            </a:r>
            <a:r>
              <a:rPr lang="ru-RU" sz="2400" i="1" dirty="0" smtClean="0">
                <a:solidFill>
                  <a:srgbClr val="002060"/>
                </a:solidFill>
                <a:latin typeface="Constantia" pitchFamily="18" charset="0"/>
              </a:rPr>
              <a:t> </a:t>
            </a:r>
            <a:r>
              <a:rPr lang="ru-RU" sz="2400" i="1" dirty="0" err="1" smtClean="0">
                <a:solidFill>
                  <a:srgbClr val="002060"/>
                </a:solidFill>
                <a:latin typeface="Constantia" pitchFamily="18" charset="0"/>
              </a:rPr>
              <a:t>тұрады</a:t>
            </a:r>
            <a:r>
              <a:rPr lang="ru-RU" sz="2400" i="1" dirty="0" smtClean="0">
                <a:solidFill>
                  <a:srgbClr val="002060"/>
                </a:solidFill>
                <a:latin typeface="Constantia" pitchFamily="18" charset="0"/>
              </a:rPr>
              <a:t>.</a:t>
            </a:r>
            <a:r>
              <a:rPr lang="ru-RU" sz="2400" i="1" dirty="0" smtClean="0">
                <a:solidFill>
                  <a:srgbClr val="002060"/>
                </a:solidFill>
                <a:latin typeface="Constantia" pitchFamily="18" charset="0"/>
              </a:rPr>
              <a:t>    </a:t>
            </a:r>
            <a:endParaRPr lang="ru-RU" sz="2400" i="1" dirty="0">
              <a:solidFill>
                <a:srgbClr val="002060"/>
              </a:solidFill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857256"/>
          </a:xfrm>
        </p:spPr>
        <p:txBody>
          <a:bodyPr>
            <a:noAutofit/>
          </a:bodyPr>
          <a:lstStyle/>
          <a:p>
            <a:r>
              <a:rPr lang="kk-KZ" sz="3200" b="1" dirty="0" smtClean="0">
                <a:solidFill>
                  <a:srgbClr val="002060"/>
                </a:solidFill>
                <a:latin typeface="Constantia" pitchFamily="18" charset="0"/>
              </a:rPr>
              <a:t>Рефлексия</a:t>
            </a:r>
            <a:r>
              <a:rPr lang="ru-RU" sz="3200" b="1" dirty="0" smtClean="0">
                <a:solidFill>
                  <a:srgbClr val="002060"/>
                </a:solidFill>
                <a:latin typeface="Constantia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Constantia" pitchFamily="18" charset="0"/>
              </a:rPr>
            </a:br>
            <a:endParaRPr lang="ru-RU" sz="3600" b="1" dirty="0">
              <a:solidFill>
                <a:srgbClr val="002060"/>
              </a:solidFill>
              <a:latin typeface="Constant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071546"/>
            <a:ext cx="8229600" cy="5000660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kk-KZ" sz="2000" b="1" i="1" dirty="0" smtClean="0">
                <a:solidFill>
                  <a:srgbClr val="002060"/>
                </a:solidFill>
                <a:latin typeface="Constantia" pitchFamily="18" charset="0"/>
              </a:rPr>
              <a:t>Дұрыс </a:t>
            </a:r>
            <a:r>
              <a:rPr lang="kk-KZ" sz="2000" b="1" i="1" dirty="0">
                <a:solidFill>
                  <a:srgbClr val="002060"/>
                </a:solidFill>
                <a:latin typeface="Constantia" pitchFamily="18" charset="0"/>
              </a:rPr>
              <a:t>тұжырымдамаларды белгілеңіз: </a:t>
            </a:r>
            <a:endParaRPr lang="ru-RU" sz="2000" b="1" i="1" dirty="0">
              <a:solidFill>
                <a:srgbClr val="002060"/>
              </a:solidFill>
              <a:latin typeface="Constantia" pitchFamily="18" charset="0"/>
            </a:endParaRPr>
          </a:p>
          <a:p>
            <a:r>
              <a:rPr lang="kk-KZ" sz="2000" b="1" i="1" dirty="0">
                <a:solidFill>
                  <a:srgbClr val="002060"/>
                </a:solidFill>
                <a:latin typeface="Constantia" pitchFamily="18" charset="0"/>
              </a:rPr>
              <a:t>Көміртектің сыртқы электрондық  қабатында 4 электрон бар </a:t>
            </a:r>
            <a:endParaRPr lang="ru-RU" sz="2000" b="1" i="1" dirty="0">
              <a:solidFill>
                <a:srgbClr val="002060"/>
              </a:solidFill>
              <a:latin typeface="Constantia" pitchFamily="18" charset="0"/>
            </a:endParaRPr>
          </a:p>
          <a:p>
            <a:r>
              <a:rPr lang="ru-RU" sz="2000" b="1" i="1" dirty="0">
                <a:solidFill>
                  <a:srgbClr val="002060"/>
                </a:solidFill>
                <a:latin typeface="Constantia" pitchFamily="18" charset="0"/>
              </a:rPr>
              <a:t> </a:t>
            </a:r>
          </a:p>
          <a:p>
            <a:r>
              <a:rPr lang="kk-KZ" sz="2000" b="1" i="1" dirty="0">
                <a:solidFill>
                  <a:srgbClr val="002060"/>
                </a:solidFill>
                <a:latin typeface="Constantia" pitchFamily="18" charset="0"/>
              </a:rPr>
              <a:t>Көміртек өз қосылыстарында 4 байланыс </a:t>
            </a:r>
            <a:r>
              <a:rPr lang="kk-KZ" sz="2000" b="1" i="1" dirty="0" smtClean="0">
                <a:solidFill>
                  <a:srgbClr val="002060"/>
                </a:solidFill>
                <a:latin typeface="Constantia" pitchFamily="18" charset="0"/>
              </a:rPr>
              <a:t>түзеді;</a:t>
            </a:r>
            <a:endParaRPr lang="ru-RU" sz="2000" b="1" i="1" dirty="0">
              <a:solidFill>
                <a:srgbClr val="002060"/>
              </a:solidFill>
              <a:latin typeface="Constantia" pitchFamily="18" charset="0"/>
            </a:endParaRPr>
          </a:p>
          <a:p>
            <a:r>
              <a:rPr lang="ru-RU" sz="2000" b="1" i="1" dirty="0">
                <a:solidFill>
                  <a:srgbClr val="002060"/>
                </a:solidFill>
                <a:latin typeface="Constantia" pitchFamily="18" charset="0"/>
              </a:rPr>
              <a:t> </a:t>
            </a:r>
          </a:p>
          <a:p>
            <a:r>
              <a:rPr lang="kk-KZ" sz="2000" b="1" i="1" dirty="0">
                <a:solidFill>
                  <a:srgbClr val="002060"/>
                </a:solidFill>
                <a:latin typeface="Constantia" pitchFamily="18" charset="0"/>
              </a:rPr>
              <a:t>Көміртек </a:t>
            </a:r>
            <a:r>
              <a:rPr lang="kk-KZ" sz="2000" b="1" i="1" dirty="0" smtClean="0">
                <a:solidFill>
                  <a:srgbClr val="002060"/>
                </a:solidFill>
                <a:latin typeface="Constantia" pitchFamily="18" charset="0"/>
              </a:rPr>
              <a:t>валенттілігі </a:t>
            </a:r>
            <a:r>
              <a:rPr lang="en-US" sz="2000" b="1" i="1" dirty="0" smtClean="0">
                <a:solidFill>
                  <a:srgbClr val="002060"/>
                </a:solidFill>
                <a:latin typeface="Constantia" pitchFamily="18" charset="0"/>
              </a:rPr>
              <a:t>II, IV</a:t>
            </a:r>
            <a:r>
              <a:rPr lang="kk-KZ" sz="2000" b="1" i="1" dirty="0" smtClean="0">
                <a:solidFill>
                  <a:srgbClr val="002060"/>
                </a:solidFill>
                <a:latin typeface="Constantia" pitchFamily="18" charset="0"/>
              </a:rPr>
              <a:t>;</a:t>
            </a:r>
            <a:endParaRPr lang="ru-RU" sz="2000" b="1" i="1" dirty="0">
              <a:solidFill>
                <a:srgbClr val="002060"/>
              </a:solidFill>
              <a:latin typeface="Constantia" pitchFamily="18" charset="0"/>
            </a:endParaRPr>
          </a:p>
          <a:p>
            <a:r>
              <a:rPr lang="ru-RU" sz="2000" b="1" i="1" dirty="0">
                <a:solidFill>
                  <a:srgbClr val="002060"/>
                </a:solidFill>
                <a:latin typeface="Constantia" pitchFamily="18" charset="0"/>
              </a:rPr>
              <a:t> </a:t>
            </a:r>
          </a:p>
          <a:p>
            <a:r>
              <a:rPr lang="kk-KZ" sz="2000" b="1" i="1" dirty="0" smtClean="0">
                <a:solidFill>
                  <a:srgbClr val="002060"/>
                </a:solidFill>
                <a:latin typeface="Constantia" pitchFamily="18" charset="0"/>
              </a:rPr>
              <a:t>Көміртектің латынша атауы “</a:t>
            </a:r>
            <a:r>
              <a:rPr lang="kk-KZ" sz="2000" b="1" i="1" dirty="0" smtClean="0">
                <a:solidFill>
                  <a:srgbClr val="002060"/>
                </a:solidFill>
                <a:latin typeface="Constantia" pitchFamily="18" charset="0"/>
              </a:rPr>
              <a:t>ка</a:t>
            </a:r>
            <a:r>
              <a:rPr lang="ru-RU" sz="2000" b="1" i="1" dirty="0" err="1" smtClean="0">
                <a:solidFill>
                  <a:srgbClr val="002060"/>
                </a:solidFill>
                <a:latin typeface="Constantia" pitchFamily="18" charset="0"/>
              </a:rPr>
              <a:t>р</a:t>
            </a:r>
            <a:r>
              <a:rPr lang="kk-KZ" sz="2000" b="1" i="1" dirty="0" smtClean="0">
                <a:solidFill>
                  <a:srgbClr val="002060"/>
                </a:solidFill>
                <a:latin typeface="Constantia" pitchFamily="18" charset="0"/>
              </a:rPr>
              <a:t>бонеум</a:t>
            </a:r>
            <a:r>
              <a:rPr lang="kk-KZ" sz="2000" b="1" i="1" dirty="0" smtClean="0">
                <a:solidFill>
                  <a:srgbClr val="002060"/>
                </a:solidFill>
                <a:latin typeface="Constantia" pitchFamily="18" charset="0"/>
              </a:rPr>
              <a:t>”</a:t>
            </a:r>
            <a:r>
              <a:rPr lang="en-US" sz="2000" b="1" i="1" dirty="0" smtClean="0">
                <a:solidFill>
                  <a:srgbClr val="002060"/>
                </a:solidFill>
                <a:latin typeface="Constantia" pitchFamily="18" charset="0"/>
              </a:rPr>
              <a:t> </a:t>
            </a:r>
            <a:r>
              <a:rPr lang="kk-KZ" sz="2000" b="1" i="1" dirty="0" smtClean="0">
                <a:solidFill>
                  <a:srgbClr val="002060"/>
                </a:solidFill>
                <a:latin typeface="Constantia" pitchFamily="18" charset="0"/>
              </a:rPr>
              <a:t>;</a:t>
            </a:r>
            <a:endParaRPr lang="ru-RU" sz="2000" b="1" i="1" dirty="0">
              <a:solidFill>
                <a:srgbClr val="002060"/>
              </a:solidFill>
              <a:latin typeface="Constantia" pitchFamily="18" charset="0"/>
            </a:endParaRPr>
          </a:p>
          <a:p>
            <a:r>
              <a:rPr lang="ru-RU" sz="2000" b="1" i="1" dirty="0">
                <a:solidFill>
                  <a:srgbClr val="002060"/>
                </a:solidFill>
                <a:latin typeface="Constantia" pitchFamily="18" charset="0"/>
              </a:rPr>
              <a:t> </a:t>
            </a:r>
            <a:endParaRPr lang="ru-RU" sz="2000" b="1" i="1" dirty="0" smtClean="0">
              <a:solidFill>
                <a:srgbClr val="002060"/>
              </a:solidFill>
              <a:latin typeface="Constantia" pitchFamily="18" charset="0"/>
            </a:endParaRPr>
          </a:p>
          <a:p>
            <a:r>
              <a:rPr lang="ru-RU" sz="2000" b="1" i="1" dirty="0" err="1" smtClean="0">
                <a:solidFill>
                  <a:srgbClr val="002060"/>
                </a:solidFill>
                <a:latin typeface="Constantia" pitchFamily="18" charset="0"/>
              </a:rPr>
              <a:t>Ағашты ауасыз</a:t>
            </a:r>
            <a:r>
              <a:rPr lang="ru-RU" sz="2000" b="1" i="1" dirty="0" smtClean="0">
                <a:solidFill>
                  <a:srgbClr val="002060"/>
                </a:solidFill>
                <a:latin typeface="Constantia" pitchFamily="18" charset="0"/>
              </a:rPr>
              <a:t> </a:t>
            </a:r>
            <a:r>
              <a:rPr lang="ru-RU" sz="2000" b="1" i="1" dirty="0" err="1" smtClean="0">
                <a:solidFill>
                  <a:srgbClr val="002060"/>
                </a:solidFill>
                <a:latin typeface="Constantia" pitchFamily="18" charset="0"/>
              </a:rPr>
              <a:t>ыдырату</a:t>
            </a:r>
            <a:r>
              <a:rPr lang="ru-RU" sz="2000" b="1" i="1" dirty="0" smtClean="0">
                <a:solidFill>
                  <a:srgbClr val="002060"/>
                </a:solidFill>
                <a:latin typeface="Constantia" pitchFamily="18" charset="0"/>
              </a:rPr>
              <a:t> </a:t>
            </a:r>
            <a:r>
              <a:rPr lang="ru-RU" sz="2000" b="1" i="1" dirty="0" err="1" smtClean="0">
                <a:solidFill>
                  <a:srgbClr val="002060"/>
                </a:solidFill>
                <a:latin typeface="Constantia" pitchFamily="18" charset="0"/>
              </a:rPr>
              <a:t>арқылы алады</a:t>
            </a:r>
            <a:r>
              <a:rPr lang="ru-RU" sz="2000" b="1" i="1" dirty="0" smtClean="0">
                <a:solidFill>
                  <a:srgbClr val="002060"/>
                </a:solidFill>
                <a:latin typeface="Constantia" pitchFamily="18" charset="0"/>
              </a:rPr>
              <a:t>;</a:t>
            </a:r>
          </a:p>
          <a:p>
            <a:endParaRPr lang="ru-RU" sz="2000" b="1" i="1" dirty="0">
              <a:solidFill>
                <a:srgbClr val="002060"/>
              </a:solidFill>
              <a:latin typeface="Constantia" pitchFamily="18" charset="0"/>
            </a:endParaRPr>
          </a:p>
          <a:p>
            <a:r>
              <a:rPr lang="ru-RU" sz="2000" b="1" i="1" dirty="0" err="1" smtClean="0">
                <a:solidFill>
                  <a:srgbClr val="002060"/>
                </a:solidFill>
                <a:latin typeface="Constantia" pitchFamily="18" charset="0"/>
              </a:rPr>
              <a:t>Органикалық заттардың көмірленуі нәтижесінде түзіледі.</a:t>
            </a:r>
            <a:r>
              <a:rPr lang="ru-RU" sz="2000" b="1" i="1" dirty="0">
                <a:solidFill>
                  <a:srgbClr val="002060"/>
                </a:solidFill>
                <a:latin typeface="Constantia" pitchFamily="18" charset="0"/>
              </a:rPr>
              <a:t> </a:t>
            </a:r>
          </a:p>
          <a:p>
            <a:endParaRPr lang="ru-RU" sz="2000" b="1" i="1" dirty="0">
              <a:solidFill>
                <a:srgbClr val="002060"/>
              </a:solidFill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/>
          </a:bodyPr>
          <a:lstStyle/>
          <a:p>
            <a:r>
              <a:rPr lang="kk-KZ" sz="4000" b="1" dirty="0" smtClean="0">
                <a:solidFill>
                  <a:srgbClr val="002060"/>
                </a:solidFill>
                <a:latin typeface="Constantia" pitchFamily="18" charset="0"/>
              </a:rPr>
              <a:t>Үйге тапсырма</a:t>
            </a:r>
            <a:endParaRPr lang="ru-RU" sz="4000" b="1" dirty="0">
              <a:solidFill>
                <a:srgbClr val="002060"/>
              </a:solidFill>
              <a:latin typeface="Constant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600200"/>
            <a:ext cx="7686700" cy="4525963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  <a:latin typeface="Constantia" pitchFamily="18" charset="0"/>
              </a:rPr>
              <a:t>§</a:t>
            </a:r>
            <a:r>
              <a:rPr lang="en-US" b="1" dirty="0" smtClean="0">
                <a:solidFill>
                  <a:srgbClr val="002060"/>
                </a:solidFill>
                <a:latin typeface="Constantia" pitchFamily="18" charset="0"/>
              </a:rPr>
              <a:t>51   </a:t>
            </a:r>
            <a:endParaRPr lang="kk-KZ" b="1" dirty="0">
              <a:solidFill>
                <a:srgbClr val="002060"/>
              </a:solidFill>
              <a:latin typeface="Constantia" pitchFamily="18" charset="0"/>
            </a:endParaRPr>
          </a:p>
          <a:p>
            <a:r>
              <a:rPr lang="kk-KZ" b="1" dirty="0" smtClean="0">
                <a:solidFill>
                  <a:srgbClr val="002060"/>
                </a:solidFill>
                <a:latin typeface="Constantia" pitchFamily="18" charset="0"/>
              </a:rPr>
              <a:t>Тапсырма </a:t>
            </a:r>
            <a:r>
              <a:rPr lang="en-US" b="1" dirty="0" smtClean="0">
                <a:solidFill>
                  <a:srgbClr val="002060"/>
                </a:solidFill>
                <a:latin typeface="Constantia" pitchFamily="18" charset="0"/>
              </a:rPr>
              <a:t>B-2  </a:t>
            </a:r>
            <a:endParaRPr lang="ru-RU" b="1" dirty="0">
              <a:solidFill>
                <a:srgbClr val="002060"/>
              </a:solidFill>
              <a:latin typeface="Constantia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336</Words>
  <Application>Microsoft Office PowerPoint</Application>
  <PresentationFormat>Экран (4:3)</PresentationFormat>
  <Paragraphs>65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Сабақтың тақырыбы:    §51. Көміртектің жалпы сипаттамасы</vt:lpstr>
      <vt:lpstr>Ашылуы</vt:lpstr>
      <vt:lpstr>Периодтық жүйедегі орны.</vt:lpstr>
      <vt:lpstr>Атом құрлысы. </vt:lpstr>
      <vt:lpstr>Көміртек табиғатта таралуы жағынан ерекше орын алады. Оның қосылыстары тірі табиғаттың негізін құрайды, өйткені өсімдік пен жануарлар ұлпасы көміртек қосылыстарынан тұрады</vt:lpstr>
      <vt:lpstr>Мәтінді оқып сұраққа жауап бер</vt:lpstr>
      <vt:lpstr>Деңгейлік тапсырмалар</vt:lpstr>
      <vt:lpstr>Рефлексия </vt:lpstr>
      <vt:lpstr>Үйге тапсырма</vt:lpstr>
      <vt:lpstr>Слайд 10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22</cp:revision>
  <dcterms:created xsi:type="dcterms:W3CDTF">2020-04-04T10:22:52Z</dcterms:created>
  <dcterms:modified xsi:type="dcterms:W3CDTF">2020-04-04T13:36:59Z</dcterms:modified>
</cp:coreProperties>
</file>