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276" r:id="rId4"/>
    <p:sldId id="283" r:id="rId5"/>
    <p:sldId id="277" r:id="rId6"/>
    <p:sldId id="286" r:id="rId7"/>
    <p:sldId id="281" r:id="rId8"/>
    <p:sldId id="258" r:id="rId9"/>
    <p:sldId id="287" r:id="rId10"/>
    <p:sldId id="28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ECDC9-CDCE-412D-AAFB-FF590BA8C7CB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4D6D3-F246-41B6-B05F-50BC29211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D6D3-F246-41B6-B05F-50BC292110B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4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42844" y="857232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 bmk="_Toc486427183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714356"/>
            <a:ext cx="850112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Пән: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Химия</a:t>
            </a:r>
          </a:p>
          <a:p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Сынып: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Ұзақ мерзімді жоспар бөлімі:</a:t>
            </a:r>
            <a:r>
              <a:rPr lang="ru-RU" sz="2400" b="1" dirty="0" smtClean="0" bmk="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 bmk="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</a:t>
            </a:r>
            <a:r>
              <a:rPr lang="kk-KZ" sz="2000" dirty="0" smtClean="0" bmk="_Toc486427183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4А Бейорганикалық қосылыстардың негізгі кластары</a:t>
            </a:r>
            <a:r>
              <a:rPr lang="ru-RU" sz="2000" dirty="0" smtClean="0" bmk="_Toc486427183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000" dirty="0" err="1" smtClean="0" bmk="_Toc486427183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Генети</a:t>
            </a:r>
            <a:r>
              <a:rPr lang="kk-KZ" sz="2000" dirty="0" smtClean="0" bmk="_Toc486427183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калық байланыс</a:t>
            </a:r>
          </a:p>
          <a:p>
            <a:endParaRPr lang="kk-KZ" dirty="0" smtClean="0" bmk="_Toc486427183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dirty="0" smtClean="0" bmk="_Toc486427183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Негіздер.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№8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зертханалық тәжірибе  “Негіздердің қасиеттерін зерттеу”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 bmk="_Toc486427183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b="1" dirty="0" smtClean="0" bmk="_Toc486427183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kk-KZ" sz="2400" b="1" dirty="0" smtClean="0" bmk="_Toc486427183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 мақсаты:</a:t>
            </a:r>
          </a:p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8.3.4.9 -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негіздердің жіктелуі мен қасиеттерін білу және түсіну, олардың химиялық қасиеттерін сипаттайтын реакция теңдеулерін құрастыру.</a:t>
            </a:r>
          </a:p>
          <a:p>
            <a:endParaRPr lang="kk-KZ" dirty="0" smtClean="0" bmk="_Toc486427183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dirty="0" smtClean="0" bmk="_Toc486427183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Кер</a:t>
            </a:r>
            <a:r>
              <a:rPr lang="kk-KZ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357298"/>
            <a:ext cx="8286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Мен не түсіндім? Мен нені үйрендім?</a:t>
            </a:r>
          </a:p>
          <a:p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Мен нені толық түсінбедім?</a:t>
            </a:r>
          </a:p>
          <a:p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Алдағы уақытта нені үйрену керек?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3857628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714884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§46-47, В-2, С-2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есептерді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170 бет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515352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Arial" charset="0"/>
              </a:rPr>
              <a:t>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Негіздер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құрамына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гидроксотоптармен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металл атомы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күрделі заттар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57158" y="3286124"/>
            <a:ext cx="2286016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000364" y="2285992"/>
            <a:ext cx="2286016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857884" y="3143248"/>
            <a:ext cx="2286016" cy="107157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500298" y="4143380"/>
            <a:ext cx="857256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4"/>
          </p:cNvCxnSpPr>
          <p:nvPr/>
        </p:nvCxnSpPr>
        <p:spPr>
          <a:xfrm rot="5400000">
            <a:off x="3357554" y="4143380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5072066" y="4071942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71472" y="5072074"/>
            <a:ext cx="7572428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85786" y="3500438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LiOH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3240" y="250030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43636" y="3357562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KOH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472" y="5072074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негіздердің барлығына ортақ гидроксотоп  -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бар.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Негіздердің жіктелуі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857232"/>
            <a:ext cx="2786082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86116" y="78579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Негіздер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2071678"/>
            <a:ext cx="292895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643570" y="2000240"/>
            <a:ext cx="2857520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2857496"/>
            <a:ext cx="292895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5720" y="2000240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Суда еритіндер (сілтілер)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LiOH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  Ba(OH)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207167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/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Суда ерімейтіндер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2857496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Екідайлылар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  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Zn(OH)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 Al(OH)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 Be(OH)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2001951">
            <a:off x="2845380" y="1426091"/>
            <a:ext cx="146010" cy="5192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9462910" flipH="1">
            <a:off x="6000200" y="1420521"/>
            <a:ext cx="143609" cy="534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429124" y="1500174"/>
            <a:ext cx="142876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42844" y="3643314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Негіздердің алынуы: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472" y="500063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57158" y="4286256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1.Белсенді металдардың  сумен әрекеттесуі нәтижесінде: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2Li+2HOH=2LiOH+H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↑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Белсенді металл  оксидтерін сумен әрекеттесуі нәтижесінде: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O+Н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O=2КOН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Ерімейтін және екідайлы негіздерді олардың ерімтал тұздарына сілті ерітіндісімен әсер ету арқылы алуға болады: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ZnSO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+2NaOH=Zn(OH)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↓+Na2SO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(NO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+2KOH=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↓+2KNO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Физикалық қасиеттері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71472" y="1214422"/>
            <a:ext cx="2928958" cy="107157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00100" y="1357298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Негіздер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4" idx="6"/>
          </p:cNvCxnSpPr>
          <p:nvPr/>
        </p:nvCxnSpPr>
        <p:spPr>
          <a:xfrm>
            <a:off x="3500430" y="1750207"/>
            <a:ext cx="114300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286116" y="2000240"/>
            <a:ext cx="128588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928926" y="2143116"/>
            <a:ext cx="1143008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2357422" y="2428868"/>
            <a:ext cx="128588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86314" y="1571612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Қатты күйде болады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235743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Өте күйдіргіш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43372" y="292893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Түстері әр түрлі болады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00430" y="342900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Сабын тәрізді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6200000" flipH="1">
            <a:off x="1108051" y="2894009"/>
            <a:ext cx="1285090" cy="70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14282" y="3714752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Теріні, матаны күйдіреді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4282" y="4500570"/>
            <a:ext cx="850112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Сілтілермен</a:t>
            </a:r>
            <a:r>
              <a:rPr lang="ru-RU" sz="28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жұмыс жасау</a:t>
            </a:r>
            <a:r>
              <a:rPr lang="ru-RU" sz="28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ережесі</a:t>
            </a:r>
            <a:r>
              <a:rPr lang="ru-RU" sz="28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400" b="1" i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Сілтілермен жұмыс істегенде сақ болу керек.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сілті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ерітіндісі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теріңізге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тисе, жара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Бұған жол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арада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ағынды сумен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жуып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зақымдалған аймақты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бор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қышқылының әлсіз ерітіндісімен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сүртіңіз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kk-KZ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Негіздердің аталуы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0"/>
            <a:ext cx="8586790" cy="5143536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Металл аталып оның валенттілігі жақша ішінде көрсетіліп </a:t>
            </a:r>
            <a:r>
              <a:rPr lang="kk-KZ" sz="51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гидроксиді</a:t>
            </a:r>
            <a:r>
              <a:rPr lang="kk-KZ" sz="5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деген сөз косылады: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NaOH—натрий гидроксиді, </a:t>
            </a:r>
          </a:p>
          <a:p>
            <a:pPr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Са(ОН)</a:t>
            </a:r>
            <a:r>
              <a:rPr lang="kk-KZ" sz="5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—кальций гидроксиді. Халықаралық  </a:t>
            </a:r>
            <a:r>
              <a:rPr lang="kk-KZ" sz="51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номенклатура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 бойынша гидроксотоптардың сандары аталып айтылады: </a:t>
            </a:r>
          </a:p>
          <a:p>
            <a:pPr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Аl(ОН)</a:t>
            </a:r>
            <a:r>
              <a:rPr lang="kk-KZ" sz="51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—алюминий үшгидроксиді, </a:t>
            </a:r>
          </a:p>
          <a:p>
            <a:pPr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Ғе(ОН)</a:t>
            </a:r>
            <a:r>
              <a:rPr lang="kk-KZ" sz="5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—темірдің дигидроксиді, </a:t>
            </a:r>
          </a:p>
          <a:p>
            <a:pPr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Ғе(ОН)</a:t>
            </a:r>
            <a:r>
              <a:rPr lang="kk-KZ" sz="51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—темірдің үшгидроксиді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Кейбір негіздер үшін бұрыннан пайдаланып келген атаулары да бар, олар ерекше </a:t>
            </a:r>
            <a:r>
              <a:rPr lang="kk-KZ" sz="51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қасиеттеріне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, белгілеріне қарай қойылған.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NaOH—күйдіргіш натр; </a:t>
            </a:r>
          </a:p>
          <a:p>
            <a:pPr algn="just"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     Са(ОН)</a:t>
            </a:r>
            <a:r>
              <a:rPr lang="kk-KZ" sz="5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—сөндірілген әк.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14298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1142984"/>
            <a:ext cx="1800200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ҚЫШҚЫЛДЫҚ ОКСИД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114298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ТҰЗ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15140" y="114298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286248" y="1285860"/>
            <a:ext cx="648072" cy="28754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люс 9"/>
          <p:cNvSpPr/>
          <p:nvPr/>
        </p:nvSpPr>
        <p:spPr>
          <a:xfrm>
            <a:off x="1928794" y="1285860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люс 11"/>
          <p:cNvSpPr/>
          <p:nvPr/>
        </p:nvSpPr>
        <p:spPr>
          <a:xfrm>
            <a:off x="6286512" y="1285860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71472" y="257174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2571744"/>
            <a:ext cx="1800200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ҚЫШҚЫЛ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72066" y="257174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ТҰЗ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4357686" y="2714620"/>
            <a:ext cx="648072" cy="28754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люс 22"/>
          <p:cNvSpPr/>
          <p:nvPr/>
        </p:nvSpPr>
        <p:spPr>
          <a:xfrm>
            <a:off x="1928794" y="2714620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люс 23"/>
          <p:cNvSpPr/>
          <p:nvPr/>
        </p:nvSpPr>
        <p:spPr>
          <a:xfrm>
            <a:off x="6357950" y="2643182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71472" y="4000504"/>
            <a:ext cx="122413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57422" y="4000504"/>
            <a:ext cx="1800200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ЕРІМТАЛ ТҰЗ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00628" y="4000504"/>
            <a:ext cx="122413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ЖАҢА ТҰЗ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4214810" y="4143380"/>
            <a:ext cx="648072" cy="28754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люс 28"/>
          <p:cNvSpPr/>
          <p:nvPr/>
        </p:nvSpPr>
        <p:spPr>
          <a:xfrm>
            <a:off x="1857356" y="4143380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люс 29"/>
          <p:cNvSpPr/>
          <p:nvPr/>
        </p:nvSpPr>
        <p:spPr>
          <a:xfrm>
            <a:off x="6357950" y="4071942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71472" y="5357826"/>
            <a:ext cx="2357454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ЕРІМЕЙТІН НЕГІЗ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000496" y="5357826"/>
            <a:ext cx="122413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ОКСИД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3000364" y="5572140"/>
            <a:ext cx="857256" cy="216103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люс 35"/>
          <p:cNvSpPr/>
          <p:nvPr/>
        </p:nvSpPr>
        <p:spPr>
          <a:xfrm>
            <a:off x="5357818" y="5429264"/>
            <a:ext cx="360040" cy="381259"/>
          </a:xfrm>
          <a:prstGeom prst="mathPlu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786578" y="2571744"/>
            <a:ext cx="1224136" cy="642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858016" y="4000504"/>
            <a:ext cx="1285884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ЕРІМЕЙТІН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786446" y="5357826"/>
            <a:ext cx="122413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71538" y="214290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Негіздердің химиялық қасиеттері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571472" y="1928802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2NaOH + CO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71472" y="3357562"/>
            <a:ext cx="5429288" cy="453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spcBef>
                <a:spcPct val="40000"/>
              </a:spcBef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ru-RU" sz="2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428860" y="1928802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= Na</a:t>
            </a:r>
            <a:r>
              <a:rPr lang="pt-BR" sz="2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400" baseline="-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71472" y="4714884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3NaOH + FeCl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14612" y="4714884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3NaCl + Fe(OH)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rot="5400000">
            <a:off x="5144298" y="492840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286116" y="5214950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71472" y="6072206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=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43108" y="6072206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857356" y="59293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90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2869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№8 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зертханалық тәжірибе  </a:t>
            </a:r>
            <a:b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“Негіздердің қасиеттерін зерттеу”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786191"/>
            <a:ext cx="8286808" cy="17145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solidFill>
                  <a:srgbClr val="002060"/>
                </a:solidFill>
              </a:rPr>
              <a:t> 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071546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Негіздердің құрамы мен қасиеттерін танып-білу.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Реактивтер: Натрий гидроксиді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ерітінді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тұз қышқылы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ерітінді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темір (ІІІ) хлориді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ҒеСl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928802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1.Сілті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ерітіндісінің қышқыл ерітіндісіне әсері.</a:t>
            </a:r>
          </a:p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Жұмыстың барысы: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Сынауыққа аздап қышқыл ерітіндісін құйып алып, метилоранж тамызып араластырыңдар. Ерітінді түсі өзгергенше бюреткадан тамшылатып сілті ерітіндісін құйыңдар.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2.Сілті ерітіндісінің тұз ерітіндісіне әсері.</a:t>
            </a:r>
          </a:p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Жұмыстың барысы: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Сынауыққа темір (ІІІ) хлоридінің ерітіндісін құйып, оған тұнба түзілгенше тамшылатып натрий гидроксидінің әсер етуін бақылаңдар.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Сұрақтар </a:t>
            </a:r>
            <a:r>
              <a:rPr lang="kk-KZ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мен тапсырмалар: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1.Бұл тәжірибеден не байқадыңдар?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2.Ерітінді түсі қалай және неліктен өзгерді?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3.Реакция теңдеуін жазыңдар.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https://ds04.infourok.ru/uploads/ex/0417/00111b16-ffeca2ef/img23.jpg"/>
          <p:cNvPicPr>
            <a:picLocks noChangeAspect="1" noChangeArrowheads="1"/>
          </p:cNvPicPr>
          <p:nvPr/>
        </p:nvPicPr>
        <p:blipFill>
          <a:blip r:embed="rId2"/>
          <a:srcRect l="2343" t="21875" r="3906" b="12500"/>
          <a:stretch>
            <a:fillRect/>
          </a:stretch>
        </p:blipFill>
        <p:spPr bwMode="auto">
          <a:xfrm>
            <a:off x="4786314" y="4643446"/>
            <a:ext cx="4143404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6447234" cy="714375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1000"/>
              </a:spcBef>
              <a:buClr>
                <a:srgbClr val="90C226"/>
              </a:buClr>
              <a:buSzPct val="80000"/>
              <a:defRPr/>
            </a:pPr>
            <a:r>
              <a:rPr lang="kk-KZ" alt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 тапсырмалары:</a:t>
            </a:r>
            <a:endParaRPr lang="ru-RU" altLang="ru-RU" sz="3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Объект 4"/>
          <p:cNvSpPr>
            <a:spLocks noGrp="1"/>
          </p:cNvSpPr>
          <p:nvPr>
            <p:ph idx="1"/>
          </p:nvPr>
        </p:nvSpPr>
        <p:spPr>
          <a:xfrm>
            <a:off x="182166" y="1357298"/>
            <a:ext cx="8747552" cy="4929222"/>
          </a:xfrm>
        </p:spPr>
        <p:txBody>
          <a:bodyPr/>
          <a:lstStyle/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1.Құрамына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қатар, ......... атомы кіретін күрделі заттар ..........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</a:p>
          <a:p>
            <a:pPr lvl="0">
              <a:buNone/>
            </a:pPr>
            <a:endParaRPr lang="kk-KZ" sz="2800" dirty="0" smtClean="0"/>
          </a:p>
          <a:p>
            <a:pPr lvl="0"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2.Өзгерістіерді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жүзеге асыр: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А) K→K</a:t>
            </a:r>
            <a:r>
              <a:rPr lang="kk-KZ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 O→KOH→KCl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Li→Li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O→LiOH→Li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SO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C→CO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→H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→CaCO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Wingdings 3" panose="05040102010807070707" pitchFamily="18" charset="2"/>
              <a:buNone/>
            </a:pPr>
            <a:endParaRPr lang="kk-KZ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anose="05040102010807070707" pitchFamily="18" charset="2"/>
              <a:buNone/>
            </a:pPr>
            <a:endParaRPr lang="kk-KZ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</a:pPr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50103933"/>
              </p:ext>
            </p:extLst>
          </p:nvPr>
        </p:nvGraphicFramePr>
        <p:xfrm>
          <a:off x="785786" y="1643050"/>
          <a:ext cx="7272808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4416"/>
                <a:gridCol w="3528392"/>
              </a:tblGrid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Al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BaO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4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428604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Берілген оксидтерге сәйкес келетін гидрооксидтердің формулаларын жазыңдар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904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394</Words>
  <PresentationFormat>Экран (4:3)</PresentationFormat>
  <Paragraphs>118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</vt:lpstr>
      <vt:lpstr>Слайд 2</vt:lpstr>
      <vt:lpstr>Негіздердің жіктелуі</vt:lpstr>
      <vt:lpstr>Физикалық қасиеттері</vt:lpstr>
      <vt:lpstr>Негіздердің аталуы</vt:lpstr>
      <vt:lpstr>Слайд 6</vt:lpstr>
      <vt:lpstr>№8 зертханалық тәжірибе   “Негіздердің қасиеттерін зерттеу” </vt:lpstr>
      <vt:lpstr>Бекіту тапсырмалары:</vt:lpstr>
      <vt:lpstr>Слайд 9</vt:lpstr>
      <vt:lpstr>Кері байланыс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54</cp:revision>
  <dcterms:modified xsi:type="dcterms:W3CDTF">2020-04-05T05:42:24Z</dcterms:modified>
</cp:coreProperties>
</file>