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79" r:id="rId3"/>
    <p:sldId id="282" r:id="rId4"/>
    <p:sldId id="285" r:id="rId5"/>
    <p:sldId id="284" r:id="rId6"/>
    <p:sldId id="289" r:id="rId7"/>
    <p:sldId id="290" r:id="rId8"/>
    <p:sldId id="288" r:id="rId9"/>
    <p:sldId id="286" r:id="rId10"/>
    <p:sldId id="287" r:id="rId11"/>
    <p:sldId id="275" r:id="rId12"/>
    <p:sldId id="276"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8805" autoAdjust="0"/>
    <p:restoredTop sz="94660"/>
  </p:normalViewPr>
  <p:slideViewPr>
    <p:cSldViewPr snapToGrid="0">
      <p:cViewPr varScale="1">
        <p:scale>
          <a:sx n="73" d="100"/>
          <a:sy n="73" d="100"/>
        </p:scale>
        <p:origin x="-456"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FF49BA2-037F-4A1A-AB1E-DB2948462F98}" type="datetimeFigureOut">
              <a:rPr lang="ru-RU" smtClean="0"/>
              <a:pPr/>
              <a:t>04.04.2020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87A108-9399-4D60-B27E-08D50EB2129B}" type="slidenum">
              <a:rPr lang="ru-RU" smtClean="0"/>
              <a:pPr/>
              <a:t>‹#›</a:t>
            </a:fld>
            <a:endParaRPr lang="ru-RU"/>
          </a:p>
        </p:txBody>
      </p:sp>
    </p:spTree>
    <p:extLst>
      <p:ext uri="{BB962C8B-B14F-4D97-AF65-F5344CB8AC3E}">
        <p14:creationId xmlns:p14="http://schemas.microsoft.com/office/powerpoint/2010/main" xmlns="" val="3087100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FF49BA2-037F-4A1A-AB1E-DB2948462F98}" type="datetimeFigureOut">
              <a:rPr lang="ru-RU" smtClean="0"/>
              <a:pPr/>
              <a:t>04.04.2020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787A108-9399-4D60-B27E-08D50EB2129B}" type="slidenum">
              <a:rPr lang="ru-RU" smtClean="0"/>
              <a:pPr/>
              <a:t>‹#›</a:t>
            </a:fld>
            <a:endParaRPr lang="ru-RU"/>
          </a:p>
        </p:txBody>
      </p:sp>
    </p:spTree>
    <p:extLst>
      <p:ext uri="{BB962C8B-B14F-4D97-AF65-F5344CB8AC3E}">
        <p14:creationId xmlns:p14="http://schemas.microsoft.com/office/powerpoint/2010/main" xmlns="" val="3874828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FF49BA2-037F-4A1A-AB1E-DB2948462F98}" type="datetimeFigureOut">
              <a:rPr lang="ru-RU" smtClean="0"/>
              <a:pPr/>
              <a:t>04.04.2020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787A108-9399-4D60-B27E-08D50EB2129B}" type="slidenum">
              <a:rPr lang="ru-RU" smtClean="0"/>
              <a:pPr/>
              <a:t>‹#›</a:t>
            </a:fld>
            <a:endParaRPr lang="ru-RU"/>
          </a:p>
        </p:txBody>
      </p:sp>
    </p:spTree>
    <p:extLst>
      <p:ext uri="{BB962C8B-B14F-4D97-AF65-F5344CB8AC3E}">
        <p14:creationId xmlns:p14="http://schemas.microsoft.com/office/powerpoint/2010/main" xmlns="" val="1308861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FF49BA2-037F-4A1A-AB1E-DB2948462F98}" type="datetimeFigureOut">
              <a:rPr lang="ru-RU" smtClean="0"/>
              <a:pPr/>
              <a:t>04.04.2020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787A108-9399-4D60-B27E-08D50EB2129B}" type="slidenum">
              <a:rPr lang="ru-RU" smtClean="0"/>
              <a:pPr/>
              <a:t>‹#›</a:t>
            </a:fld>
            <a:endParaRPr lang="ru-RU"/>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xmlns="" val="13031121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FF49BA2-037F-4A1A-AB1E-DB2948462F98}" type="datetimeFigureOut">
              <a:rPr lang="ru-RU" smtClean="0"/>
              <a:pPr/>
              <a:t>04.04.2020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787A108-9399-4D60-B27E-08D50EB2129B}" type="slidenum">
              <a:rPr lang="ru-RU" smtClean="0"/>
              <a:pPr/>
              <a:t>‹#›</a:t>
            </a:fld>
            <a:endParaRPr lang="ru-RU"/>
          </a:p>
        </p:txBody>
      </p:sp>
    </p:spTree>
    <p:extLst>
      <p:ext uri="{BB962C8B-B14F-4D97-AF65-F5344CB8AC3E}">
        <p14:creationId xmlns:p14="http://schemas.microsoft.com/office/powerpoint/2010/main" xmlns="" val="33639448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8FF49BA2-037F-4A1A-AB1E-DB2948462F98}" type="datetimeFigureOut">
              <a:rPr lang="ru-RU" smtClean="0"/>
              <a:pPr/>
              <a:t>04.04.2020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787A108-9399-4D60-B27E-08D50EB2129B}" type="slidenum">
              <a:rPr lang="ru-RU" smtClean="0"/>
              <a:pPr/>
              <a:t>‹#›</a:t>
            </a:fld>
            <a:endParaRPr lang="ru-RU"/>
          </a:p>
        </p:txBody>
      </p:sp>
    </p:spTree>
    <p:extLst>
      <p:ext uri="{BB962C8B-B14F-4D97-AF65-F5344CB8AC3E}">
        <p14:creationId xmlns:p14="http://schemas.microsoft.com/office/powerpoint/2010/main" xmlns="" val="2219635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8FF49BA2-037F-4A1A-AB1E-DB2948462F98}" type="datetimeFigureOut">
              <a:rPr lang="ru-RU" smtClean="0"/>
              <a:pPr/>
              <a:t>04.04.2020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787A108-9399-4D60-B27E-08D50EB2129B}" type="slidenum">
              <a:rPr lang="ru-RU" smtClean="0"/>
              <a:pPr/>
              <a:t>‹#›</a:t>
            </a:fld>
            <a:endParaRPr lang="ru-RU"/>
          </a:p>
        </p:txBody>
      </p:sp>
    </p:spTree>
    <p:extLst>
      <p:ext uri="{BB962C8B-B14F-4D97-AF65-F5344CB8AC3E}">
        <p14:creationId xmlns:p14="http://schemas.microsoft.com/office/powerpoint/2010/main" xmlns="" val="27388047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FF49BA2-037F-4A1A-AB1E-DB2948462F98}" type="datetimeFigureOut">
              <a:rPr lang="ru-RU" smtClean="0"/>
              <a:pPr/>
              <a:t>04.04.2020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87A108-9399-4D60-B27E-08D50EB2129B}" type="slidenum">
              <a:rPr lang="ru-RU" smtClean="0"/>
              <a:pPr/>
              <a:t>‹#›</a:t>
            </a:fld>
            <a:endParaRPr lang="ru-RU"/>
          </a:p>
        </p:txBody>
      </p:sp>
    </p:spTree>
    <p:extLst>
      <p:ext uri="{BB962C8B-B14F-4D97-AF65-F5344CB8AC3E}">
        <p14:creationId xmlns:p14="http://schemas.microsoft.com/office/powerpoint/2010/main" xmlns="" val="27901940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smtClean="0"/>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FF49BA2-037F-4A1A-AB1E-DB2948462F98}" type="datetimeFigureOut">
              <a:rPr lang="ru-RU" smtClean="0"/>
              <a:pPr/>
              <a:t>04.04.2020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87A108-9399-4D60-B27E-08D50EB2129B}" type="slidenum">
              <a:rPr lang="ru-RU" smtClean="0"/>
              <a:pPr/>
              <a:t>‹#›</a:t>
            </a:fld>
            <a:endParaRPr lang="ru-RU"/>
          </a:p>
        </p:txBody>
      </p:sp>
    </p:spTree>
    <p:extLst>
      <p:ext uri="{BB962C8B-B14F-4D97-AF65-F5344CB8AC3E}">
        <p14:creationId xmlns:p14="http://schemas.microsoft.com/office/powerpoint/2010/main" xmlns="" val="2622135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FF49BA2-037F-4A1A-AB1E-DB2948462F98}" type="datetimeFigureOut">
              <a:rPr lang="ru-RU" smtClean="0"/>
              <a:pPr/>
              <a:t>04.04.2020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87A108-9399-4D60-B27E-08D50EB2129B}" type="slidenum">
              <a:rPr lang="ru-RU" smtClean="0"/>
              <a:pPr/>
              <a:t>‹#›</a:t>
            </a:fld>
            <a:endParaRPr lang="ru-RU"/>
          </a:p>
        </p:txBody>
      </p:sp>
    </p:spTree>
    <p:extLst>
      <p:ext uri="{BB962C8B-B14F-4D97-AF65-F5344CB8AC3E}">
        <p14:creationId xmlns:p14="http://schemas.microsoft.com/office/powerpoint/2010/main" xmlns="" val="72145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smtClean="0"/>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FF49BA2-037F-4A1A-AB1E-DB2948462F98}" type="datetimeFigureOut">
              <a:rPr lang="ru-RU" smtClean="0"/>
              <a:pPr/>
              <a:t>04.04.2020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87A108-9399-4D60-B27E-08D50EB2129B}" type="slidenum">
              <a:rPr lang="ru-RU" smtClean="0"/>
              <a:pPr/>
              <a:t>‹#›</a:t>
            </a:fld>
            <a:endParaRPr lang="ru-RU"/>
          </a:p>
        </p:txBody>
      </p:sp>
    </p:spTree>
    <p:extLst>
      <p:ext uri="{BB962C8B-B14F-4D97-AF65-F5344CB8AC3E}">
        <p14:creationId xmlns:p14="http://schemas.microsoft.com/office/powerpoint/2010/main" xmlns="" val="312400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smtClean="0"/>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FF49BA2-037F-4A1A-AB1E-DB2948462F98}" type="datetimeFigureOut">
              <a:rPr lang="ru-RU" smtClean="0"/>
              <a:pPr/>
              <a:t>04.04.2020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787A108-9399-4D60-B27E-08D50EB2129B}" type="slidenum">
              <a:rPr lang="ru-RU" smtClean="0"/>
              <a:pPr/>
              <a:t>‹#›</a:t>
            </a:fld>
            <a:endParaRPr lang="ru-RU"/>
          </a:p>
        </p:txBody>
      </p:sp>
    </p:spTree>
    <p:extLst>
      <p:ext uri="{BB962C8B-B14F-4D97-AF65-F5344CB8AC3E}">
        <p14:creationId xmlns:p14="http://schemas.microsoft.com/office/powerpoint/2010/main" xmlns="" val="207418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FF49BA2-037F-4A1A-AB1E-DB2948462F98}" type="datetimeFigureOut">
              <a:rPr lang="ru-RU" smtClean="0"/>
              <a:pPr/>
              <a:t>04.04.2020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787A108-9399-4D60-B27E-08D50EB2129B}" type="slidenum">
              <a:rPr lang="ru-RU" smtClean="0"/>
              <a:pPr/>
              <a:t>‹#›</a:t>
            </a:fld>
            <a:endParaRPr lang="ru-RU"/>
          </a:p>
        </p:txBody>
      </p:sp>
    </p:spTree>
    <p:extLst>
      <p:ext uri="{BB962C8B-B14F-4D97-AF65-F5344CB8AC3E}">
        <p14:creationId xmlns:p14="http://schemas.microsoft.com/office/powerpoint/2010/main" xmlns="" val="1847089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FF49BA2-037F-4A1A-AB1E-DB2948462F98}" type="datetimeFigureOut">
              <a:rPr lang="ru-RU" smtClean="0"/>
              <a:pPr/>
              <a:t>04.04.2020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787A108-9399-4D60-B27E-08D50EB2129B}" type="slidenum">
              <a:rPr lang="ru-RU" smtClean="0"/>
              <a:pPr/>
              <a:t>‹#›</a:t>
            </a:fld>
            <a:endParaRPr lang="ru-RU"/>
          </a:p>
        </p:txBody>
      </p:sp>
    </p:spTree>
    <p:extLst>
      <p:ext uri="{BB962C8B-B14F-4D97-AF65-F5344CB8AC3E}">
        <p14:creationId xmlns:p14="http://schemas.microsoft.com/office/powerpoint/2010/main" xmlns="" val="2382517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FF49BA2-037F-4A1A-AB1E-DB2948462F98}" type="datetimeFigureOut">
              <a:rPr lang="ru-RU" smtClean="0"/>
              <a:pPr/>
              <a:t>04.04.2020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787A108-9399-4D60-B27E-08D50EB2129B}" type="slidenum">
              <a:rPr lang="ru-RU" smtClean="0"/>
              <a:pPr/>
              <a:t>‹#›</a:t>
            </a:fld>
            <a:endParaRPr lang="ru-RU"/>
          </a:p>
        </p:txBody>
      </p:sp>
    </p:spTree>
    <p:extLst>
      <p:ext uri="{BB962C8B-B14F-4D97-AF65-F5344CB8AC3E}">
        <p14:creationId xmlns:p14="http://schemas.microsoft.com/office/powerpoint/2010/main" xmlns="" val="2880778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smtClean="0"/>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FF49BA2-037F-4A1A-AB1E-DB2948462F98}" type="datetimeFigureOut">
              <a:rPr lang="ru-RU" smtClean="0"/>
              <a:pPr/>
              <a:t>04.04.2020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787A108-9399-4D60-B27E-08D50EB2129B}" type="slidenum">
              <a:rPr lang="ru-RU" smtClean="0"/>
              <a:pPr/>
              <a:t>‹#›</a:t>
            </a:fld>
            <a:endParaRPr lang="ru-RU"/>
          </a:p>
        </p:txBody>
      </p:sp>
    </p:spTree>
    <p:extLst>
      <p:ext uri="{BB962C8B-B14F-4D97-AF65-F5344CB8AC3E}">
        <p14:creationId xmlns:p14="http://schemas.microsoft.com/office/powerpoint/2010/main" xmlns="" val="993668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FF49BA2-037F-4A1A-AB1E-DB2948462F98}" type="datetimeFigureOut">
              <a:rPr lang="ru-RU" smtClean="0"/>
              <a:pPr/>
              <a:t>04.04.2020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787A108-9399-4D60-B27E-08D50EB2129B}" type="slidenum">
              <a:rPr lang="ru-RU" smtClean="0"/>
              <a:pPr/>
              <a:t>‹#›</a:t>
            </a:fld>
            <a:endParaRPr lang="ru-RU"/>
          </a:p>
        </p:txBody>
      </p:sp>
    </p:spTree>
    <p:extLst>
      <p:ext uri="{BB962C8B-B14F-4D97-AF65-F5344CB8AC3E}">
        <p14:creationId xmlns:p14="http://schemas.microsoft.com/office/powerpoint/2010/main" xmlns="" val="3808228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xmlns=""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FF49BA2-037F-4A1A-AB1E-DB2948462F98}" type="datetimeFigureOut">
              <a:rPr lang="ru-RU" smtClean="0"/>
              <a:pPr/>
              <a:t>04.04.2020</a:t>
            </a:fld>
            <a:endParaRPr lang="ru-RU"/>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ru-RU"/>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E787A108-9399-4D60-B27E-08D50EB2129B}" type="slidenum">
              <a:rPr lang="ru-RU" smtClean="0"/>
              <a:pPr/>
              <a:t>‹#›</a:t>
            </a:fld>
            <a:endParaRPr lang="ru-RU"/>
          </a:p>
        </p:txBody>
      </p:sp>
    </p:spTree>
    <p:extLst>
      <p:ext uri="{BB962C8B-B14F-4D97-AF65-F5344CB8AC3E}">
        <p14:creationId xmlns:p14="http://schemas.microsoft.com/office/powerpoint/2010/main" xmlns="" val="14584241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bilimland.kz/kk/subject/ximiya/8-synyp/sudyng-lastanu-sebepteri?mid=f9dbe260-9ee4-11e9-a361-1f1ed251dcf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kk.wikipedia.org/wiki/%D0%91%D0%B8%D0%BE%D1%85%D0%B8%D0%BC%D0%B8%D1%8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bilimland.kz/kk/subject/ximiya/8-synyp/sudyng-kermektigi?mid=0525eda0-9d5a-11e9-be78-49d30a05e051" TargetMode="External"/><Relationship Id="rId2" Type="http://schemas.openxmlformats.org/officeDocument/2006/relationships/hyperlink" Target="https://www.twig-bilim.kz/kz/film/hard-and-soft-water" TargetMode="Externa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openDmnd">
          <a:fgClr>
            <a:schemeClr val="accent1"/>
          </a:fgClr>
          <a:bgClr>
            <a:schemeClr val="bg1"/>
          </a:bgClr>
        </a:patt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913774" y="110517"/>
            <a:ext cx="10364451" cy="1596177"/>
          </a:xfrm>
        </p:spPr>
        <p:txBody>
          <a:bodyPr/>
          <a:lstStyle/>
          <a:p>
            <a:pPr algn="ctr"/>
            <a:r>
              <a:rPr lang="kk-KZ" b="1" dirty="0" smtClean="0">
                <a:latin typeface="Times New Roman" panose="02020603050405020304" pitchFamily="18" charset="0"/>
                <a:cs typeface="Times New Roman" panose="02020603050405020304" pitchFamily="18" charset="0"/>
              </a:rPr>
              <a:t>ХИМИЯ </a:t>
            </a:r>
            <a:r>
              <a:rPr lang="en-US" b="1" dirty="0" smtClean="0">
                <a:latin typeface="Times New Roman" panose="02020603050405020304" pitchFamily="18" charset="0"/>
                <a:cs typeface="Times New Roman" panose="02020603050405020304" pitchFamily="18" charset="0"/>
              </a:rPr>
              <a:t>8</a:t>
            </a:r>
            <a:r>
              <a:rPr lang="kk-KZ" b="1" dirty="0" smtClean="0">
                <a:latin typeface="Times New Roman" panose="02020603050405020304" pitchFamily="18" charset="0"/>
                <a:cs typeface="Times New Roman" panose="02020603050405020304" pitchFamily="18" charset="0"/>
              </a:rPr>
              <a:t>-сынып </a:t>
            </a:r>
            <a:r>
              <a:rPr lang="kk-KZ" b="1" dirty="0" smtClean="0">
                <a:latin typeface="Times New Roman" panose="02020603050405020304" pitchFamily="18" charset="0"/>
                <a:cs typeface="Times New Roman" panose="02020603050405020304" pitchFamily="18" charset="0"/>
              </a:rPr>
              <a:t/>
            </a:r>
            <a:br>
              <a:rPr lang="kk-KZ" b="1" dirty="0" smtClean="0">
                <a:latin typeface="Times New Roman" panose="02020603050405020304" pitchFamily="18" charset="0"/>
                <a:cs typeface="Times New Roman" panose="02020603050405020304" pitchFamily="18" charset="0"/>
              </a:rPr>
            </a:br>
            <a:r>
              <a:rPr lang="kk-KZ" b="1" dirty="0" smtClean="0">
                <a:latin typeface="Times New Roman" panose="02020603050405020304" pitchFamily="18" charset="0"/>
                <a:cs typeface="Times New Roman" panose="02020603050405020304" pitchFamily="18" charset="0"/>
              </a:rPr>
              <a:t> </a:t>
            </a:r>
            <a:r>
              <a:rPr lang="kk-KZ" b="1" dirty="0" smtClean="0">
                <a:latin typeface="Times New Roman" panose="02020603050405020304" pitchFamily="18" charset="0"/>
                <a:cs typeface="Times New Roman" panose="02020603050405020304" pitchFamily="18" charset="0"/>
              </a:rPr>
              <a:t>(209-213 </a:t>
            </a:r>
            <a:r>
              <a:rPr lang="kk-KZ" b="1" dirty="0" smtClean="0">
                <a:latin typeface="Times New Roman" panose="02020603050405020304" pitchFamily="18" charset="0"/>
                <a:cs typeface="Times New Roman" panose="02020603050405020304" pitchFamily="18" charset="0"/>
              </a:rPr>
              <a:t>беттер)</a:t>
            </a:r>
            <a:endParaRPr lang="ru-RU" b="1"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sz="quarter" idx="13"/>
          </p:nvPr>
        </p:nvSpPr>
        <p:spPr>
          <a:xfrm>
            <a:off x="838200" y="1600200"/>
            <a:ext cx="10515600" cy="4576763"/>
          </a:xfrm>
        </p:spPr>
        <p:txBody>
          <a:bodyPr>
            <a:normAutofit fontScale="70000" lnSpcReduction="20000"/>
          </a:bodyPr>
          <a:lstStyle/>
          <a:p>
            <a:pPr marL="0" indent="0">
              <a:buNone/>
            </a:pPr>
            <a:r>
              <a:rPr lang="kk-KZ" sz="2600" b="1" dirty="0" smtClean="0">
                <a:latin typeface="Times New Roman" panose="02020603050405020304" pitchFamily="18" charset="0"/>
                <a:cs typeface="Times New Roman" panose="02020603050405020304" pitchFamily="18" charset="0"/>
              </a:rPr>
              <a:t>Сабақ тақырыбы</a:t>
            </a:r>
            <a:r>
              <a:rPr lang="kk-KZ" sz="2600" dirty="0" smtClean="0">
                <a:latin typeface="Times New Roman" panose="02020603050405020304" pitchFamily="18" charset="0"/>
                <a:cs typeface="Times New Roman" panose="02020603050405020304" pitchFamily="18" charset="0"/>
              </a:rPr>
              <a:t>: СУДЫҢ ЛАСТАНУ СЕБЕПТЕРІ. СУДЫҢ КЕРМЕКТІГІ.</a:t>
            </a:r>
            <a:endParaRPr lang="kk-KZ" sz="2600" dirty="0" smtClean="0">
              <a:latin typeface="Times New Roman" panose="02020603050405020304" pitchFamily="18" charset="0"/>
              <a:cs typeface="Times New Roman" panose="02020603050405020304" pitchFamily="18" charset="0"/>
            </a:endParaRPr>
          </a:p>
          <a:p>
            <a:pPr marL="0" indent="0">
              <a:buNone/>
            </a:pPr>
            <a:endParaRPr lang="en-US" sz="2600" dirty="0" smtClean="0">
              <a:latin typeface="Times New Roman" panose="02020603050405020304" pitchFamily="18" charset="0"/>
              <a:cs typeface="Times New Roman" panose="02020603050405020304" pitchFamily="18" charset="0"/>
            </a:endParaRPr>
          </a:p>
          <a:p>
            <a:pPr marL="0" indent="0">
              <a:buNone/>
            </a:pPr>
            <a:r>
              <a:rPr lang="kk-KZ" sz="2600" b="1" dirty="0" smtClean="0">
                <a:latin typeface="Times New Roman" panose="02020603050405020304" pitchFamily="18" charset="0"/>
                <a:cs typeface="Times New Roman" panose="02020603050405020304" pitchFamily="18" charset="0"/>
              </a:rPr>
              <a:t>Оқу мақсаты:</a:t>
            </a:r>
          </a:p>
          <a:p>
            <a:pPr eaLnBrk="0" hangingPunct="0"/>
            <a:r>
              <a:rPr lang="en-US" sz="2600" dirty="0" smtClean="0">
                <a:latin typeface="Times New Roman" panose="02020603050405020304" pitchFamily="18" charset="0"/>
                <a:cs typeface="Times New Roman" panose="02020603050405020304" pitchFamily="18" charset="0"/>
              </a:rPr>
              <a:t>8</a:t>
            </a:r>
            <a:r>
              <a:rPr lang="kk-KZ" sz="2600" dirty="0" smtClean="0">
                <a:latin typeface="Times New Roman" panose="02020603050405020304" pitchFamily="18" charset="0"/>
                <a:cs typeface="Times New Roman" panose="02020603050405020304" pitchFamily="18" charset="0"/>
              </a:rPr>
              <a:t>.4.2.8 – СУДЫҢ ЛАСТАНУ ҚАУІПТІЛІГІ МЕН СЕБЕБІН АНЫҚТАУ, СУДЫ ТАЗАРТУ ӘДІСТЕРІН ТҮСІНДІРУ;</a:t>
            </a:r>
            <a:endParaRPr lang="ru-RU" sz="2600" dirty="0">
              <a:latin typeface="Times New Roman" panose="02020603050405020304" pitchFamily="18" charset="0"/>
              <a:cs typeface="Times New Roman" panose="02020603050405020304" pitchFamily="18" charset="0"/>
            </a:endParaRPr>
          </a:p>
          <a:p>
            <a:r>
              <a:rPr lang="en-US" sz="2600" dirty="0" smtClean="0">
                <a:latin typeface="Times New Roman" panose="02020603050405020304" pitchFamily="18" charset="0"/>
                <a:cs typeface="Times New Roman" panose="02020603050405020304" pitchFamily="18" charset="0"/>
              </a:rPr>
              <a:t>8</a:t>
            </a:r>
            <a:r>
              <a:rPr lang="kk-KZ" sz="2600" dirty="0" smtClean="0">
                <a:latin typeface="Times New Roman" panose="02020603050405020304" pitchFamily="18" charset="0"/>
                <a:cs typeface="Times New Roman" panose="02020603050405020304" pitchFamily="18" charset="0"/>
              </a:rPr>
              <a:t>.4.2.9 – СУДЫҢ КЕРМЕКТІГІН АНЫҚТАУ ЖӘНЕ ОНЫ ЖОЮ ТӘСІЛДЕРІН ТҮСІНДІРУ</a:t>
            </a:r>
            <a:endParaRPr lang="kk-KZ" sz="2600" dirty="0" smtClean="0">
              <a:latin typeface="Times New Roman" panose="02020603050405020304" pitchFamily="18" charset="0"/>
              <a:cs typeface="Times New Roman" panose="02020603050405020304" pitchFamily="18" charset="0"/>
            </a:endParaRPr>
          </a:p>
          <a:p>
            <a:endParaRPr lang="kk-KZ" sz="2600" dirty="0" smtClean="0">
              <a:latin typeface="Times New Roman" panose="02020603050405020304" pitchFamily="18" charset="0"/>
              <a:cs typeface="Times New Roman" panose="02020603050405020304" pitchFamily="18" charset="0"/>
            </a:endParaRPr>
          </a:p>
          <a:p>
            <a:pPr>
              <a:buNone/>
            </a:pPr>
            <a:r>
              <a:rPr lang="kk-KZ" sz="2600" b="1" dirty="0" smtClean="0">
                <a:latin typeface="Times New Roman" panose="02020603050405020304" pitchFamily="18" charset="0"/>
                <a:cs typeface="Times New Roman" panose="02020603050405020304" pitchFamily="18" charset="0"/>
              </a:rPr>
              <a:t>Бағалау критерийі:</a:t>
            </a:r>
            <a:endParaRPr lang="kk-KZ" sz="2600" b="1" dirty="0">
              <a:latin typeface="Times New Roman" panose="02020603050405020304" pitchFamily="18" charset="0"/>
              <a:cs typeface="Times New Roman" panose="02020603050405020304" pitchFamily="18" charset="0"/>
            </a:endParaRPr>
          </a:p>
          <a:p>
            <a:r>
              <a:rPr lang="kk-KZ" sz="2600" dirty="0">
                <a:latin typeface="Times New Roman" panose="02020603050405020304" pitchFamily="18" charset="0"/>
                <a:cs typeface="Times New Roman" panose="02020603050405020304" pitchFamily="18" charset="0"/>
              </a:rPr>
              <a:t>  </a:t>
            </a:r>
            <a:r>
              <a:rPr lang="en-US" sz="2600" dirty="0" smtClean="0">
                <a:latin typeface="Times New Roman" panose="02020603050405020304" pitchFamily="18" charset="0"/>
                <a:cs typeface="Times New Roman" panose="02020603050405020304" pitchFamily="18" charset="0"/>
              </a:rPr>
              <a:t>1.</a:t>
            </a:r>
            <a:r>
              <a:rPr lang="kk-KZ" sz="2600" dirty="0" smtClean="0">
                <a:latin typeface="Times New Roman" panose="02020603050405020304" pitchFamily="18" charset="0"/>
                <a:cs typeface="Times New Roman" panose="02020603050405020304" pitchFamily="18" charset="0"/>
              </a:rPr>
              <a:t>СУДЫҢ ЛАСТАНУ ҚАУІПТІЛІГІ МЕН СЕБЕБІН АНЫҚТАЙДЫ.</a:t>
            </a:r>
            <a:endParaRPr lang="en-US" sz="2600" dirty="0">
              <a:latin typeface="Times New Roman" panose="02020603050405020304" pitchFamily="18" charset="0"/>
              <a:cs typeface="Times New Roman" panose="02020603050405020304" pitchFamily="18" charset="0"/>
            </a:endParaRPr>
          </a:p>
          <a:p>
            <a:r>
              <a:rPr lang="kk-KZ" sz="2600" dirty="0" smtClean="0">
                <a:latin typeface="Times New Roman" panose="02020603050405020304" pitchFamily="18" charset="0"/>
                <a:cs typeface="Times New Roman" panose="02020603050405020304" pitchFamily="18" charset="0"/>
              </a:rPr>
              <a:t>   2</a:t>
            </a:r>
            <a:r>
              <a:rPr lang="en-US" sz="2600" dirty="0" smtClean="0">
                <a:latin typeface="Times New Roman" panose="02020603050405020304" pitchFamily="18" charset="0"/>
                <a:cs typeface="Times New Roman" panose="02020603050405020304" pitchFamily="18" charset="0"/>
              </a:rPr>
              <a:t>.</a:t>
            </a:r>
            <a:r>
              <a:rPr lang="kk-KZ" sz="2600" dirty="0" smtClean="0">
                <a:latin typeface="Times New Roman" panose="02020603050405020304" pitchFamily="18" charset="0"/>
                <a:cs typeface="Times New Roman" panose="02020603050405020304" pitchFamily="18" charset="0"/>
              </a:rPr>
              <a:t>КЕРМЕК СУДЫҢ ҚАСИЕТІН АНЫҚТАЙДЫ, ЖОЮ ЖОЛДАРЫН ҰСЫНАДЫ.</a:t>
            </a:r>
            <a:endParaRPr lang="kk-KZ" sz="2600"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8061596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913775" y="618517"/>
            <a:ext cx="10364451" cy="3875106"/>
          </a:xfrm>
        </p:spPr>
        <p:txBody>
          <a:bodyPr>
            <a:normAutofit/>
          </a:bodyPr>
          <a:lstStyle/>
          <a:p>
            <a:r>
              <a:rPr lang="kk-KZ" sz="2200" b="1" cap="none" dirty="0" smtClean="0">
                <a:latin typeface="Times New Roman" pitchFamily="18" charset="0"/>
                <a:cs typeface="Times New Roman" pitchFamily="18" charset="0"/>
              </a:rPr>
              <a:t>B) </a:t>
            </a:r>
            <a:r>
              <a:rPr lang="kk-KZ" sz="2200" b="1" i="1" cap="none" dirty="0" smtClean="0">
                <a:latin typeface="Times New Roman" pitchFamily="18" charset="0"/>
                <a:cs typeface="Times New Roman" pitchFamily="18" charset="0"/>
              </a:rPr>
              <a:t>Кермектіктің жою әдістері көрсетілген  реакция теңдеуін аяқтаңыз</a:t>
            </a:r>
            <a:br>
              <a:rPr lang="kk-KZ" sz="2200" b="1" i="1" cap="none"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kk-KZ" sz="2200" b="1" i="1" dirty="0" smtClean="0">
                <a:latin typeface="Times New Roman" pitchFamily="18" charset="0"/>
                <a:cs typeface="Times New Roman" pitchFamily="18" charset="0"/>
              </a:rPr>
              <a:t>   1. Суды қайнату:  </a:t>
            </a: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kk-KZ" sz="2200" dirty="0" smtClean="0">
                <a:latin typeface="Times New Roman" pitchFamily="18" charset="0"/>
                <a:cs typeface="Times New Roman" pitchFamily="18" charset="0"/>
              </a:rPr>
              <a:t>                             </a:t>
            </a:r>
            <a:r>
              <a:rPr lang="kk-KZ" sz="2200" dirty="0" smtClean="0">
                <a:latin typeface="Times New Roman" pitchFamily="18" charset="0"/>
                <a:cs typeface="Times New Roman" pitchFamily="18" charset="0"/>
              </a:rPr>
              <a:t>C</a:t>
            </a:r>
            <a:r>
              <a:rPr lang="kk-KZ" sz="2200" cap="none" dirty="0" smtClean="0">
                <a:latin typeface="Times New Roman" pitchFamily="18" charset="0"/>
                <a:cs typeface="Times New Roman" pitchFamily="18" charset="0"/>
              </a:rPr>
              <a:t>a</a:t>
            </a:r>
            <a:r>
              <a:rPr lang="kk-KZ" sz="2200" dirty="0" smtClean="0">
                <a:latin typeface="Times New Roman" pitchFamily="18" charset="0"/>
                <a:cs typeface="Times New Roman" pitchFamily="18" charset="0"/>
              </a:rPr>
              <a:t> </a:t>
            </a:r>
            <a:r>
              <a:rPr lang="kk-KZ" sz="2200" dirty="0" smtClean="0">
                <a:latin typeface="Times New Roman" pitchFamily="18" charset="0"/>
                <a:cs typeface="Times New Roman" pitchFamily="18" charset="0"/>
              </a:rPr>
              <a:t>(HCO</a:t>
            </a:r>
            <a:r>
              <a:rPr lang="kk-KZ" sz="2200" baseline="-25000" dirty="0" smtClean="0">
                <a:latin typeface="Times New Roman" pitchFamily="18" charset="0"/>
                <a:cs typeface="Times New Roman" pitchFamily="18" charset="0"/>
              </a:rPr>
              <a:t>3</a:t>
            </a:r>
            <a:r>
              <a:rPr lang="kk-KZ" sz="2200" dirty="0" smtClean="0">
                <a:latin typeface="Times New Roman" pitchFamily="18" charset="0"/>
                <a:cs typeface="Times New Roman" pitchFamily="18" charset="0"/>
              </a:rPr>
              <a:t>)  </a:t>
            </a:r>
            <a:r>
              <a:rPr lang="kk-KZ" sz="2200" cap="none" baseline="30000" dirty="0" smtClean="0">
                <a:latin typeface="Times New Roman" pitchFamily="18" charset="0"/>
                <a:cs typeface="Times New Roman" pitchFamily="18" charset="0"/>
              </a:rPr>
              <a:t>t</a:t>
            </a:r>
            <a:r>
              <a:rPr lang="kk-KZ" sz="2200" baseline="30000" dirty="0" smtClean="0">
                <a:latin typeface="Times New Roman" pitchFamily="18" charset="0"/>
                <a:cs typeface="Times New Roman" pitchFamily="18" charset="0"/>
              </a:rPr>
              <a:t>     </a:t>
            </a: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kk-KZ" sz="2200" baseline="30000" dirty="0" smtClean="0">
                <a:latin typeface="Times New Roman" pitchFamily="18" charset="0"/>
                <a:cs typeface="Times New Roman" pitchFamily="18" charset="0"/>
              </a:rPr>
              <a:t>  </a:t>
            </a:r>
            <a:r>
              <a:rPr lang="kk-KZ" sz="2200" baseline="30000" dirty="0" smtClean="0">
                <a:latin typeface="Times New Roman" pitchFamily="18" charset="0"/>
                <a:cs typeface="Times New Roman" pitchFamily="18" charset="0"/>
              </a:rPr>
              <a:t/>
            </a:r>
            <a:br>
              <a:rPr lang="kk-KZ" sz="2200" baseline="30000" dirty="0" smtClean="0">
                <a:latin typeface="Times New Roman" pitchFamily="18" charset="0"/>
                <a:cs typeface="Times New Roman" pitchFamily="18" charset="0"/>
              </a:rPr>
            </a:br>
            <a:r>
              <a:rPr lang="kk-KZ" sz="2200" baseline="30000" dirty="0" smtClean="0">
                <a:latin typeface="Times New Roman" pitchFamily="18" charset="0"/>
                <a:cs typeface="Times New Roman" pitchFamily="18" charset="0"/>
              </a:rPr>
              <a:t> </a:t>
            </a:r>
            <a:r>
              <a:rPr lang="kk-KZ" sz="2200" b="1" i="1" dirty="0" smtClean="0">
                <a:latin typeface="Times New Roman" pitchFamily="18" charset="0"/>
                <a:cs typeface="Times New Roman" pitchFamily="18" charset="0"/>
              </a:rPr>
              <a:t>2. Соданың әсері:</a:t>
            </a: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kk-KZ" sz="2200" b="1" dirty="0" smtClean="0">
                <a:latin typeface="Times New Roman" pitchFamily="18" charset="0"/>
                <a:cs typeface="Times New Roman" pitchFamily="18" charset="0"/>
              </a:rPr>
              <a:t>                                  </a:t>
            </a:r>
            <a:r>
              <a:rPr lang="kk-KZ" sz="2200" dirty="0" smtClean="0">
                <a:latin typeface="Times New Roman" pitchFamily="18" charset="0"/>
                <a:cs typeface="Times New Roman" pitchFamily="18" charset="0"/>
              </a:rPr>
              <a:t>M</a:t>
            </a:r>
            <a:r>
              <a:rPr lang="kk-KZ" sz="2200" cap="none" dirty="0" smtClean="0">
                <a:latin typeface="Times New Roman" pitchFamily="18" charset="0"/>
                <a:cs typeface="Times New Roman" pitchFamily="18" charset="0"/>
              </a:rPr>
              <a:t>g </a:t>
            </a:r>
            <a:r>
              <a:rPr lang="kk-KZ" sz="2200" dirty="0" smtClean="0">
                <a:latin typeface="Times New Roman" pitchFamily="18" charset="0"/>
                <a:cs typeface="Times New Roman" pitchFamily="18" charset="0"/>
              </a:rPr>
              <a:t>(</a:t>
            </a:r>
            <a:r>
              <a:rPr lang="kk-KZ" sz="2200" dirty="0" smtClean="0">
                <a:latin typeface="Times New Roman" pitchFamily="18" charset="0"/>
                <a:cs typeface="Times New Roman" pitchFamily="18" charset="0"/>
              </a:rPr>
              <a:t>HCO</a:t>
            </a:r>
            <a:r>
              <a:rPr lang="kk-KZ" sz="2200" baseline="-25000" dirty="0" smtClean="0">
                <a:latin typeface="Times New Roman" pitchFamily="18" charset="0"/>
                <a:cs typeface="Times New Roman" pitchFamily="18" charset="0"/>
              </a:rPr>
              <a:t>3</a:t>
            </a:r>
            <a:r>
              <a:rPr lang="kk-KZ" sz="2200" dirty="0" smtClean="0">
                <a:latin typeface="Times New Roman" pitchFamily="18" charset="0"/>
                <a:cs typeface="Times New Roman" pitchFamily="18" charset="0"/>
              </a:rPr>
              <a:t>)</a:t>
            </a:r>
            <a:r>
              <a:rPr lang="kk-KZ" sz="2200" baseline="-25000" dirty="0" smtClean="0">
                <a:latin typeface="Times New Roman" pitchFamily="18" charset="0"/>
                <a:cs typeface="Times New Roman" pitchFamily="18" charset="0"/>
              </a:rPr>
              <a:t>2</a:t>
            </a:r>
            <a:r>
              <a:rPr lang="kk-KZ" sz="2200" dirty="0" smtClean="0">
                <a:latin typeface="Times New Roman" pitchFamily="18" charset="0"/>
                <a:cs typeface="Times New Roman" pitchFamily="18" charset="0"/>
              </a:rPr>
              <a:t> + </a:t>
            </a:r>
            <a:r>
              <a:rPr lang="kk-KZ" sz="2200" dirty="0" smtClean="0">
                <a:latin typeface="Times New Roman" pitchFamily="18" charset="0"/>
                <a:cs typeface="Times New Roman" pitchFamily="18" charset="0"/>
              </a:rPr>
              <a:t>N</a:t>
            </a:r>
            <a:r>
              <a:rPr lang="kk-KZ" sz="2200" cap="none" dirty="0" smtClean="0">
                <a:latin typeface="Times New Roman" pitchFamily="18" charset="0"/>
                <a:cs typeface="Times New Roman" pitchFamily="18" charset="0"/>
              </a:rPr>
              <a:t>a</a:t>
            </a:r>
            <a:r>
              <a:rPr lang="kk-KZ" sz="2200" baseline="-25000" dirty="0" smtClean="0">
                <a:latin typeface="Times New Roman" pitchFamily="18" charset="0"/>
                <a:cs typeface="Times New Roman" pitchFamily="18" charset="0"/>
              </a:rPr>
              <a:t>2</a:t>
            </a:r>
            <a:r>
              <a:rPr lang="kk-KZ" sz="2200" dirty="0" smtClean="0">
                <a:latin typeface="Times New Roman" pitchFamily="18" charset="0"/>
                <a:cs typeface="Times New Roman" pitchFamily="18" charset="0"/>
              </a:rPr>
              <a:t>CO</a:t>
            </a:r>
            <a:r>
              <a:rPr lang="kk-KZ" sz="2200" baseline="-25000" dirty="0" smtClean="0">
                <a:latin typeface="Times New Roman" pitchFamily="18" charset="0"/>
                <a:cs typeface="Times New Roman" pitchFamily="18" charset="0"/>
              </a:rPr>
              <a:t>3</a:t>
            </a:r>
            <a:r>
              <a:rPr lang="kk-KZ" sz="2200" dirty="0" smtClean="0">
                <a:latin typeface="Times New Roman" pitchFamily="18" charset="0"/>
                <a:cs typeface="Times New Roman" pitchFamily="18" charset="0"/>
              </a:rPr>
              <a:t> </a:t>
            </a:r>
            <a:r>
              <a:rPr lang="kk-KZ" sz="2200" dirty="0" smtClean="0">
                <a:latin typeface="Times New Roman" pitchFamily="18" charset="0"/>
                <a:cs typeface="Times New Roman" pitchFamily="18" charset="0"/>
              </a:rPr>
              <a:t>= </a:t>
            </a: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kk-KZ" sz="2200" b="1" i="1" dirty="0" smtClean="0">
                <a:latin typeface="Times New Roman" pitchFamily="18" charset="0"/>
                <a:cs typeface="Times New Roman" pitchFamily="18" charset="0"/>
              </a:rPr>
              <a:t>       </a:t>
            </a:r>
            <a:r>
              <a:rPr lang="kk-KZ" sz="2200" b="1" i="1" dirty="0" smtClean="0">
                <a:latin typeface="Times New Roman" pitchFamily="18" charset="0"/>
                <a:cs typeface="Times New Roman" pitchFamily="18" charset="0"/>
              </a:rPr>
              <a:t/>
            </a:r>
            <a:br>
              <a:rPr lang="kk-KZ" sz="2200" b="1" i="1" dirty="0" smtClean="0">
                <a:latin typeface="Times New Roman" pitchFamily="18" charset="0"/>
                <a:cs typeface="Times New Roman" pitchFamily="18" charset="0"/>
              </a:rPr>
            </a:br>
            <a:r>
              <a:rPr lang="kk-KZ" sz="2200" b="1" i="1" dirty="0" smtClean="0">
                <a:latin typeface="Times New Roman" pitchFamily="18" charset="0"/>
                <a:cs typeface="Times New Roman" pitchFamily="18" charset="0"/>
              </a:rPr>
              <a:t> </a:t>
            </a:r>
            <a:r>
              <a:rPr lang="kk-KZ" sz="2200" b="1" i="1" dirty="0" smtClean="0">
                <a:latin typeface="Times New Roman" pitchFamily="18" charset="0"/>
                <a:cs typeface="Times New Roman" pitchFamily="18" charset="0"/>
              </a:rPr>
              <a:t>3. Әк сүтінің әсері:</a:t>
            </a: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kk-KZ" sz="2200" b="1" i="1" dirty="0" smtClean="0">
                <a:latin typeface="Times New Roman" pitchFamily="18" charset="0"/>
                <a:cs typeface="Times New Roman" pitchFamily="18" charset="0"/>
              </a:rPr>
              <a:t>                                  </a:t>
            </a:r>
            <a:r>
              <a:rPr lang="kk-KZ" sz="2200" dirty="0" smtClean="0">
                <a:latin typeface="Times New Roman" pitchFamily="18" charset="0"/>
                <a:cs typeface="Times New Roman" pitchFamily="18" charset="0"/>
              </a:rPr>
              <a:t>С</a:t>
            </a:r>
            <a:r>
              <a:rPr lang="kk-KZ" sz="2200" cap="none" dirty="0" smtClean="0">
                <a:latin typeface="Times New Roman" pitchFamily="18" charset="0"/>
                <a:cs typeface="Times New Roman" pitchFamily="18" charset="0"/>
              </a:rPr>
              <a:t>а </a:t>
            </a:r>
            <a:r>
              <a:rPr lang="kk-KZ" sz="2200" dirty="0" smtClean="0">
                <a:latin typeface="Times New Roman" pitchFamily="18" charset="0"/>
                <a:cs typeface="Times New Roman" pitchFamily="18" charset="0"/>
              </a:rPr>
              <a:t>(</a:t>
            </a:r>
            <a:r>
              <a:rPr lang="en-US" sz="2200" dirty="0" smtClean="0">
                <a:latin typeface="Times New Roman" pitchFamily="18" charset="0"/>
                <a:cs typeface="Times New Roman" pitchFamily="18" charset="0"/>
              </a:rPr>
              <a:t>HCO</a:t>
            </a:r>
            <a:r>
              <a:rPr lang="en-US" sz="2200" baseline="-25000" dirty="0" smtClean="0">
                <a:latin typeface="Times New Roman" pitchFamily="18" charset="0"/>
                <a:cs typeface="Times New Roman" pitchFamily="18" charset="0"/>
              </a:rPr>
              <a:t>3</a:t>
            </a:r>
            <a:r>
              <a:rPr lang="kk-KZ" sz="2200" dirty="0" smtClean="0">
                <a:latin typeface="Times New Roman" pitchFamily="18" charset="0"/>
                <a:cs typeface="Times New Roman" pitchFamily="18" charset="0"/>
              </a:rPr>
              <a:t>)</a:t>
            </a:r>
            <a:r>
              <a:rPr lang="en-US" sz="2200" baseline="-25000" dirty="0" smtClean="0">
                <a:latin typeface="Times New Roman" pitchFamily="18" charset="0"/>
                <a:cs typeface="Times New Roman" pitchFamily="18" charset="0"/>
              </a:rPr>
              <a:t>2</a:t>
            </a:r>
            <a:r>
              <a:rPr lang="en-US" sz="2200" dirty="0" smtClean="0">
                <a:latin typeface="Times New Roman" pitchFamily="18" charset="0"/>
                <a:cs typeface="Times New Roman" pitchFamily="18" charset="0"/>
              </a:rPr>
              <a:t> + </a:t>
            </a:r>
            <a:r>
              <a:rPr lang="en-US" sz="2200" dirty="0" smtClean="0">
                <a:latin typeface="Times New Roman" pitchFamily="18" charset="0"/>
                <a:cs typeface="Times New Roman" pitchFamily="18" charset="0"/>
              </a:rPr>
              <a:t>C</a:t>
            </a:r>
            <a:r>
              <a:rPr lang="en-US" sz="2200" cap="none" dirty="0" smtClean="0">
                <a:latin typeface="Times New Roman" pitchFamily="18" charset="0"/>
                <a:cs typeface="Times New Roman" pitchFamily="18" charset="0"/>
              </a:rPr>
              <a:t>a</a:t>
            </a:r>
            <a:r>
              <a:rPr lang="en-US" sz="2200" dirty="0" smtClean="0">
                <a:latin typeface="Times New Roman" pitchFamily="18" charset="0"/>
                <a:cs typeface="Times New Roman" pitchFamily="18" charset="0"/>
              </a:rPr>
              <a:t>(OH)</a:t>
            </a:r>
            <a:r>
              <a:rPr lang="en-US" sz="2200" baseline="-25000" dirty="0" smtClean="0">
                <a:latin typeface="Times New Roman" pitchFamily="18" charset="0"/>
                <a:cs typeface="Times New Roman" pitchFamily="18" charset="0"/>
              </a:rPr>
              <a:t>2</a:t>
            </a:r>
            <a:r>
              <a:rPr lang="en-US" sz="2200"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a:t>
            </a:r>
            <a:endParaRPr lang="ru-RU" sz="2200" dirty="0">
              <a:latin typeface="Times New Roman" pitchFamily="18" charset="0"/>
              <a:cs typeface="Times New Roman" pitchFamily="18" charset="0"/>
            </a:endParaRPr>
          </a:p>
        </p:txBody>
      </p:sp>
      <p:cxnSp>
        <p:nvCxnSpPr>
          <p:cNvPr id="6" name="Прямая со стрелкой 5"/>
          <p:cNvCxnSpPr/>
          <p:nvPr/>
        </p:nvCxnSpPr>
        <p:spPr>
          <a:xfrm>
            <a:off x="9562011" y="4598126"/>
            <a:ext cx="91440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p:nvPr/>
        </p:nvCxnSpPr>
        <p:spPr>
          <a:xfrm>
            <a:off x="7694023" y="2586446"/>
            <a:ext cx="548640" cy="261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89349" y="0"/>
            <a:ext cx="10364451" cy="1596177"/>
          </a:xfrm>
        </p:spPr>
        <p:txBody>
          <a:bodyPr/>
          <a:lstStyle/>
          <a:p>
            <a:r>
              <a:rPr lang="kk-KZ" dirty="0" smtClean="0"/>
              <a:t>Сабақты бекіту</a:t>
            </a:r>
            <a:endParaRPr lang="ru-RU" dirty="0"/>
          </a:p>
        </p:txBody>
      </p:sp>
      <p:sp>
        <p:nvSpPr>
          <p:cNvPr id="3" name="Объект 2"/>
          <p:cNvSpPr>
            <a:spLocks noGrp="1"/>
          </p:cNvSpPr>
          <p:nvPr>
            <p:ph sz="quarter" idx="13"/>
          </p:nvPr>
        </p:nvSpPr>
        <p:spPr>
          <a:xfrm>
            <a:off x="838200" y="1397000"/>
            <a:ext cx="10515600" cy="5003800"/>
          </a:xfrm>
        </p:spPr>
        <p:txBody>
          <a:bodyPr>
            <a:noAutofit/>
          </a:bodyPr>
          <a:lstStyle/>
          <a:p>
            <a:pPr marL="0" indent="0">
              <a:buNone/>
            </a:pPr>
            <a:endParaRPr lang="kk-KZ" sz="1800" dirty="0" smtClean="0">
              <a:latin typeface="Times New Roman" pitchFamily="18" charset="0"/>
              <a:cs typeface="Times New Roman" pitchFamily="18" charset="0"/>
            </a:endParaRPr>
          </a:p>
          <a:p>
            <a:pPr>
              <a:buNone/>
            </a:pPr>
            <a:r>
              <a:rPr lang="kk-KZ" sz="1800" dirty="0" smtClean="0">
                <a:latin typeface="Times New Roman" pitchFamily="18" charset="0"/>
                <a:cs typeface="Times New Roman" pitchFamily="18" charset="0"/>
              </a:rPr>
              <a:t>1. Кермек судың құрамында болатын иондар? </a:t>
            </a:r>
            <a:endParaRPr lang="ru-RU" sz="1800" dirty="0" smtClean="0">
              <a:latin typeface="Times New Roman" pitchFamily="18" charset="0"/>
              <a:cs typeface="Times New Roman" pitchFamily="18" charset="0"/>
            </a:endParaRPr>
          </a:p>
          <a:p>
            <a:pPr>
              <a:buNone/>
            </a:pPr>
            <a:r>
              <a:rPr lang="kk-KZ" sz="1800" dirty="0" smtClean="0">
                <a:latin typeface="Times New Roman" pitchFamily="18" charset="0"/>
                <a:cs typeface="Times New Roman" pitchFamily="18" charset="0"/>
              </a:rPr>
              <a:t>а) C</a:t>
            </a:r>
            <a:r>
              <a:rPr lang="kk-KZ" sz="1800" cap="none" dirty="0" smtClean="0">
                <a:latin typeface="Times New Roman" pitchFamily="18" charset="0"/>
                <a:cs typeface="Times New Roman" pitchFamily="18" charset="0"/>
              </a:rPr>
              <a:t>a</a:t>
            </a:r>
            <a:r>
              <a:rPr lang="kk-KZ" sz="1800" dirty="0" smtClean="0">
                <a:latin typeface="Times New Roman" pitchFamily="18" charset="0"/>
                <a:cs typeface="Times New Roman" pitchFamily="18" charset="0"/>
              </a:rPr>
              <a:t>, B</a:t>
            </a:r>
            <a:r>
              <a:rPr lang="kk-KZ" sz="1800" cap="none" dirty="0" smtClean="0">
                <a:latin typeface="Times New Roman" pitchFamily="18" charset="0"/>
                <a:cs typeface="Times New Roman" pitchFamily="18" charset="0"/>
              </a:rPr>
              <a:t>a </a:t>
            </a:r>
            <a:r>
              <a:rPr lang="kk-KZ" sz="1800" dirty="0" smtClean="0">
                <a:latin typeface="Times New Roman" pitchFamily="18" charset="0"/>
                <a:cs typeface="Times New Roman" pitchFamily="18" charset="0"/>
              </a:rPr>
              <a:t> б)N</a:t>
            </a:r>
            <a:r>
              <a:rPr lang="kk-KZ" sz="1800" cap="none" dirty="0" smtClean="0">
                <a:latin typeface="Times New Roman" pitchFamily="18" charset="0"/>
                <a:cs typeface="Times New Roman" pitchFamily="18" charset="0"/>
              </a:rPr>
              <a:t>a</a:t>
            </a:r>
            <a:r>
              <a:rPr lang="kk-KZ" sz="1800" dirty="0" smtClean="0">
                <a:latin typeface="Times New Roman" pitchFamily="18" charset="0"/>
                <a:cs typeface="Times New Roman" pitchFamily="18" charset="0"/>
              </a:rPr>
              <a:t>, C</a:t>
            </a:r>
            <a:r>
              <a:rPr lang="kk-KZ" sz="1800" cap="none" dirty="0" smtClean="0">
                <a:latin typeface="Times New Roman" pitchFamily="18" charset="0"/>
                <a:cs typeface="Times New Roman" pitchFamily="18" charset="0"/>
              </a:rPr>
              <a:t>a </a:t>
            </a:r>
            <a:r>
              <a:rPr lang="kk-KZ" sz="1800" dirty="0" smtClean="0">
                <a:latin typeface="Times New Roman" pitchFamily="18" charset="0"/>
                <a:cs typeface="Times New Roman" pitchFamily="18" charset="0"/>
              </a:rPr>
              <a:t> в) M</a:t>
            </a:r>
            <a:r>
              <a:rPr lang="kk-KZ" sz="1800" cap="none" dirty="0" smtClean="0">
                <a:latin typeface="Times New Roman" pitchFamily="18" charset="0"/>
                <a:cs typeface="Times New Roman" pitchFamily="18" charset="0"/>
              </a:rPr>
              <a:t>g</a:t>
            </a:r>
            <a:r>
              <a:rPr lang="kk-KZ" sz="1800" dirty="0" smtClean="0">
                <a:latin typeface="Times New Roman" pitchFamily="18" charset="0"/>
                <a:cs typeface="Times New Roman" pitchFamily="18" charset="0"/>
              </a:rPr>
              <a:t>, B</a:t>
            </a:r>
            <a:r>
              <a:rPr lang="kk-KZ" sz="1800" cap="none" dirty="0" smtClean="0">
                <a:latin typeface="Times New Roman" pitchFamily="18" charset="0"/>
                <a:cs typeface="Times New Roman" pitchFamily="18" charset="0"/>
              </a:rPr>
              <a:t>a</a:t>
            </a:r>
            <a:r>
              <a:rPr lang="kk-KZ" sz="1800" dirty="0" smtClean="0">
                <a:latin typeface="Times New Roman" pitchFamily="18" charset="0"/>
                <a:cs typeface="Times New Roman" pitchFamily="18" charset="0"/>
              </a:rPr>
              <a:t>   г) C</a:t>
            </a:r>
            <a:r>
              <a:rPr lang="kk-KZ" sz="1800" cap="none" dirty="0" smtClean="0">
                <a:latin typeface="Times New Roman" pitchFamily="18" charset="0"/>
                <a:cs typeface="Times New Roman" pitchFamily="18" charset="0"/>
              </a:rPr>
              <a:t>a</a:t>
            </a:r>
            <a:r>
              <a:rPr lang="kk-KZ" sz="1800" dirty="0" smtClean="0">
                <a:latin typeface="Times New Roman" pitchFamily="18" charset="0"/>
                <a:cs typeface="Times New Roman" pitchFamily="18" charset="0"/>
              </a:rPr>
              <a:t>, M</a:t>
            </a:r>
            <a:r>
              <a:rPr lang="kk-KZ" sz="1800" cap="none" dirty="0" smtClean="0">
                <a:latin typeface="Times New Roman" pitchFamily="18" charset="0"/>
                <a:cs typeface="Times New Roman" pitchFamily="18" charset="0"/>
              </a:rPr>
              <a:t>g </a:t>
            </a:r>
            <a:endParaRPr lang="ru-RU" sz="1800" dirty="0" smtClean="0">
              <a:latin typeface="Times New Roman" pitchFamily="18" charset="0"/>
              <a:cs typeface="Times New Roman" pitchFamily="18" charset="0"/>
            </a:endParaRPr>
          </a:p>
          <a:p>
            <a:pPr>
              <a:buNone/>
            </a:pPr>
            <a:r>
              <a:rPr lang="kk-KZ" sz="1800" dirty="0" smtClean="0">
                <a:latin typeface="Times New Roman" pitchFamily="18" charset="0"/>
                <a:cs typeface="Times New Roman" pitchFamily="18" charset="0"/>
              </a:rPr>
              <a:t>2. </a:t>
            </a:r>
            <a:r>
              <a:rPr lang="ru-RU" sz="1800" dirty="0" err="1" smtClean="0">
                <a:latin typeface="Times New Roman" pitchFamily="18" charset="0"/>
                <a:cs typeface="Times New Roman" pitchFamily="18" charset="0"/>
              </a:rPr>
              <a:t>Кермектік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бөлінеді</a:t>
            </a:r>
            <a:r>
              <a:rPr lang="en-US" sz="1800" dirty="0" smtClean="0">
                <a:latin typeface="Times New Roman" pitchFamily="18" charset="0"/>
                <a:cs typeface="Times New Roman" pitchFamily="18" charset="0"/>
              </a:rPr>
              <a:t>? </a:t>
            </a:r>
            <a:endParaRPr lang="ru-RU" sz="1800" dirty="0" smtClean="0">
              <a:latin typeface="Times New Roman" pitchFamily="18" charset="0"/>
              <a:cs typeface="Times New Roman" pitchFamily="18" charset="0"/>
            </a:endParaRPr>
          </a:p>
          <a:p>
            <a:pPr>
              <a:buNone/>
            </a:pPr>
            <a:r>
              <a:rPr lang="kk-KZ" sz="1800" dirty="0" smtClean="0">
                <a:latin typeface="Times New Roman" pitchFamily="18" charset="0"/>
                <a:cs typeface="Times New Roman" pitchFamily="18" charset="0"/>
              </a:rPr>
              <a:t>А) жалпы, уақытша  в) тұрақты, уақытша б) жалпы, тұрақты г) бөлінбейді </a:t>
            </a:r>
            <a:endParaRPr lang="ru-RU" sz="1800" dirty="0" smtClean="0">
              <a:latin typeface="Times New Roman" pitchFamily="18" charset="0"/>
              <a:cs typeface="Times New Roman" pitchFamily="18" charset="0"/>
            </a:endParaRPr>
          </a:p>
          <a:p>
            <a:pPr>
              <a:buNone/>
            </a:pPr>
            <a:r>
              <a:rPr lang="kk-KZ" sz="1800" dirty="0" smtClean="0">
                <a:latin typeface="Times New Roman" pitchFamily="18" charset="0"/>
                <a:cs typeface="Times New Roman" pitchFamily="18" charset="0"/>
              </a:rPr>
              <a:t> 3. Кермектікті кетіру жолдары? </a:t>
            </a:r>
            <a:endParaRPr lang="ru-RU" sz="1800" dirty="0" smtClean="0">
              <a:latin typeface="Times New Roman" pitchFamily="18" charset="0"/>
              <a:cs typeface="Times New Roman" pitchFamily="18" charset="0"/>
            </a:endParaRPr>
          </a:p>
          <a:p>
            <a:pPr>
              <a:buNone/>
            </a:pPr>
            <a:r>
              <a:rPr lang="kk-KZ" sz="1800" dirty="0" smtClean="0">
                <a:latin typeface="Times New Roman" pitchFamily="18" charset="0"/>
                <a:cs typeface="Times New Roman" pitchFamily="18" charset="0"/>
              </a:rPr>
              <a:t>а) қайнату б) иониттер қосу в) химиялық г) химиялық және иониттер қосу </a:t>
            </a:r>
            <a:endParaRPr lang="ru-RU" sz="1800" dirty="0" smtClean="0">
              <a:latin typeface="Times New Roman" pitchFamily="18" charset="0"/>
              <a:cs typeface="Times New Roman" pitchFamily="18" charset="0"/>
            </a:endParaRPr>
          </a:p>
          <a:p>
            <a:pPr>
              <a:buNone/>
            </a:pPr>
            <a:r>
              <a:rPr lang="kk-KZ" sz="1800" dirty="0" smtClean="0">
                <a:latin typeface="Times New Roman" pitchFamily="18" charset="0"/>
                <a:cs typeface="Times New Roman" pitchFamily="18" charset="0"/>
              </a:rPr>
              <a:t>4. Тұрақты кермектілік құрамында болатын тұздар ? </a:t>
            </a:r>
            <a:endParaRPr lang="ru-RU" sz="1800" dirty="0" smtClean="0">
              <a:latin typeface="Times New Roman" pitchFamily="18" charset="0"/>
              <a:cs typeface="Times New Roman" pitchFamily="18" charset="0"/>
            </a:endParaRPr>
          </a:p>
          <a:p>
            <a:pPr>
              <a:buNone/>
            </a:pPr>
            <a:r>
              <a:rPr lang="kk-KZ" sz="1800" dirty="0" smtClean="0">
                <a:latin typeface="Times New Roman" pitchFamily="18" charset="0"/>
                <a:cs typeface="Times New Roman" pitchFamily="18" charset="0"/>
              </a:rPr>
              <a:t>а) карбонаттар б) карбонаттар емес в) хлоридтер г) фосфаттар</a:t>
            </a:r>
            <a:endParaRPr lang="ru-RU" sz="1800" dirty="0" smtClean="0">
              <a:latin typeface="Times New Roman" pitchFamily="18" charset="0"/>
              <a:cs typeface="Times New Roman" pitchFamily="18" charset="0"/>
            </a:endParaRPr>
          </a:p>
          <a:p>
            <a:pPr>
              <a:buNone/>
            </a:pPr>
            <a:r>
              <a:rPr lang="kk-KZ" sz="1800" dirty="0" smtClean="0">
                <a:latin typeface="Times New Roman" pitchFamily="18" charset="0"/>
                <a:cs typeface="Times New Roman" pitchFamily="18" charset="0"/>
              </a:rPr>
              <a:t> 5. Күнделікті тұрмыста кермектіліктің үй экономикасына зияны </a:t>
            </a:r>
            <a:endParaRPr lang="ru-RU" sz="1800" dirty="0" smtClean="0">
              <a:latin typeface="Times New Roman" pitchFamily="18" charset="0"/>
              <a:cs typeface="Times New Roman" pitchFamily="18" charset="0"/>
            </a:endParaRPr>
          </a:p>
          <a:p>
            <a:pPr>
              <a:buNone/>
            </a:pPr>
            <a:r>
              <a:rPr lang="kk-KZ" sz="1800" dirty="0" smtClean="0">
                <a:latin typeface="Times New Roman" pitchFamily="18" charset="0"/>
                <a:cs typeface="Times New Roman" pitchFamily="18" charset="0"/>
              </a:rPr>
              <a:t>а) бар в) жоқ</a:t>
            </a:r>
            <a:endParaRPr lang="ru-RU" sz="1800" dirty="0" smtClean="0">
              <a:latin typeface="Times New Roman" pitchFamily="18" charset="0"/>
              <a:cs typeface="Times New Roman" pitchFamily="18" charset="0"/>
            </a:endParaRPr>
          </a:p>
          <a:p>
            <a:pPr>
              <a:buNone/>
            </a:pPr>
            <a:endParaRPr lang="kk-KZ" sz="1800" dirty="0" smtClean="0">
              <a:latin typeface="Times New Roman" pitchFamily="18" charset="0"/>
              <a:cs typeface="Times New Roman" pitchFamily="18" charset="0"/>
            </a:endParaRPr>
          </a:p>
          <a:p>
            <a:pPr>
              <a:buNone/>
            </a:pP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xmlns="" val="418140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i="1" dirty="0" smtClean="0">
                <a:latin typeface="Times New Roman" pitchFamily="18" charset="0"/>
                <a:cs typeface="Times New Roman" pitchFamily="18" charset="0"/>
              </a:rPr>
              <a:t>Үйге тапсырма</a:t>
            </a:r>
            <a:endParaRPr lang="ru-RU" i="1" dirty="0">
              <a:latin typeface="Times New Roman" pitchFamily="18" charset="0"/>
              <a:cs typeface="Times New Roman" pitchFamily="18" charset="0"/>
            </a:endParaRPr>
          </a:p>
        </p:txBody>
      </p:sp>
      <p:sp>
        <p:nvSpPr>
          <p:cNvPr id="3" name="Объект 2"/>
          <p:cNvSpPr>
            <a:spLocks noGrp="1"/>
          </p:cNvSpPr>
          <p:nvPr>
            <p:ph sz="quarter" idx="13"/>
          </p:nvPr>
        </p:nvSpPr>
        <p:spPr>
          <a:xfrm>
            <a:off x="851262" y="1549038"/>
            <a:ext cx="10515600" cy="4614863"/>
          </a:xfrm>
        </p:spPr>
        <p:txBody>
          <a:bodyPr/>
          <a:lstStyle/>
          <a:p>
            <a:pPr>
              <a:buNone/>
            </a:pPr>
            <a:endParaRPr lang="kk-KZ" dirty="0" smtClean="0"/>
          </a:p>
          <a:p>
            <a:pPr>
              <a:buNone/>
            </a:pPr>
            <a:r>
              <a:rPr lang="en-US" sz="2400" i="1" dirty="0" smtClean="0">
                <a:latin typeface="Times New Roman" pitchFamily="18" charset="0"/>
                <a:cs typeface="Times New Roman" pitchFamily="18" charset="0"/>
              </a:rPr>
              <a:t>§</a:t>
            </a:r>
            <a:r>
              <a:rPr lang="kk-KZ" sz="2400" i="1" dirty="0" smtClean="0">
                <a:latin typeface="Times New Roman" pitchFamily="18" charset="0"/>
                <a:cs typeface="Times New Roman" pitchFamily="18" charset="0"/>
              </a:rPr>
              <a:t>56. СУДЫҢ ЛАСТАНУ СЕБЕПТЕРІ. СУДЫҢ </a:t>
            </a:r>
            <a:r>
              <a:rPr lang="kk-KZ" sz="2400" i="1" dirty="0" smtClean="0">
                <a:latin typeface="Times New Roman" pitchFamily="18" charset="0"/>
                <a:cs typeface="Times New Roman" pitchFamily="18" charset="0"/>
              </a:rPr>
              <a:t>КЕРМЕКТІГІ</a:t>
            </a:r>
          </a:p>
          <a:p>
            <a:pPr>
              <a:buNone/>
            </a:pPr>
            <a:r>
              <a:rPr lang="kk-KZ" i="1" dirty="0" smtClean="0">
                <a:latin typeface="Times New Roman" pitchFamily="18" charset="0"/>
                <a:cs typeface="Times New Roman" pitchFamily="18" charset="0"/>
              </a:rPr>
              <a:t>Шәйнектегі  қақты қалай кетіреміз үй жағдайында тәжірибие жасап көру.</a:t>
            </a:r>
            <a:endParaRPr lang="ru-RU" i="1" dirty="0" smtClean="0">
              <a:latin typeface="Times New Roman" pitchFamily="18" charset="0"/>
              <a:cs typeface="Times New Roman" pitchFamily="18" charset="0"/>
            </a:endParaRPr>
          </a:p>
          <a:p>
            <a:pPr>
              <a:buNone/>
            </a:pPr>
            <a:endParaRPr lang="kk-KZ" dirty="0" smtClean="0">
              <a:latin typeface="Times New Roman" panose="02020603050405020304" pitchFamily="18" charset="0"/>
              <a:cs typeface="Times New Roman" panose="02020603050405020304" pitchFamily="18" charset="0"/>
            </a:endParaRPr>
          </a:p>
          <a:p>
            <a:pPr>
              <a:buNone/>
            </a:pPr>
            <a:endParaRPr lang="kk-KZ" dirty="0" smtClean="0">
              <a:latin typeface="Times New Roman" panose="02020603050405020304" pitchFamily="18" charset="0"/>
              <a:cs typeface="Times New Roman" panose="02020603050405020304" pitchFamily="18" charset="0"/>
            </a:endParaRPr>
          </a:p>
          <a:p>
            <a:pPr>
              <a:buNone/>
            </a:pPr>
            <a:endParaRPr lang="kk-KZ" dirty="0" smtClean="0">
              <a:latin typeface="Times New Roman" panose="02020603050405020304" pitchFamily="18" charset="0"/>
              <a:cs typeface="Times New Roman" panose="02020603050405020304" pitchFamily="18" charset="0"/>
            </a:endParaRPr>
          </a:p>
          <a:p>
            <a:pPr>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201258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913775" y="326572"/>
            <a:ext cx="10364451" cy="1515292"/>
          </a:xfrm>
        </p:spPr>
        <p:txBody>
          <a:bodyPr>
            <a:normAutofit/>
          </a:bodyPr>
          <a:lstStyle/>
          <a:p>
            <a:r>
              <a:rPr lang="kk-KZ" sz="2800" b="1" dirty="0" smtClean="0">
                <a:latin typeface="Times New Roman" pitchFamily="18" charset="0"/>
                <a:cs typeface="Times New Roman" pitchFamily="18" charset="0"/>
              </a:rPr>
              <a:t>Қазақстандағы су ресурстарының экологиялық проблемалары</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
        <p:nvSpPr>
          <p:cNvPr id="6" name="Объект 5"/>
          <p:cNvSpPr>
            <a:spLocks noGrp="1"/>
          </p:cNvSpPr>
          <p:nvPr>
            <p:ph sz="quarter" idx="13"/>
          </p:nvPr>
        </p:nvSpPr>
        <p:spPr>
          <a:xfrm>
            <a:off x="913774" y="1463040"/>
            <a:ext cx="10363826" cy="4611189"/>
          </a:xfrm>
        </p:spPr>
        <p:txBody>
          <a:bodyPr>
            <a:noAutofit/>
          </a:bodyPr>
          <a:lstStyle/>
          <a:p>
            <a:pPr>
              <a:buNone/>
            </a:pPr>
            <a:r>
              <a:rPr lang="en-US" sz="1600" dirty="0" smtClean="0">
                <a:latin typeface="Times New Roman" pitchFamily="18" charset="0"/>
                <a:cs typeface="Times New Roman" pitchFamily="18" charset="0"/>
              </a:rPr>
              <a:t>	</a:t>
            </a:r>
            <a:r>
              <a:rPr lang="kk-KZ" sz="1600" dirty="0" smtClean="0">
                <a:latin typeface="Times New Roman" pitchFamily="18" charset="0"/>
                <a:cs typeface="Times New Roman" pitchFamily="18" charset="0"/>
              </a:rPr>
              <a:t>Қазақстанның </a:t>
            </a:r>
            <a:r>
              <a:rPr lang="kk-KZ" sz="1600" dirty="0" smtClean="0">
                <a:latin typeface="Times New Roman" pitchFamily="18" charset="0"/>
                <a:cs typeface="Times New Roman" pitchFamily="18" charset="0"/>
              </a:rPr>
              <a:t>су ресурстарына жерасты және жерүсті сулары жатады. Жерүсті </a:t>
            </a:r>
            <a:r>
              <a:rPr lang="kk-KZ" sz="1600" dirty="0" smtClean="0">
                <a:latin typeface="Times New Roman" pitchFamily="18" charset="0"/>
                <a:cs typeface="Times New Roman" pitchFamily="18" charset="0"/>
              </a:rPr>
              <a:t>суы</a:t>
            </a:r>
            <a:r>
              <a:rPr lang="en-US" sz="1600" dirty="0" smtClean="0">
                <a:latin typeface="Times New Roman" pitchFamily="18" charset="0"/>
                <a:cs typeface="Times New Roman" pitchFamily="18" charset="0"/>
              </a:rPr>
              <a:t>   </a:t>
            </a:r>
            <a:r>
              <a:rPr lang="kk-KZ" sz="1600" dirty="0" smtClean="0">
                <a:latin typeface="Times New Roman" pitchFamily="18" charset="0"/>
                <a:cs typeface="Times New Roman" pitchFamily="18" charset="0"/>
              </a:rPr>
              <a:t>өзендер</a:t>
            </a:r>
            <a:r>
              <a:rPr lang="kk-KZ" sz="1600" dirty="0" smtClean="0">
                <a:latin typeface="Times New Roman" pitchFamily="18" charset="0"/>
                <a:cs typeface="Times New Roman" pitchFamily="18" charset="0"/>
              </a:rPr>
              <a:t>, көлдер, теңіздер мен мұздақтардан тұрады. Жерасты суы тау жыныстарының арасындағы қуыстарда, саңылауларда болады. Ол қатты, сұйық және газ түрінде кездеседі. Қазақстан жерінде емдік жерасты суы жетерлік. Ежелгі аңыз бойынша Мыңбұлақтың емдік суын Шыңғысханның өзі пайдаланған деседі. Емдік суы бар жерлерге емханалар салынған. Елімізде Сарыағаш, Қапал-Арасан, Жаркент-Арасан, Алма-Арасан сияқты демалыс орындары бар. Емдік су температурасы мен құрамы жөнінен </a:t>
            </a:r>
            <a:r>
              <a:rPr lang="kk-KZ" sz="1600" dirty="0" smtClean="0">
                <a:latin typeface="Times New Roman" pitchFamily="18" charset="0"/>
                <a:cs typeface="Times New Roman" pitchFamily="18" charset="0"/>
              </a:rPr>
              <a:t>ерекшеленеді.</a:t>
            </a:r>
            <a:endParaRPr lang="en-US" sz="1600" dirty="0" smtClean="0">
              <a:latin typeface="Times New Roman" pitchFamily="18" charset="0"/>
              <a:cs typeface="Times New Roman" pitchFamily="18" charset="0"/>
            </a:endParaRPr>
          </a:p>
          <a:p>
            <a:pPr>
              <a:buNone/>
            </a:pPr>
            <a:r>
              <a:rPr lang="en-US" sz="1600" dirty="0" smtClean="0">
                <a:latin typeface="Times New Roman" pitchFamily="18" charset="0"/>
                <a:cs typeface="Times New Roman" pitchFamily="18" charset="0"/>
              </a:rPr>
              <a:t>	</a:t>
            </a:r>
            <a:r>
              <a:rPr lang="kk-KZ" sz="1600" dirty="0" smtClean="0">
                <a:latin typeface="Times New Roman" pitchFamily="18" charset="0"/>
                <a:cs typeface="Times New Roman" pitchFamily="18" charset="0"/>
              </a:rPr>
              <a:t>Судың </a:t>
            </a:r>
            <a:r>
              <a:rPr lang="kk-KZ" sz="1600" dirty="0" smtClean="0">
                <a:latin typeface="Times New Roman" pitchFamily="18" charset="0"/>
                <a:cs typeface="Times New Roman" pitchFamily="18" charset="0"/>
              </a:rPr>
              <a:t>ластануының негізгі себебі – ағын сулар. Сонымен қатар су қоймаларында өсімдіктердің қаптап өсуі су көзінің ластануына әкеледі.</a:t>
            </a:r>
            <a:endParaRPr lang="ru-RU" sz="1600" dirty="0" smtClean="0">
              <a:latin typeface="Times New Roman" pitchFamily="18" charset="0"/>
              <a:cs typeface="Times New Roman" pitchFamily="18" charset="0"/>
            </a:endParaRPr>
          </a:p>
          <a:p>
            <a:pPr>
              <a:buNone/>
            </a:pPr>
            <a:r>
              <a:rPr lang="en-US" sz="1600" dirty="0" smtClean="0">
                <a:latin typeface="Times New Roman" pitchFamily="18" charset="0"/>
                <a:cs typeface="Times New Roman" pitchFamily="18" charset="0"/>
              </a:rPr>
              <a:t>	</a:t>
            </a:r>
            <a:r>
              <a:rPr lang="kk-KZ" sz="1600" dirty="0" smtClean="0">
                <a:latin typeface="Times New Roman" pitchFamily="18" charset="0"/>
                <a:cs typeface="Times New Roman" pitchFamily="18" charset="0"/>
              </a:rPr>
              <a:t>Адамдардың </a:t>
            </a:r>
            <a:r>
              <a:rPr lang="kk-KZ" sz="1600" dirty="0" smtClean="0">
                <a:latin typeface="Times New Roman" pitchFamily="18" charset="0"/>
                <a:cs typeface="Times New Roman" pitchFamily="18" charset="0"/>
              </a:rPr>
              <a:t>іс-әрекеті судың ауыр металдармен ластануына алып келеді. Сынап қосылыстары өте улы. Қорғасын да адамдар мен жануарлар үшін зиянды. </a:t>
            </a:r>
            <a:endParaRPr lang="en-US" sz="1600" dirty="0" smtClean="0">
              <a:latin typeface="Times New Roman" pitchFamily="18" charset="0"/>
              <a:cs typeface="Times New Roman" pitchFamily="18" charset="0"/>
            </a:endParaRPr>
          </a:p>
          <a:p>
            <a:pPr>
              <a:buNone/>
            </a:pPr>
            <a:r>
              <a:rPr lang="en-US" sz="1600" b="1" u="sng" dirty="0" smtClean="0">
                <a:latin typeface="Times New Roman" pitchFamily="18" charset="0"/>
                <a:cs typeface="Times New Roman" pitchFamily="18" charset="0"/>
                <a:hlinkClick r:id="rId2"/>
              </a:rPr>
              <a:t>	</a:t>
            </a:r>
            <a:r>
              <a:rPr lang="kk-KZ" sz="1600" b="1" u="sng" dirty="0" smtClean="0">
                <a:latin typeface="Times New Roman" pitchFamily="18" charset="0"/>
                <a:cs typeface="Times New Roman" pitchFamily="18" charset="0"/>
                <a:hlinkClick r:id="rId2"/>
              </a:rPr>
              <a:t>https</a:t>
            </a:r>
            <a:r>
              <a:rPr lang="kk-KZ" sz="1600" b="1" u="sng" dirty="0" smtClean="0">
                <a:latin typeface="Times New Roman" pitchFamily="18" charset="0"/>
                <a:cs typeface="Times New Roman" pitchFamily="18" charset="0"/>
                <a:hlinkClick r:id="rId2"/>
              </a:rPr>
              <a:t>://</a:t>
            </a:r>
            <a:r>
              <a:rPr lang="kk-KZ" sz="1600" b="1" u="sng" dirty="0" smtClean="0">
                <a:latin typeface="Times New Roman" pitchFamily="18" charset="0"/>
                <a:cs typeface="Times New Roman" pitchFamily="18" charset="0"/>
                <a:hlinkClick r:id="rId2"/>
              </a:rPr>
              <a:t>bilimland.kz/kk/subject/ximiya/8-synyp/sudyng-lastanu-sebepteri?mid=f9dbe260-9ee4-11e9-a361-1f1ed251dcfe</a:t>
            </a:r>
            <a:endParaRPr lang="ru-RU" sz="1600" b="1" u="sng"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7288758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274320"/>
            <a:ext cx="10364451" cy="1384664"/>
          </a:xfrm>
        </p:spPr>
        <p:txBody>
          <a:bodyPr>
            <a:normAutofit/>
          </a:bodyPr>
          <a:lstStyle/>
          <a:p>
            <a:r>
              <a:rPr lang="kk-KZ" sz="2400" b="1" dirty="0" smtClean="0">
                <a:latin typeface="Times New Roman" pitchFamily="18" charset="0"/>
                <a:cs typeface="Times New Roman" pitchFamily="18" charset="0"/>
              </a:rPr>
              <a:t>Суды тазалау әдістері</a:t>
            </a:r>
            <a:endParaRPr lang="ru-RU" sz="2400" dirty="0">
              <a:latin typeface="Times New Roman" pitchFamily="18" charset="0"/>
              <a:cs typeface="Times New Roman" pitchFamily="18" charset="0"/>
            </a:endParaRPr>
          </a:p>
        </p:txBody>
      </p:sp>
      <p:sp>
        <p:nvSpPr>
          <p:cNvPr id="3" name="Содержимое 2"/>
          <p:cNvSpPr>
            <a:spLocks noGrp="1"/>
          </p:cNvSpPr>
          <p:nvPr>
            <p:ph sz="quarter" idx="13"/>
          </p:nvPr>
        </p:nvSpPr>
        <p:spPr>
          <a:xfrm>
            <a:off x="913774" y="1528354"/>
            <a:ext cx="10363826" cy="4262845"/>
          </a:xfrm>
        </p:spPr>
        <p:txBody>
          <a:bodyPr>
            <a:normAutofit fontScale="92500"/>
          </a:bodyPr>
          <a:lstStyle/>
          <a:p>
            <a:pPr algn="just">
              <a:buNone/>
            </a:pPr>
            <a:r>
              <a:rPr lang="kk-KZ" sz="2100" b="1" cap="none" dirty="0" smtClean="0">
                <a:latin typeface="Times New Roman" pitchFamily="18" charset="0"/>
                <a:cs typeface="Times New Roman" pitchFamily="18" charset="0"/>
              </a:rPr>
              <a:t>	1.Механикалық жолмен тазарту әдісі</a:t>
            </a:r>
            <a:r>
              <a:rPr lang="kk-KZ" sz="2100" cap="none" dirty="0" smtClean="0">
                <a:latin typeface="Times New Roman" pitchFamily="18" charset="0"/>
                <a:cs typeface="Times New Roman" pitchFamily="18" charset="0"/>
              </a:rPr>
              <a:t> - ластанған сулардан әдейі арналған құралдардың көмегімен ерімейтін зиянды қосындыларды бөлуге бағытталған. Ол үшін сүзгі, мұнай, май ұстайтын құралдар т.Б. Пайдаланылады. Бұл әдіспен ластанған судың 60%, өндірістік қалдық сулардың - 95%-ке дейін ерімейтін қосындылардан айыруға болады.</a:t>
            </a:r>
            <a:endParaRPr lang="ru-RU" sz="2100" cap="none" dirty="0" smtClean="0">
              <a:latin typeface="Times New Roman" pitchFamily="18" charset="0"/>
              <a:cs typeface="Times New Roman" pitchFamily="18" charset="0"/>
            </a:endParaRPr>
          </a:p>
          <a:p>
            <a:pPr algn="just">
              <a:buNone/>
            </a:pPr>
            <a:r>
              <a:rPr lang="kk-KZ" sz="2100" b="1" i="1" cap="none" dirty="0" smtClean="0">
                <a:latin typeface="Times New Roman" pitchFamily="18" charset="0"/>
                <a:cs typeface="Times New Roman" pitchFamily="18" charset="0"/>
              </a:rPr>
              <a:t>   2.</a:t>
            </a:r>
            <a:r>
              <a:rPr lang="kk-KZ" sz="2100" cap="none" dirty="0" smtClean="0">
                <a:latin typeface="Times New Roman" pitchFamily="18" charset="0"/>
                <a:cs typeface="Times New Roman" pitchFamily="18" charset="0"/>
              </a:rPr>
              <a:t>Ластанған суларды </a:t>
            </a:r>
            <a:r>
              <a:rPr lang="kk-KZ" sz="2100" b="1" cap="none" dirty="0" smtClean="0">
                <a:latin typeface="Times New Roman" pitchFamily="18" charset="0"/>
                <a:cs typeface="Times New Roman" pitchFamily="18" charset="0"/>
              </a:rPr>
              <a:t>химиялық жолмен тазарту әдісі</a:t>
            </a:r>
            <a:r>
              <a:rPr lang="kk-KZ" sz="2100" cap="none" dirty="0" smtClean="0">
                <a:latin typeface="Times New Roman" pitchFamily="18" charset="0"/>
                <a:cs typeface="Times New Roman" pitchFamily="18" charset="0"/>
              </a:rPr>
              <a:t> - әр түрлі реагенттерді қосу арқылы құрамын жақсартуға бағытталған. Химиялық әдіспен ластанған сулардағы ерімейтін зиянды заттарды 95%-ке дейін азайтуға болады.</a:t>
            </a:r>
            <a:endParaRPr lang="ru-RU" sz="2100" cap="none" dirty="0" smtClean="0">
              <a:latin typeface="Times New Roman" pitchFamily="18" charset="0"/>
              <a:cs typeface="Times New Roman" pitchFamily="18" charset="0"/>
            </a:endParaRPr>
          </a:p>
          <a:p>
            <a:pPr algn="just">
              <a:buNone/>
            </a:pPr>
            <a:r>
              <a:rPr lang="kk-KZ" sz="2100" b="1" cap="none" dirty="0" smtClean="0">
                <a:latin typeface="Times New Roman" pitchFamily="18" charset="0"/>
                <a:cs typeface="Times New Roman" pitchFamily="18" charset="0"/>
              </a:rPr>
              <a:t>	3</a:t>
            </a:r>
            <a:r>
              <a:rPr lang="kk-KZ" sz="2100" cap="none" dirty="0" smtClean="0">
                <a:latin typeface="Times New Roman" pitchFamily="18" charset="0"/>
                <a:cs typeface="Times New Roman" pitchFamily="18" charset="0"/>
              </a:rPr>
              <a:t>.Ластанған суларды тазартудың </a:t>
            </a:r>
            <a:r>
              <a:rPr lang="kk-KZ" sz="2100" b="1" cap="none" dirty="0" smtClean="0">
                <a:latin typeface="Times New Roman" pitchFamily="18" charset="0"/>
                <a:cs typeface="Times New Roman" pitchFamily="18" charset="0"/>
              </a:rPr>
              <a:t>биологиялық әдісі </a:t>
            </a:r>
            <a:r>
              <a:rPr lang="kk-KZ" sz="2100" cap="none" dirty="0" smtClean="0">
                <a:latin typeface="Times New Roman" pitchFamily="18" charset="0"/>
                <a:cs typeface="Times New Roman" pitchFamily="18" charset="0"/>
                <a:hlinkClick r:id="rId2" tooltip="Биохимия"/>
              </a:rPr>
              <a:t>биохимиялық</a:t>
            </a:r>
            <a:r>
              <a:rPr lang="kk-KZ" sz="2100" cap="none" dirty="0" smtClean="0">
                <a:latin typeface="Times New Roman" pitchFamily="18" charset="0"/>
                <a:cs typeface="Times New Roman" pitchFamily="18" charset="0"/>
              </a:rPr>
              <a:t> процесстің көмегімен жүргізіледі. Биологиялық тазарту табиғи жағдайда бөлініп берілген жер учаскелерінде жүргізіледі. Бұлар - жер суару кесімдері. Биологиялық тазарту әдісін пайдалану үшін биологиялық тоғандар пайдаланылады.</a:t>
            </a:r>
            <a:endParaRPr lang="ru-RU" sz="2100" cap="none"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913774" y="287383"/>
            <a:ext cx="10364452" cy="783771"/>
          </a:xfrm>
        </p:spPr>
        <p:txBody>
          <a:bodyPr>
            <a:normAutofit fontScale="90000"/>
          </a:bodyPr>
          <a:lstStyle/>
          <a:p>
            <a:r>
              <a:rPr lang="kk-KZ" sz="2000" b="1" dirty="0" smtClean="0"/>
              <a:t>                                                     </a:t>
            </a:r>
            <a:r>
              <a:rPr lang="kk-KZ" sz="2000" b="1" dirty="0" smtClean="0"/>
              <a:t/>
            </a:r>
            <a:br>
              <a:rPr lang="kk-KZ" sz="2000" b="1" dirty="0" smtClean="0"/>
            </a:br>
            <a:r>
              <a:rPr lang="kk-KZ" sz="2000" b="1" dirty="0" smtClean="0"/>
              <a:t>	</a:t>
            </a:r>
            <a:r>
              <a:rPr lang="kk-KZ" sz="2000" b="1" dirty="0" smtClean="0"/>
              <a:t>	</a:t>
            </a:r>
            <a:r>
              <a:rPr lang="kk-KZ" sz="2000" b="1" dirty="0" smtClean="0"/>
              <a:t>	</a:t>
            </a:r>
            <a:br>
              <a:rPr lang="kk-KZ" sz="2000" b="1" dirty="0" smtClean="0"/>
            </a:br>
            <a:r>
              <a:rPr lang="kk-KZ" sz="2000" b="1" dirty="0" smtClean="0"/>
              <a:t/>
            </a:r>
            <a:br>
              <a:rPr lang="kk-KZ" sz="2000" b="1" dirty="0" smtClean="0"/>
            </a:br>
            <a:r>
              <a:rPr lang="kk-KZ" sz="2000" b="1" dirty="0" smtClean="0"/>
              <a:t/>
            </a:r>
            <a:br>
              <a:rPr lang="kk-KZ" sz="2000" b="1" dirty="0" smtClean="0"/>
            </a:br>
            <a:r>
              <a:rPr lang="kk-KZ" sz="2000" b="1" dirty="0" smtClean="0"/>
              <a:t/>
            </a:r>
            <a:br>
              <a:rPr lang="kk-KZ" sz="2000" b="1" dirty="0" smtClean="0"/>
            </a:br>
            <a:r>
              <a:rPr lang="kk-KZ" sz="2000" b="1" dirty="0" smtClean="0"/>
              <a:t/>
            </a:r>
            <a:br>
              <a:rPr lang="kk-KZ" sz="2000" b="1" dirty="0" smtClean="0"/>
            </a:br>
            <a:r>
              <a:rPr lang="kk-KZ" sz="2000" b="1" dirty="0" smtClean="0"/>
              <a:t/>
            </a:r>
            <a:br>
              <a:rPr lang="kk-KZ" sz="2000" b="1" dirty="0" smtClean="0"/>
            </a:br>
            <a:r>
              <a:rPr lang="kk-KZ" sz="2000" b="1" dirty="0" smtClean="0"/>
              <a:t/>
            </a:r>
            <a:br>
              <a:rPr lang="kk-KZ" sz="2000" b="1" dirty="0" smtClean="0"/>
            </a:br>
            <a:r>
              <a:rPr lang="kk-KZ" sz="2000" b="1" dirty="0" smtClean="0"/>
              <a:t/>
            </a:r>
            <a:br>
              <a:rPr lang="kk-KZ" sz="2000" b="1" dirty="0" smtClean="0"/>
            </a:br>
            <a:r>
              <a:rPr lang="kk-KZ" sz="2000" b="1" dirty="0" smtClean="0"/>
              <a:t/>
            </a:r>
            <a:br>
              <a:rPr lang="kk-KZ" sz="2000" b="1" dirty="0" smtClean="0"/>
            </a:br>
            <a:r>
              <a:rPr lang="kk-KZ" sz="2200" b="1" dirty="0" smtClean="0">
                <a:latin typeface="Times New Roman" pitchFamily="18" charset="0"/>
                <a:cs typeface="Times New Roman" pitchFamily="18" charset="0"/>
              </a:rPr>
              <a:t>Проблемалық сұрақ:</a:t>
            </a:r>
            <a:br>
              <a:rPr lang="kk-KZ" sz="2200" b="1" dirty="0" smtClean="0">
                <a:latin typeface="Times New Roman" pitchFamily="18" charset="0"/>
                <a:cs typeface="Times New Roman" pitchFamily="18" charset="0"/>
              </a:rPr>
            </a:br>
            <a:r>
              <a:rPr lang="kk-KZ" sz="2000" b="1" dirty="0" smtClean="0">
                <a:latin typeface="Times New Roman" pitchFamily="18" charset="0"/>
                <a:cs typeface="Times New Roman" pitchFamily="18" charset="0"/>
              </a:rPr>
              <a:t/>
            </a:r>
            <a:br>
              <a:rPr lang="kk-KZ" sz="2000" b="1"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kk-KZ" sz="2000" u="sng" dirty="0" smtClean="0">
                <a:latin typeface="Times New Roman" pitchFamily="18" charset="0"/>
                <a:cs typeface="Times New Roman" pitchFamily="18" charset="0"/>
                <a:hlinkClick r:id="rId2"/>
              </a:rPr>
              <a:t> </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kk-KZ" sz="2000" dirty="0" smtClean="0"/>
              <a:t/>
            </a:r>
            <a:br>
              <a:rPr lang="kk-KZ" sz="2000" dirty="0" smtClean="0"/>
            </a:br>
            <a:r>
              <a:rPr lang="kk-KZ" sz="2000" dirty="0" smtClean="0"/>
              <a:t/>
            </a:r>
            <a:br>
              <a:rPr lang="kk-KZ" sz="2000" dirty="0" smtClean="0"/>
            </a:br>
            <a:r>
              <a:rPr lang="kk-KZ" sz="2000" dirty="0" smtClean="0"/>
              <a:t/>
            </a:r>
            <a:br>
              <a:rPr lang="kk-KZ" sz="2000" dirty="0" smtClean="0"/>
            </a:br>
            <a:r>
              <a:rPr lang="ru-RU" sz="1800" dirty="0" smtClean="0"/>
              <a:t/>
            </a:r>
            <a:br>
              <a:rPr lang="ru-RU" sz="1800" dirty="0" smtClean="0"/>
            </a:br>
            <a:r>
              <a:rPr lang="ru-RU" sz="2000" dirty="0" smtClean="0"/>
              <a:t/>
            </a:r>
            <a:br>
              <a:rPr lang="ru-RU" sz="2000" dirty="0" smtClean="0"/>
            </a:br>
            <a:r>
              <a:rPr lang="kk-KZ" sz="2000" dirty="0" smtClean="0"/>
              <a:t> </a:t>
            </a:r>
            <a:r>
              <a:rPr lang="ru-RU" sz="2000" dirty="0" smtClean="0"/>
              <a:t/>
            </a:r>
            <a:br>
              <a:rPr lang="ru-RU" sz="2000" dirty="0" smtClean="0"/>
            </a:br>
            <a:r>
              <a:rPr lang="kk-KZ" sz="2000" dirty="0" smtClean="0"/>
              <a:t> </a:t>
            </a:r>
            <a:r>
              <a:rPr lang="ru-RU" sz="2000" dirty="0" smtClean="0"/>
              <a:t/>
            </a:r>
            <a:br>
              <a:rPr lang="ru-RU" sz="2000" dirty="0" smtClean="0"/>
            </a:br>
            <a:endParaRPr lang="ru-RU" sz="2000" dirty="0">
              <a:latin typeface="Times New Roman" pitchFamily="18" charset="0"/>
              <a:cs typeface="Times New Roman" pitchFamily="18" charset="0"/>
            </a:endParaRPr>
          </a:p>
        </p:txBody>
      </p:sp>
      <p:sp>
        <p:nvSpPr>
          <p:cNvPr id="7" name="Текст 6"/>
          <p:cNvSpPr>
            <a:spLocks noGrp="1"/>
          </p:cNvSpPr>
          <p:nvPr>
            <p:ph type="body" sz="half" idx="2"/>
          </p:nvPr>
        </p:nvSpPr>
        <p:spPr>
          <a:xfrm>
            <a:off x="913775" y="2429692"/>
            <a:ext cx="10364452" cy="4428308"/>
          </a:xfrm>
        </p:spPr>
        <p:txBody>
          <a:bodyPr>
            <a:normAutofit/>
          </a:bodyPr>
          <a:lstStyle/>
          <a:p>
            <a:r>
              <a:rPr lang="kk-KZ" sz="1800" b="1" dirty="0" smtClean="0">
                <a:latin typeface="Times New Roman" pitchFamily="18" charset="0"/>
                <a:cs typeface="Times New Roman" pitchFamily="18" charset="0"/>
              </a:rPr>
              <a:t>Су</a:t>
            </a:r>
            <a:endParaRPr lang="ru-RU" sz="1800" b="1" dirty="0" smtClean="0">
              <a:latin typeface="Times New Roman" pitchFamily="18" charset="0"/>
              <a:cs typeface="Times New Roman" pitchFamily="18" charset="0"/>
            </a:endParaRPr>
          </a:p>
          <a:p>
            <a:endParaRPr lang="kk-KZ" sz="1800" dirty="0" smtClean="0">
              <a:latin typeface="Times New Roman" pitchFamily="18" charset="0"/>
              <a:cs typeface="Times New Roman" pitchFamily="18" charset="0"/>
            </a:endParaRPr>
          </a:p>
          <a:p>
            <a:r>
              <a:rPr lang="kk-KZ" sz="1800" dirty="0" smtClean="0">
                <a:latin typeface="Times New Roman" pitchFamily="18" charset="0"/>
                <a:cs typeface="Times New Roman" pitchFamily="18" charset="0"/>
              </a:rPr>
              <a:t>Жұмсақ   </a:t>
            </a:r>
            <a:r>
              <a:rPr lang="kk-KZ" sz="1800" dirty="0" smtClean="0">
                <a:latin typeface="Times New Roman" pitchFamily="18" charset="0"/>
                <a:cs typeface="Times New Roman" pitchFamily="18" charset="0"/>
              </a:rPr>
              <a:t>Кермек</a:t>
            </a:r>
            <a:endParaRPr lang="ru-RU" sz="1800" dirty="0" smtClean="0">
              <a:latin typeface="Times New Roman" pitchFamily="18" charset="0"/>
              <a:cs typeface="Times New Roman" pitchFamily="18" charset="0"/>
            </a:endParaRPr>
          </a:p>
          <a:p>
            <a:endParaRPr lang="kk-KZ" sz="1800" dirty="0" smtClean="0">
              <a:latin typeface="Times New Roman" pitchFamily="18" charset="0"/>
              <a:cs typeface="Times New Roman" pitchFamily="18" charset="0"/>
            </a:endParaRPr>
          </a:p>
          <a:p>
            <a:r>
              <a:rPr lang="kk-KZ" sz="1800" b="1" dirty="0" smtClean="0">
                <a:latin typeface="Times New Roman" pitchFamily="18" charset="0"/>
                <a:cs typeface="Times New Roman" pitchFamily="18" charset="0"/>
              </a:rPr>
              <a:t>Кермек су</a:t>
            </a:r>
          </a:p>
          <a:p>
            <a:endParaRPr lang="ru-RU" sz="1800" dirty="0" smtClean="0">
              <a:latin typeface="Times New Roman" pitchFamily="18" charset="0"/>
              <a:cs typeface="Times New Roman" pitchFamily="18" charset="0"/>
            </a:endParaRPr>
          </a:p>
          <a:p>
            <a:r>
              <a:rPr lang="kk-KZ" sz="1800" dirty="0" smtClean="0">
                <a:latin typeface="Times New Roman" pitchFamily="18" charset="0"/>
                <a:cs typeface="Times New Roman" pitchFamily="18" charset="0"/>
              </a:rPr>
              <a:t> Уақытша         Тұрақты</a:t>
            </a:r>
            <a:endParaRPr lang="ru-RU" sz="1800" dirty="0">
              <a:latin typeface="Times New Roman" pitchFamily="18" charset="0"/>
              <a:cs typeface="Times New Roman" pitchFamily="18" charset="0"/>
            </a:endParaRPr>
          </a:p>
        </p:txBody>
      </p:sp>
      <p:sp>
        <p:nvSpPr>
          <p:cNvPr id="8" name="Текст 7"/>
          <p:cNvSpPr>
            <a:spLocks noGrp="1"/>
          </p:cNvSpPr>
          <p:nvPr>
            <p:ph type="body" sz="half" idx="4294967295"/>
          </p:nvPr>
        </p:nvSpPr>
        <p:spPr>
          <a:xfrm>
            <a:off x="535577" y="1005841"/>
            <a:ext cx="11064240" cy="1658982"/>
          </a:xfrm>
        </p:spPr>
        <p:txBody>
          <a:bodyPr>
            <a:normAutofit lnSpcReduction="10000"/>
          </a:bodyPr>
          <a:lstStyle/>
          <a:p>
            <a:r>
              <a:rPr lang="kk-KZ" sz="1800" dirty="0" smtClean="0">
                <a:latin typeface="Times New Roman" pitchFamily="18" charset="0"/>
                <a:cs typeface="Times New Roman" pitchFamily="18" charset="0"/>
              </a:rPr>
              <a:t>Шәйнекте </a:t>
            </a:r>
            <a:r>
              <a:rPr lang="kk-KZ" sz="1800" dirty="0" smtClean="0">
                <a:latin typeface="Times New Roman" pitchFamily="18" charset="0"/>
                <a:cs typeface="Times New Roman" pitchFamily="18" charset="0"/>
              </a:rPr>
              <a:t>неге қақ түзіледі?</a:t>
            </a:r>
            <a:endParaRPr lang="ru-RU" sz="1800" dirty="0" smtClean="0">
              <a:latin typeface="Times New Roman" pitchFamily="18" charset="0"/>
              <a:cs typeface="Times New Roman" pitchFamily="18" charset="0"/>
            </a:endParaRPr>
          </a:p>
          <a:p>
            <a:r>
              <a:rPr lang="kk-KZ" sz="1800" dirty="0" smtClean="0">
                <a:latin typeface="Times New Roman" pitchFamily="18" charset="0"/>
                <a:cs typeface="Times New Roman" pitchFamily="18" charset="0"/>
              </a:rPr>
              <a:t>Суда кейде неге сабын көпірмейді</a:t>
            </a:r>
            <a:r>
              <a:rPr lang="kk-KZ" sz="1800" dirty="0" smtClean="0">
                <a:latin typeface="Times New Roman" pitchFamily="18" charset="0"/>
                <a:cs typeface="Times New Roman" pitchFamily="18" charset="0"/>
              </a:rPr>
              <a:t>?</a:t>
            </a:r>
          </a:p>
          <a:p>
            <a:pPr>
              <a:buNone/>
            </a:pPr>
            <a:r>
              <a:rPr lang="kk-KZ" sz="1800" u="sng" dirty="0" smtClean="0">
                <a:latin typeface="Times New Roman" pitchFamily="18" charset="0"/>
                <a:cs typeface="Times New Roman" pitchFamily="18" charset="0"/>
                <a:hlinkClick r:id="rId3"/>
              </a:rPr>
              <a:t>https://bilimland.kz/kk/subject/ximiya/8-synyp/sudyng-kermektigi?mid=0525eda0-9d5a-11e9-be78-49d30a05e051</a:t>
            </a:r>
            <a:endParaRPr lang="ru-RU" sz="1800" dirty="0" smtClean="0">
              <a:latin typeface="Times New Roman" pitchFamily="18" charset="0"/>
              <a:cs typeface="Times New Roman" pitchFamily="18" charset="0"/>
            </a:endParaRPr>
          </a:p>
          <a:p>
            <a:endParaRPr lang="ru-RU" dirty="0"/>
          </a:p>
        </p:txBody>
      </p:sp>
      <p:cxnSp>
        <p:nvCxnSpPr>
          <p:cNvPr id="10" name="Прямая со стрелкой 9"/>
          <p:cNvCxnSpPr/>
          <p:nvPr/>
        </p:nvCxnSpPr>
        <p:spPr>
          <a:xfrm rot="5400000">
            <a:off x="5603967" y="3618412"/>
            <a:ext cx="235131" cy="2351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rot="16200000" flipH="1">
            <a:off x="6342017" y="3638005"/>
            <a:ext cx="248195" cy="2351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rot="5400000">
            <a:off x="5107578" y="5368834"/>
            <a:ext cx="561703" cy="3788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rot="16200000" flipH="1">
            <a:off x="6479179" y="5408022"/>
            <a:ext cx="535577" cy="3265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7288758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Заголовок 1"/>
          <p:cNvSpPr>
            <a:spLocks noGrp="1"/>
          </p:cNvSpPr>
          <p:nvPr>
            <p:ph type="title" idx="4294967295"/>
          </p:nvPr>
        </p:nvSpPr>
        <p:spPr>
          <a:xfrm>
            <a:off x="0" y="619125"/>
            <a:ext cx="10363200" cy="1595438"/>
          </a:xfrm>
        </p:spPr>
        <p:txBody>
          <a:bodyPr/>
          <a:lstStyle/>
          <a:p>
            <a:pPr eaLnBrk="1" hangingPunct="1"/>
            <a:r>
              <a:rPr lang="kk-KZ" altLang="ru-RU" sz="3200" dirty="0">
                <a:latin typeface="Times New Roman" panose="02020603050405020304" pitchFamily="18" charset="0"/>
                <a:cs typeface="Times New Roman" panose="02020603050405020304" pitchFamily="18" charset="0"/>
              </a:rPr>
              <a:t>         </a:t>
            </a:r>
            <a:r>
              <a:rPr lang="kk-KZ" altLang="ru-RU" sz="3200" dirty="0" smtClean="0">
                <a:latin typeface="Times New Roman" panose="02020603050405020304" pitchFamily="18" charset="0"/>
                <a:cs typeface="Times New Roman" panose="02020603050405020304" pitchFamily="18" charset="0"/>
              </a:rPr>
              <a:t>       </a:t>
            </a:r>
            <a:endParaRPr lang="ru-RU" altLang="ru-RU" sz="3200" dirty="0">
              <a:latin typeface="Times New Roman" panose="02020603050405020304" pitchFamily="18" charset="0"/>
              <a:cs typeface="Times New Roman" panose="02020603050405020304" pitchFamily="18" charset="0"/>
            </a:endParaRPr>
          </a:p>
        </p:txBody>
      </p:sp>
      <p:sp>
        <p:nvSpPr>
          <p:cNvPr id="22531" name="Содержимое 2"/>
          <p:cNvSpPr>
            <a:spLocks noGrp="1"/>
          </p:cNvSpPr>
          <p:nvPr>
            <p:ph sz="quarter" idx="4294967295"/>
          </p:nvPr>
        </p:nvSpPr>
        <p:spPr>
          <a:xfrm>
            <a:off x="7861300" y="1508125"/>
            <a:ext cx="4330700" cy="4351338"/>
          </a:xfrm>
        </p:spPr>
        <p:txBody>
          <a:bodyPr/>
          <a:lstStyle/>
          <a:p>
            <a:pPr eaLnBrk="1" hangingPunct="1">
              <a:buFont typeface="Wingdings 2" panose="05020102010507070707" pitchFamily="18" charset="2"/>
              <a:buNone/>
            </a:pPr>
            <a:endParaRPr lang="ru-RU" altLang="ru-RU" sz="2400" dirty="0">
              <a:latin typeface="Times New Roman" panose="02020603050405020304" pitchFamily="18" charset="0"/>
              <a:cs typeface="Times New Roman" panose="02020603050405020304" pitchFamily="18" charset="0"/>
            </a:endParaRPr>
          </a:p>
          <a:p>
            <a:pPr eaLnBrk="1" hangingPunct="1">
              <a:buFont typeface="Wingdings 2" panose="05020102010507070707" pitchFamily="18" charset="2"/>
              <a:buNone/>
            </a:pPr>
            <a:endParaRPr lang="ru-RU" altLang="ru-RU" sz="2000" dirty="0">
              <a:latin typeface="Times New Roman" panose="02020603050405020304" pitchFamily="18" charset="0"/>
              <a:cs typeface="Times New Roman" panose="02020603050405020304" pitchFamily="18" charset="0"/>
            </a:endParaRPr>
          </a:p>
        </p:txBody>
      </p:sp>
      <p:sp>
        <p:nvSpPr>
          <p:cNvPr id="2049" name="Rectangle 1"/>
          <p:cNvSpPr>
            <a:spLocks noChangeArrowheads="1"/>
          </p:cNvSpPr>
          <p:nvPr/>
        </p:nvSpPr>
        <p:spPr bwMode="auto">
          <a:xfrm>
            <a:off x="295834" y="-1"/>
            <a:ext cx="11712389" cy="76944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2000" dirty="0" smtClean="0">
              <a:solidFill>
                <a:srgbClr val="000000"/>
              </a:solidFill>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Су кермектігінің түрлері</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Уақытша кермектік</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Егер су құрамында кальций гидрокарбонаты </a:t>
            </a: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Ca(HCO</a:t>
            </a:r>
            <a:r>
              <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3</a:t>
            </a: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2</a:t>
            </a:r>
            <a:r>
              <a:rPr kumimoji="0" lang="kk-KZ"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және/немесе магний гидрокарбонаты Судың кермектігін жою</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Mg(HCO</a:t>
            </a:r>
            <a:r>
              <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3</a:t>
            </a: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2</a:t>
            </a:r>
            <a:r>
              <a:rPr kumimoji="0" lang="kk-KZ"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болса, онда біз мұны судың уақытша кермектігі деп білеміз.</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Жою тәсілдері:</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Суды қайнату: </a:t>
            </a: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Ca(HCO</a:t>
            </a:r>
            <a:r>
              <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3</a:t>
            </a: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2</a:t>
            </a: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СaCO</a:t>
            </a:r>
            <a:r>
              <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3</a:t>
            </a: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(қ) + H</a:t>
            </a:r>
            <a:r>
              <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2</a:t>
            </a: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O + CO</a:t>
            </a:r>
            <a:r>
              <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2</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Соданың әрекеті: </a:t>
            </a: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Na</a:t>
            </a:r>
            <a:r>
              <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2</a:t>
            </a: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CO</a:t>
            </a:r>
            <a:r>
              <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3</a:t>
            </a: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kk-KZ"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Mg(HCO</a:t>
            </a:r>
            <a:r>
              <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3</a:t>
            </a: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2</a:t>
            </a: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Na</a:t>
            </a:r>
            <a:r>
              <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2</a:t>
            </a: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CO</a:t>
            </a:r>
            <a:r>
              <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3</a:t>
            </a: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MgCO</a:t>
            </a:r>
            <a:r>
              <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3</a:t>
            </a:r>
            <a:r>
              <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(қ) + 2NaHCO</a:t>
            </a:r>
            <a:r>
              <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3</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Әк сүті немесе басқа сілтінің әрекеті:</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Ca(HCO</a:t>
            </a:r>
            <a:r>
              <a:rPr kumimoji="0" lang="en-US"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3</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en-US"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2</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Ca(OH)</a:t>
            </a:r>
            <a:r>
              <a:rPr kumimoji="0" lang="en-US"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2</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2CaCO</a:t>
            </a:r>
            <a:r>
              <a:rPr kumimoji="0" lang="en-US"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3</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+ 2H</a:t>
            </a:r>
            <a:r>
              <a:rPr kumimoji="0" lang="en-US"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2</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O</a:t>
            </a:r>
            <a:endParaRPr kumimoji="0" lang="kk-KZ"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Тұрақты</a:t>
            </a:r>
            <a:r>
              <a:rPr kumimoji="0" lang="en-US" sz="20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1"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кермектік</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Егер</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су</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құрамында</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кальций</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сульфаты</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CaSO</a:t>
            </a:r>
            <a:r>
              <a:rPr kumimoji="0" lang="en-US"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4</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немесе</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магний</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сульфаты</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MgSO</a:t>
            </a:r>
            <a:r>
              <a:rPr kumimoji="0" lang="en-US"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4</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болса</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онда</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біз</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мұны</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судың</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1"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тұрақты</a:t>
            </a:r>
            <a:r>
              <a:rPr kumimoji="0" lang="en-US" sz="20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1"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кермектігі</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деп</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білеміз</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Жою</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тәсілдері</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MgSO</a:t>
            </a:r>
            <a:r>
              <a:rPr kumimoji="0" lang="en-US"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4</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Na</a:t>
            </a:r>
            <a:r>
              <a:rPr kumimoji="0" lang="en-US"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2</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CO</a:t>
            </a:r>
            <a:r>
              <a:rPr kumimoji="0" lang="en-US"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3</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MgCO</a:t>
            </a:r>
            <a:r>
              <a:rPr kumimoji="0" lang="en-US"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3</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Na</a:t>
            </a:r>
            <a:r>
              <a:rPr kumimoji="0" lang="en-US"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2</a:t>
            </a:r>
            <a:r>
              <a:rPr kumimoji="0" lang="en-US"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SO</a:t>
            </a:r>
            <a:r>
              <a:rPr kumimoji="0" lang="en-US"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4</a:t>
            </a:r>
            <a:endParaRPr kumimoji="0" lang="kk-KZ" sz="2000" b="0" i="1"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kk-KZ" i="1" baseline="-30000" dirty="0" smtClean="0">
              <a:solidFill>
                <a:srgbClr val="000000"/>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b="0" i="1" u="none" strike="noStrike" cap="none" normalizeH="0" baseline="-3000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kk-KZ" i="1" baseline="-30000" dirty="0" smtClean="0">
              <a:solidFill>
                <a:srgbClr val="000000"/>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b="0" i="1" u="none" strike="noStrike" cap="none" normalizeH="0" baseline="-3000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kk-KZ" i="1" baseline="-30000" dirty="0" smtClean="0">
              <a:solidFill>
                <a:srgbClr val="000000"/>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b="0" i="1" u="none" strike="noStrike" cap="none" normalizeH="0" baseline="-3000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kk-KZ" i="1" baseline="-30000" dirty="0" smtClean="0">
              <a:solidFill>
                <a:srgbClr val="000000"/>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b="0" i="1" u="none" strike="noStrike" cap="none" normalizeH="0" baseline="-3000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xmlns="" val="392023031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895529" y="1934513"/>
          <a:ext cx="10129522" cy="3566160"/>
        </p:xfrm>
        <a:graphic>
          <a:graphicData uri="http://schemas.openxmlformats.org/drawingml/2006/table">
            <a:tbl>
              <a:tblPr firstRow="1" bandRow="1">
                <a:tableStyleId>{5C22544A-7EE6-4342-B048-85BDC9FD1C3A}</a:tableStyleId>
              </a:tblPr>
              <a:tblGrid>
                <a:gridCol w="5064761"/>
                <a:gridCol w="5064761"/>
              </a:tblGrid>
              <a:tr h="0">
                <a:tc>
                  <a:txBody>
                    <a:bodyPr/>
                    <a:lstStyle/>
                    <a:p>
                      <a:r>
                        <a:rPr lang="ru-RU" sz="1800" b="0" i="0" kern="1200" dirty="0" err="1" smtClean="0">
                          <a:solidFill>
                            <a:schemeClr val="lt1"/>
                          </a:solidFill>
                          <a:latin typeface="+mn-lt"/>
                          <a:ea typeface="+mn-ea"/>
                          <a:cs typeface="+mn-cs"/>
                        </a:rPr>
                        <a:t>Ағын </a:t>
                      </a:r>
                      <a:r>
                        <a:rPr lang="ru-RU" sz="1800" b="0" i="0" kern="1200" dirty="0" smtClean="0">
                          <a:solidFill>
                            <a:schemeClr val="lt1"/>
                          </a:solidFill>
                          <a:latin typeface="+mn-lt"/>
                          <a:ea typeface="+mn-ea"/>
                          <a:cs typeface="+mn-cs"/>
                        </a:rPr>
                        <a:t>суды </a:t>
                      </a:r>
                      <a:r>
                        <a:rPr lang="ru-RU" sz="1800" b="0" i="0" kern="1200" dirty="0" err="1" smtClean="0">
                          <a:solidFill>
                            <a:schemeClr val="lt1"/>
                          </a:solidFill>
                          <a:latin typeface="+mn-lt"/>
                          <a:ea typeface="+mn-ea"/>
                          <a:cs typeface="+mn-cs"/>
                        </a:rPr>
                        <a:t>бірінші</a:t>
                      </a:r>
                      <a:r>
                        <a:rPr lang="ru-RU" sz="1800" b="0" i="0" kern="1200" dirty="0" smtClean="0">
                          <a:solidFill>
                            <a:schemeClr val="lt1"/>
                          </a:solidFill>
                          <a:latin typeface="+mn-lt"/>
                          <a:ea typeface="+mn-ea"/>
                          <a:cs typeface="+mn-cs"/>
                        </a:rPr>
                        <a:t> </a:t>
                      </a:r>
                      <a:r>
                        <a:rPr lang="ru-RU" sz="1800" b="0" i="0" kern="1200" dirty="0" err="1" smtClean="0">
                          <a:solidFill>
                            <a:schemeClr val="lt1"/>
                          </a:solidFill>
                          <a:latin typeface="+mn-lt"/>
                          <a:ea typeface="+mn-ea"/>
                          <a:cs typeface="+mn-cs"/>
                        </a:rPr>
                        <a:t>реттік</a:t>
                      </a:r>
                      <a:r>
                        <a:rPr lang="ru-RU" sz="1800" b="0" i="0" kern="1200" dirty="0" smtClean="0">
                          <a:solidFill>
                            <a:schemeClr val="lt1"/>
                          </a:solidFill>
                          <a:latin typeface="+mn-lt"/>
                          <a:ea typeface="+mn-ea"/>
                          <a:cs typeface="+mn-cs"/>
                        </a:rPr>
                        <a:t> </a:t>
                      </a:r>
                      <a:r>
                        <a:rPr lang="ru-RU" sz="1800" b="0" i="0" kern="1200" dirty="0" err="1" smtClean="0">
                          <a:solidFill>
                            <a:schemeClr val="lt1"/>
                          </a:solidFill>
                          <a:latin typeface="+mn-lt"/>
                          <a:ea typeface="+mn-ea"/>
                          <a:cs typeface="+mn-cs"/>
                        </a:rPr>
                        <a:t>тазалауда</a:t>
                      </a:r>
                      <a:r>
                        <a:rPr lang="ru-RU" sz="1800" b="0" i="0" kern="1200" dirty="0" smtClean="0">
                          <a:solidFill>
                            <a:schemeClr val="lt1"/>
                          </a:solidFill>
                          <a:latin typeface="+mn-lt"/>
                          <a:ea typeface="+mn-ea"/>
                          <a:cs typeface="+mn-cs"/>
                        </a:rPr>
                        <a:t> </a:t>
                      </a:r>
                      <a:r>
                        <a:rPr lang="ru-RU" sz="1800" b="0" i="0" kern="1200" dirty="0" err="1" smtClean="0">
                          <a:solidFill>
                            <a:schemeClr val="lt1"/>
                          </a:solidFill>
                          <a:latin typeface="+mn-lt"/>
                          <a:ea typeface="+mn-ea"/>
                          <a:cs typeface="+mn-cs"/>
                        </a:rPr>
                        <a:t>майлы</a:t>
                      </a:r>
                      <a:r>
                        <a:rPr lang="ru-RU" sz="1800" b="0" i="0" kern="1200" dirty="0" smtClean="0">
                          <a:solidFill>
                            <a:schemeClr val="lt1"/>
                          </a:solidFill>
                          <a:latin typeface="+mn-lt"/>
                          <a:ea typeface="+mn-ea"/>
                          <a:cs typeface="+mn-cs"/>
                        </a:rPr>
                        <a:t> </a:t>
                      </a:r>
                      <a:r>
                        <a:rPr lang="ru-RU" sz="1800" b="0" i="0" kern="1200" dirty="0" err="1" smtClean="0">
                          <a:solidFill>
                            <a:schemeClr val="lt1"/>
                          </a:solidFill>
                          <a:latin typeface="+mn-lt"/>
                          <a:ea typeface="+mn-ea"/>
                          <a:cs typeface="+mn-cs"/>
                        </a:rPr>
                        <a:t>ластаушылар</a:t>
                      </a:r>
                      <a:r>
                        <a:rPr lang="ru-RU" sz="1800" b="0" i="0" kern="1200" dirty="0" smtClean="0">
                          <a:solidFill>
                            <a:schemeClr val="lt1"/>
                          </a:solidFill>
                          <a:latin typeface="+mn-lt"/>
                          <a:ea typeface="+mn-ea"/>
                          <a:cs typeface="+mn-cs"/>
                        </a:rPr>
                        <a:t> </a:t>
                      </a:r>
                      <a:r>
                        <a:rPr lang="ru-RU" sz="1800" b="0" i="0" kern="1200" dirty="0" err="1" smtClean="0">
                          <a:solidFill>
                            <a:schemeClr val="lt1"/>
                          </a:solidFill>
                          <a:latin typeface="+mn-lt"/>
                          <a:ea typeface="+mn-ea"/>
                          <a:cs typeface="+mn-cs"/>
                        </a:rPr>
                        <a:t>судың бетінде</a:t>
                      </a:r>
                      <a:r>
                        <a:rPr lang="ru-RU" sz="1800" b="0" i="0" kern="1200" dirty="0" smtClean="0">
                          <a:solidFill>
                            <a:schemeClr val="lt1"/>
                          </a:solidFill>
                          <a:latin typeface="+mn-lt"/>
                          <a:ea typeface="+mn-ea"/>
                          <a:cs typeface="+mn-cs"/>
                        </a:rPr>
                        <a:t> </a:t>
                      </a:r>
                      <a:r>
                        <a:rPr lang="ru-RU" sz="1800" b="0" i="0" kern="1200" dirty="0" err="1" smtClean="0">
                          <a:solidFill>
                            <a:schemeClr val="lt1"/>
                          </a:solidFill>
                          <a:latin typeface="+mn-lt"/>
                          <a:ea typeface="+mn-ea"/>
                          <a:cs typeface="+mn-cs"/>
                        </a:rPr>
                        <a:t>жиналады</a:t>
                      </a:r>
                      <a:r>
                        <a:rPr lang="ru-RU" sz="1800" b="0" i="0" kern="1200" dirty="0" smtClean="0">
                          <a:solidFill>
                            <a:schemeClr val="lt1"/>
                          </a:solidFill>
                          <a:latin typeface="+mn-lt"/>
                          <a:ea typeface="+mn-ea"/>
                          <a:cs typeface="+mn-cs"/>
                        </a:rPr>
                        <a:t>.</a:t>
                      </a:r>
                    </a:p>
                    <a:p>
                      <a:r>
                        <a:rPr lang="ru-RU" sz="1800" b="0" i="0" kern="1200" dirty="0" smtClean="0">
                          <a:solidFill>
                            <a:schemeClr val="lt1"/>
                          </a:solidFill>
                          <a:latin typeface="+mn-lt"/>
                          <a:ea typeface="+mn-ea"/>
                          <a:cs typeface="+mn-cs"/>
                        </a:rPr>
                        <a:t/>
                      </a:r>
                      <a:br>
                        <a:rPr lang="ru-RU" sz="1800" b="0" i="0" kern="1200" dirty="0" smtClean="0">
                          <a:solidFill>
                            <a:schemeClr val="lt1"/>
                          </a:solidFill>
                          <a:latin typeface="+mn-lt"/>
                          <a:ea typeface="+mn-ea"/>
                          <a:cs typeface="+mn-cs"/>
                        </a:rPr>
                      </a:br>
                      <a:endParaRPr lang="ru-RU" dirty="0"/>
                    </a:p>
                  </a:txBody>
                  <a:tcPr/>
                </a:tc>
                <a:tc>
                  <a:txBody>
                    <a:bodyPr/>
                    <a:lstStyle/>
                    <a:p>
                      <a:r>
                        <a:rPr lang="ru-RU" sz="1800" b="0" i="0" kern="1200" dirty="0" err="1" smtClean="0">
                          <a:solidFill>
                            <a:schemeClr val="lt1"/>
                          </a:solidFill>
                          <a:latin typeface="+mn-lt"/>
                          <a:ea typeface="+mn-ea"/>
                          <a:cs typeface="+mn-cs"/>
                        </a:rPr>
                        <a:t>Судың құрамында қалқып жүретін бөлшектерді қоймалжың </a:t>
                      </a:r>
                      <a:r>
                        <a:rPr lang="ru-RU" sz="1800" b="0" i="0" kern="1200" dirty="0" smtClean="0">
                          <a:solidFill>
                            <a:schemeClr val="lt1"/>
                          </a:solidFill>
                          <a:latin typeface="+mn-lt"/>
                          <a:ea typeface="+mn-ea"/>
                          <a:cs typeface="+mn-cs"/>
                        </a:rPr>
                        <a:t>алюминий </a:t>
                      </a:r>
                      <a:r>
                        <a:rPr lang="ru-RU" sz="1800" b="0" i="0" kern="1200" dirty="0" err="1" smtClean="0">
                          <a:solidFill>
                            <a:schemeClr val="lt1"/>
                          </a:solidFill>
                          <a:latin typeface="+mn-lt"/>
                          <a:ea typeface="+mn-ea"/>
                          <a:cs typeface="+mn-cs"/>
                        </a:rPr>
                        <a:t>гидроксидімен</a:t>
                      </a:r>
                      <a:r>
                        <a:rPr lang="ru-RU" sz="1800" b="0" i="0" kern="1200" dirty="0" smtClean="0">
                          <a:solidFill>
                            <a:schemeClr val="lt1"/>
                          </a:solidFill>
                          <a:latin typeface="+mn-lt"/>
                          <a:ea typeface="+mn-ea"/>
                          <a:cs typeface="+mn-cs"/>
                        </a:rPr>
                        <a:t> </a:t>
                      </a:r>
                      <a:r>
                        <a:rPr lang="ru-RU" sz="1800" b="0" i="0" kern="1200" dirty="0" err="1" smtClean="0">
                          <a:solidFill>
                            <a:schemeClr val="lt1"/>
                          </a:solidFill>
                          <a:latin typeface="+mn-lt"/>
                          <a:ea typeface="+mn-ea"/>
                          <a:cs typeface="+mn-cs"/>
                        </a:rPr>
                        <a:t>тұндыру арқылы жою</a:t>
                      </a:r>
                      <a:r>
                        <a:rPr lang="ru-RU" sz="1800" b="0" i="0" kern="1200" dirty="0" smtClean="0">
                          <a:solidFill>
                            <a:schemeClr val="lt1"/>
                          </a:solidFill>
                          <a:latin typeface="+mn-lt"/>
                          <a:ea typeface="+mn-ea"/>
                          <a:cs typeface="+mn-cs"/>
                        </a:rPr>
                        <a:t> дезинфекция </a:t>
                      </a:r>
                      <a:r>
                        <a:rPr lang="ru-RU" sz="1800" b="0" i="0" kern="1200" dirty="0" err="1" smtClean="0">
                          <a:solidFill>
                            <a:schemeClr val="lt1"/>
                          </a:solidFill>
                          <a:latin typeface="+mn-lt"/>
                          <a:ea typeface="+mn-ea"/>
                          <a:cs typeface="+mn-cs"/>
                        </a:rPr>
                        <a:t>деп</a:t>
                      </a:r>
                      <a:r>
                        <a:rPr lang="ru-RU" sz="1800" b="0" i="0" kern="1200" dirty="0" smtClean="0">
                          <a:solidFill>
                            <a:schemeClr val="lt1"/>
                          </a:solidFill>
                          <a:latin typeface="+mn-lt"/>
                          <a:ea typeface="+mn-ea"/>
                          <a:cs typeface="+mn-cs"/>
                        </a:rPr>
                        <a:t> </a:t>
                      </a:r>
                      <a:r>
                        <a:rPr lang="ru-RU" sz="1800" b="0" i="0" kern="1200" dirty="0" err="1" smtClean="0">
                          <a:solidFill>
                            <a:schemeClr val="lt1"/>
                          </a:solidFill>
                          <a:latin typeface="+mn-lt"/>
                          <a:ea typeface="+mn-ea"/>
                          <a:cs typeface="+mn-cs"/>
                        </a:rPr>
                        <a:t>аталады</a:t>
                      </a:r>
                      <a:r>
                        <a:rPr lang="ru-RU" sz="1800" b="0" i="0" kern="1200" dirty="0" smtClean="0">
                          <a:solidFill>
                            <a:schemeClr val="lt1"/>
                          </a:solidFill>
                          <a:latin typeface="+mn-lt"/>
                          <a:ea typeface="+mn-ea"/>
                          <a:cs typeface="+mn-cs"/>
                        </a:rPr>
                        <a:t>.</a:t>
                      </a:r>
                    </a:p>
                  </a:txBody>
                  <a:tcPr/>
                </a:tc>
              </a:tr>
              <a:tr h="370840">
                <a:tc>
                  <a:txBody>
                    <a:bodyPr/>
                    <a:lstStyle/>
                    <a:p>
                      <a:r>
                        <a:rPr lang="ru-RU" sz="1800" b="0" i="0" kern="1200" dirty="0" smtClean="0">
                          <a:solidFill>
                            <a:schemeClr val="dk1"/>
                          </a:solidFill>
                          <a:latin typeface="+mn-lt"/>
                          <a:ea typeface="+mn-ea"/>
                          <a:cs typeface="+mn-cs"/>
                        </a:rPr>
                        <a:t>Аэрация </a:t>
                      </a:r>
                      <a:r>
                        <a:rPr lang="ru-RU" sz="1800" b="0" i="0" kern="1200" dirty="0" err="1" smtClean="0">
                          <a:solidFill>
                            <a:schemeClr val="dk1"/>
                          </a:solidFill>
                          <a:latin typeface="+mn-lt"/>
                          <a:ea typeface="+mn-ea"/>
                          <a:cs typeface="+mn-cs"/>
                        </a:rPr>
                        <a:t>ыдыстарындағы ағын </a:t>
                      </a:r>
                      <a:r>
                        <a:rPr lang="ru-RU" sz="1800" b="0" i="0" kern="1200" dirty="0" smtClean="0">
                          <a:solidFill>
                            <a:schemeClr val="dk1"/>
                          </a:solidFill>
                          <a:latin typeface="+mn-lt"/>
                          <a:ea typeface="+mn-ea"/>
                          <a:cs typeface="+mn-cs"/>
                        </a:rPr>
                        <a:t>суды </a:t>
                      </a:r>
                      <a:r>
                        <a:rPr lang="ru-RU" sz="1800" b="0" i="0" kern="1200" dirty="0" err="1" smtClean="0">
                          <a:solidFill>
                            <a:schemeClr val="dk1"/>
                          </a:solidFill>
                          <a:latin typeface="+mn-lt"/>
                          <a:ea typeface="+mn-ea"/>
                          <a:cs typeface="+mn-cs"/>
                        </a:rPr>
                        <a:t>аэрациялау</a:t>
                      </a:r>
                      <a:r>
                        <a:rPr lang="ru-RU" sz="1800" b="0" i="0" kern="1200" dirty="0" smtClean="0">
                          <a:solidFill>
                            <a:schemeClr val="dk1"/>
                          </a:solidFill>
                          <a:latin typeface="+mn-lt"/>
                          <a:ea typeface="+mn-ea"/>
                          <a:cs typeface="+mn-cs"/>
                        </a:rPr>
                        <a:t> </a:t>
                      </a:r>
                      <a:r>
                        <a:rPr lang="ru-RU" sz="1800" b="0" i="0" kern="1200" dirty="0" err="1" smtClean="0">
                          <a:solidFill>
                            <a:schemeClr val="dk1"/>
                          </a:solidFill>
                          <a:latin typeface="+mn-lt"/>
                          <a:ea typeface="+mn-ea"/>
                          <a:cs typeface="+mn-cs"/>
                        </a:rPr>
                        <a:t>қажетсіз бейорганикалық тұздарды жояды</a:t>
                      </a:r>
                      <a:r>
                        <a:rPr lang="ru-RU" sz="1800" b="0" i="0" kern="1200" dirty="0" smtClean="0">
                          <a:solidFill>
                            <a:schemeClr val="dk1"/>
                          </a:solidFill>
                          <a:latin typeface="+mn-lt"/>
                          <a:ea typeface="+mn-ea"/>
                          <a:cs typeface="+mn-cs"/>
                        </a:rPr>
                        <a:t>.</a:t>
                      </a:r>
                    </a:p>
                  </a:txBody>
                  <a:tcPr/>
                </a:tc>
                <a:tc>
                  <a:txBody>
                    <a:bodyPr/>
                    <a:lstStyle/>
                    <a:p>
                      <a:r>
                        <a:rPr lang="ru-RU" sz="1800" b="0" i="0" kern="1200" dirty="0" smtClean="0">
                          <a:solidFill>
                            <a:schemeClr val="dk1"/>
                          </a:solidFill>
                          <a:latin typeface="+mn-lt"/>
                          <a:ea typeface="+mn-ea"/>
                          <a:cs typeface="+mn-cs"/>
                        </a:rPr>
                        <a:t>Фосфат </a:t>
                      </a:r>
                      <a:r>
                        <a:rPr lang="ru-RU" sz="1800" b="0" i="0" kern="1200" dirty="0" err="1" smtClean="0">
                          <a:solidFill>
                            <a:schemeClr val="dk1"/>
                          </a:solidFill>
                          <a:latin typeface="+mn-lt"/>
                          <a:ea typeface="+mn-ea"/>
                          <a:cs typeface="+mn-cs"/>
                        </a:rPr>
                        <a:t>иондары</a:t>
                      </a:r>
                      <a:r>
                        <a:rPr lang="ru-RU" sz="1800" b="0" i="0" kern="1200" dirty="0" smtClean="0">
                          <a:solidFill>
                            <a:schemeClr val="dk1"/>
                          </a:solidFill>
                          <a:latin typeface="+mn-lt"/>
                          <a:ea typeface="+mn-ea"/>
                          <a:cs typeface="+mn-cs"/>
                        </a:rPr>
                        <a:t> </a:t>
                      </a:r>
                      <a:r>
                        <a:rPr lang="ru-RU" sz="1800" b="0" i="0" kern="1200" dirty="0" err="1" smtClean="0">
                          <a:solidFill>
                            <a:schemeClr val="dk1"/>
                          </a:solidFill>
                          <a:latin typeface="+mn-lt"/>
                          <a:ea typeface="+mn-ea"/>
                          <a:cs typeface="+mn-cs"/>
                        </a:rPr>
                        <a:t>ағын судан</a:t>
                      </a:r>
                      <a:r>
                        <a:rPr lang="ru-RU" sz="1800" b="0" i="0" kern="1200" dirty="0" smtClean="0">
                          <a:solidFill>
                            <a:schemeClr val="dk1"/>
                          </a:solidFill>
                          <a:latin typeface="+mn-lt"/>
                          <a:ea typeface="+mn-ea"/>
                          <a:cs typeface="+mn-cs"/>
                        </a:rPr>
                        <a:t> натрий </a:t>
                      </a:r>
                      <a:r>
                        <a:rPr lang="ru-RU" sz="1800" b="0" i="0" kern="1200" dirty="0" err="1" smtClean="0">
                          <a:solidFill>
                            <a:schemeClr val="dk1"/>
                          </a:solidFill>
                          <a:latin typeface="+mn-lt"/>
                          <a:ea typeface="+mn-ea"/>
                          <a:cs typeface="+mn-cs"/>
                        </a:rPr>
                        <a:t>тұзының тұнбасы ретінде</a:t>
                      </a:r>
                      <a:r>
                        <a:rPr lang="ru-RU" sz="1800" b="0" i="0" kern="1200" dirty="0" smtClean="0">
                          <a:solidFill>
                            <a:schemeClr val="dk1"/>
                          </a:solidFill>
                          <a:latin typeface="+mn-lt"/>
                          <a:ea typeface="+mn-ea"/>
                          <a:cs typeface="+mn-cs"/>
                        </a:rPr>
                        <a:t> </a:t>
                      </a:r>
                      <a:r>
                        <a:rPr lang="ru-RU" sz="1800" b="0" i="0" kern="1200" dirty="0" err="1" smtClean="0">
                          <a:solidFill>
                            <a:schemeClr val="dk1"/>
                          </a:solidFill>
                          <a:latin typeface="+mn-lt"/>
                          <a:ea typeface="+mn-ea"/>
                          <a:cs typeface="+mn-cs"/>
                        </a:rPr>
                        <a:t>ажыратылады</a:t>
                      </a:r>
                      <a:r>
                        <a:rPr lang="ru-RU" sz="1800" b="0" i="0" kern="1200" dirty="0" smtClean="0">
                          <a:solidFill>
                            <a:schemeClr val="dk1"/>
                          </a:solidFill>
                          <a:latin typeface="+mn-lt"/>
                          <a:ea typeface="+mn-ea"/>
                          <a:cs typeface="+mn-cs"/>
                        </a:rPr>
                        <a:t>.</a:t>
                      </a:r>
                    </a:p>
                    <a:p>
                      <a:r>
                        <a:rPr lang="ru-RU" sz="1800" b="0" i="0" kern="1200" dirty="0" smtClean="0">
                          <a:solidFill>
                            <a:schemeClr val="dk1"/>
                          </a:solidFill>
                          <a:latin typeface="+mn-lt"/>
                          <a:ea typeface="+mn-ea"/>
                          <a:cs typeface="+mn-cs"/>
                        </a:rPr>
                        <a:t/>
                      </a:r>
                      <a:br>
                        <a:rPr lang="ru-RU" sz="1800" b="0" i="0" kern="1200" dirty="0" smtClean="0">
                          <a:solidFill>
                            <a:schemeClr val="dk1"/>
                          </a:solidFill>
                          <a:latin typeface="+mn-lt"/>
                          <a:ea typeface="+mn-ea"/>
                          <a:cs typeface="+mn-cs"/>
                        </a:rPr>
                      </a:br>
                      <a:endParaRPr lang="ru-RU" dirty="0"/>
                    </a:p>
                  </a:txBody>
                  <a:tcPr/>
                </a:tc>
              </a:tr>
              <a:tr h="370840">
                <a:tc>
                  <a:txBody>
                    <a:bodyPr/>
                    <a:lstStyle/>
                    <a:p>
                      <a:r>
                        <a:rPr lang="ru-RU" sz="1800" b="0" i="0" kern="1200" dirty="0" err="1" smtClean="0">
                          <a:solidFill>
                            <a:schemeClr val="dk1"/>
                          </a:solidFill>
                          <a:latin typeface="+mn-lt"/>
                          <a:ea typeface="+mn-ea"/>
                          <a:cs typeface="+mn-cs"/>
                        </a:rPr>
                        <a:t>Құбырдағы </a:t>
                      </a:r>
                      <a:r>
                        <a:rPr lang="ru-RU" sz="1800" b="0" i="0" kern="1200" dirty="0" smtClean="0">
                          <a:solidFill>
                            <a:schemeClr val="dk1"/>
                          </a:solidFill>
                          <a:latin typeface="+mn-lt"/>
                          <a:ea typeface="+mn-ea"/>
                          <a:cs typeface="+mn-cs"/>
                        </a:rPr>
                        <a:t>суды </a:t>
                      </a:r>
                      <a:r>
                        <a:rPr lang="ru-RU" sz="1800" b="0" i="0" kern="1200" dirty="0" err="1" smtClean="0">
                          <a:solidFill>
                            <a:schemeClr val="dk1"/>
                          </a:solidFill>
                          <a:latin typeface="+mn-lt"/>
                          <a:ea typeface="+mn-ea"/>
                          <a:cs typeface="+mn-cs"/>
                        </a:rPr>
                        <a:t>улы</a:t>
                      </a:r>
                      <a:r>
                        <a:rPr lang="ru-RU" sz="1800" b="0" i="0" kern="1200" dirty="0" smtClean="0">
                          <a:solidFill>
                            <a:schemeClr val="dk1"/>
                          </a:solidFill>
                          <a:latin typeface="+mn-lt"/>
                          <a:ea typeface="+mn-ea"/>
                          <a:cs typeface="+mn-cs"/>
                        </a:rPr>
                        <a:t> металл </a:t>
                      </a:r>
                      <a:r>
                        <a:rPr lang="ru-RU" sz="1800" b="0" i="0" kern="1200" dirty="0" err="1" smtClean="0">
                          <a:solidFill>
                            <a:schemeClr val="dk1"/>
                          </a:solidFill>
                          <a:latin typeface="+mn-lt"/>
                          <a:ea typeface="+mn-ea"/>
                          <a:cs typeface="+mn-cs"/>
                        </a:rPr>
                        <a:t>иондарын</a:t>
                      </a:r>
                      <a:r>
                        <a:rPr lang="ru-RU" sz="1800" b="0" i="0" kern="1200" dirty="0" smtClean="0">
                          <a:solidFill>
                            <a:schemeClr val="dk1"/>
                          </a:solidFill>
                          <a:latin typeface="+mn-lt"/>
                          <a:ea typeface="+mn-ea"/>
                          <a:cs typeface="+mn-cs"/>
                        </a:rPr>
                        <a:t> </a:t>
                      </a:r>
                      <a:r>
                        <a:rPr lang="ru-RU" sz="1800" b="0" i="0" kern="1200" dirty="0" err="1" smtClean="0">
                          <a:solidFill>
                            <a:schemeClr val="dk1"/>
                          </a:solidFill>
                          <a:latin typeface="+mn-lt"/>
                          <a:ea typeface="+mn-ea"/>
                          <a:cs typeface="+mn-cs"/>
                        </a:rPr>
                        <a:t>жою</a:t>
                      </a:r>
                      <a:r>
                        <a:rPr lang="ru-RU" sz="1800" b="0" i="0" kern="1200" dirty="0" smtClean="0">
                          <a:solidFill>
                            <a:schemeClr val="dk1"/>
                          </a:solidFill>
                          <a:latin typeface="+mn-lt"/>
                          <a:ea typeface="+mn-ea"/>
                          <a:cs typeface="+mn-cs"/>
                        </a:rPr>
                        <a:t> </a:t>
                      </a:r>
                      <a:r>
                        <a:rPr lang="ru-RU" sz="1800" b="0" i="0" kern="1200" dirty="0" err="1" smtClean="0">
                          <a:solidFill>
                            <a:schemeClr val="dk1"/>
                          </a:solidFill>
                          <a:latin typeface="+mn-lt"/>
                          <a:ea typeface="+mn-ea"/>
                          <a:cs typeface="+mn-cs"/>
                        </a:rPr>
                        <a:t>үшін хлорлайды</a:t>
                      </a:r>
                      <a:r>
                        <a:rPr lang="ru-RU" sz="1800" b="0" i="0" kern="1200" dirty="0" smtClean="0">
                          <a:solidFill>
                            <a:schemeClr val="dk1"/>
                          </a:solidFill>
                          <a:latin typeface="+mn-lt"/>
                          <a:ea typeface="+mn-ea"/>
                          <a:cs typeface="+mn-cs"/>
                        </a:rPr>
                        <a:t>.</a:t>
                      </a:r>
                    </a:p>
                    <a:p>
                      <a:r>
                        <a:rPr lang="ru-RU" sz="1800" b="0" i="0" kern="1200" dirty="0" smtClean="0">
                          <a:solidFill>
                            <a:schemeClr val="dk1"/>
                          </a:solidFill>
                          <a:latin typeface="+mn-lt"/>
                          <a:ea typeface="+mn-ea"/>
                          <a:cs typeface="+mn-cs"/>
                        </a:rPr>
                        <a:t/>
                      </a:r>
                      <a:br>
                        <a:rPr lang="ru-RU" sz="1800" b="0" i="0" kern="1200" dirty="0" smtClean="0">
                          <a:solidFill>
                            <a:schemeClr val="dk1"/>
                          </a:solidFill>
                          <a:latin typeface="+mn-lt"/>
                          <a:ea typeface="+mn-ea"/>
                          <a:cs typeface="+mn-cs"/>
                        </a:rPr>
                      </a:br>
                      <a:endParaRPr lang="ru-RU" dirty="0"/>
                    </a:p>
                  </a:txBody>
                  <a:tcPr/>
                </a:tc>
                <a:tc>
                  <a:txBody>
                    <a:bodyPr/>
                    <a:lstStyle/>
                    <a:p>
                      <a:r>
                        <a:rPr lang="ru-RU" sz="1800" b="0" i="0" kern="1200" dirty="0" err="1" smtClean="0">
                          <a:solidFill>
                            <a:schemeClr val="dk1"/>
                          </a:solidFill>
                          <a:latin typeface="+mn-lt"/>
                          <a:ea typeface="+mn-ea"/>
                          <a:cs typeface="+mn-cs"/>
                        </a:rPr>
                        <a:t>Көл </a:t>
                      </a:r>
                      <a:r>
                        <a:rPr lang="ru-RU" sz="1800" b="0" i="0" kern="1200" dirty="0" smtClean="0">
                          <a:solidFill>
                            <a:schemeClr val="dk1"/>
                          </a:solidFill>
                          <a:latin typeface="+mn-lt"/>
                          <a:ea typeface="+mn-ea"/>
                          <a:cs typeface="+mn-cs"/>
                        </a:rPr>
                        <a:t>мен </a:t>
                      </a:r>
                      <a:r>
                        <a:rPr lang="ru-RU" sz="1800" b="0" i="0" kern="1200" dirty="0" err="1" smtClean="0">
                          <a:solidFill>
                            <a:schemeClr val="dk1"/>
                          </a:solidFill>
                          <a:latin typeface="+mn-lt"/>
                          <a:ea typeface="+mn-ea"/>
                          <a:cs typeface="+mn-cs"/>
                        </a:rPr>
                        <a:t>өзен суы</a:t>
                      </a:r>
                      <a:r>
                        <a:rPr lang="ru-RU" sz="1800" b="0" i="0" kern="1200" dirty="0" smtClean="0">
                          <a:solidFill>
                            <a:schemeClr val="dk1"/>
                          </a:solidFill>
                          <a:latin typeface="+mn-lt"/>
                          <a:ea typeface="+mn-ea"/>
                          <a:cs typeface="+mn-cs"/>
                        </a:rPr>
                        <a:t> </a:t>
                      </a:r>
                      <a:r>
                        <a:rPr lang="ru-RU" sz="1800" b="0" i="0" kern="1200" dirty="0" err="1" smtClean="0">
                          <a:solidFill>
                            <a:schemeClr val="dk1"/>
                          </a:solidFill>
                          <a:latin typeface="+mn-lt"/>
                          <a:ea typeface="+mn-ea"/>
                          <a:cs typeface="+mn-cs"/>
                        </a:rPr>
                        <a:t>жерасты</a:t>
                      </a:r>
                      <a:r>
                        <a:rPr lang="ru-RU" sz="1800" b="0" i="0" kern="1200" dirty="0" smtClean="0">
                          <a:solidFill>
                            <a:schemeClr val="dk1"/>
                          </a:solidFill>
                          <a:latin typeface="+mn-lt"/>
                          <a:ea typeface="+mn-ea"/>
                          <a:cs typeface="+mn-cs"/>
                        </a:rPr>
                        <a:t> </a:t>
                      </a:r>
                      <a:r>
                        <a:rPr lang="ru-RU" sz="1800" b="0" i="0" kern="1200" dirty="0" err="1" smtClean="0">
                          <a:solidFill>
                            <a:schemeClr val="dk1"/>
                          </a:solidFill>
                          <a:latin typeface="+mn-lt"/>
                          <a:ea typeface="+mn-ea"/>
                          <a:cs typeface="+mn-cs"/>
                        </a:rPr>
                        <a:t>суына</a:t>
                      </a:r>
                      <a:r>
                        <a:rPr lang="ru-RU" sz="1800" b="0" i="0" kern="1200" dirty="0" smtClean="0">
                          <a:solidFill>
                            <a:schemeClr val="dk1"/>
                          </a:solidFill>
                          <a:latin typeface="+mn-lt"/>
                          <a:ea typeface="+mn-ea"/>
                          <a:cs typeface="+mn-cs"/>
                        </a:rPr>
                        <a:t> </a:t>
                      </a:r>
                      <a:r>
                        <a:rPr lang="ru-RU" sz="1800" b="0" i="0" kern="1200" dirty="0" err="1" smtClean="0">
                          <a:solidFill>
                            <a:schemeClr val="dk1"/>
                          </a:solidFill>
                          <a:latin typeface="+mn-lt"/>
                          <a:ea typeface="+mn-ea"/>
                          <a:cs typeface="+mn-cs"/>
                        </a:rPr>
                        <a:t>қарағанда тазалау</a:t>
                      </a:r>
                      <a:r>
                        <a:rPr lang="ru-RU" sz="1800" b="0" i="0" kern="1200" dirty="0" smtClean="0">
                          <a:solidFill>
                            <a:schemeClr val="dk1"/>
                          </a:solidFill>
                          <a:latin typeface="+mn-lt"/>
                          <a:ea typeface="+mn-ea"/>
                          <a:cs typeface="+mn-cs"/>
                        </a:rPr>
                        <a:t> </a:t>
                      </a:r>
                      <a:r>
                        <a:rPr lang="ru-RU" sz="1800" b="0" i="0" kern="1200" dirty="0" err="1" smtClean="0">
                          <a:solidFill>
                            <a:schemeClr val="dk1"/>
                          </a:solidFill>
                          <a:latin typeface="+mn-lt"/>
                          <a:ea typeface="+mn-ea"/>
                          <a:cs typeface="+mn-cs"/>
                        </a:rPr>
                        <a:t>жұмыстарын көбірек қажет етеді</a:t>
                      </a:r>
                      <a:r>
                        <a:rPr lang="ru-RU" sz="1800" b="0" i="0" kern="1200" dirty="0" smtClean="0">
                          <a:solidFill>
                            <a:schemeClr val="dk1"/>
                          </a:solidFill>
                          <a:latin typeface="+mn-lt"/>
                          <a:ea typeface="+mn-ea"/>
                          <a:cs typeface="+mn-cs"/>
                        </a:rPr>
                        <a:t>.</a:t>
                      </a:r>
                    </a:p>
                    <a:p>
                      <a:r>
                        <a:rPr lang="ru-RU" sz="1800" b="0" i="0" kern="1200" dirty="0" err="1" smtClean="0">
                          <a:solidFill>
                            <a:schemeClr val="dk1"/>
                          </a:solidFill>
                          <a:latin typeface="+mn-lt"/>
                          <a:ea typeface="+mn-ea"/>
                          <a:cs typeface="+mn-cs"/>
                        </a:rPr>
                        <a:t>АртқаТексеруБолдырмау</a:t>
                      </a:r>
                      <a:endParaRPr lang="ru-RU" sz="1800" b="0" i="0" kern="1200" dirty="0" smtClean="0">
                        <a:solidFill>
                          <a:schemeClr val="dk1"/>
                        </a:solidFill>
                        <a:latin typeface="+mn-lt"/>
                        <a:ea typeface="+mn-ea"/>
                        <a:cs typeface="+mn-cs"/>
                      </a:endParaRPr>
                    </a:p>
                    <a:p>
                      <a:r>
                        <a:rPr lang="ru-RU" sz="1800" b="0" i="0" kern="1200" dirty="0" err="1" smtClean="0">
                          <a:solidFill>
                            <a:schemeClr val="dk1"/>
                          </a:solidFill>
                          <a:latin typeface="+mn-lt"/>
                          <a:ea typeface="+mn-ea"/>
                          <a:cs typeface="+mn-cs"/>
                        </a:rPr>
                        <a:t>Алға</a:t>
                      </a:r>
                      <a:endParaRPr lang="ru-RU" sz="1800" b="0" i="0" kern="1200" dirty="0" smtClean="0">
                        <a:solidFill>
                          <a:schemeClr val="dk1"/>
                        </a:solidFill>
                        <a:latin typeface="+mn-lt"/>
                        <a:ea typeface="+mn-ea"/>
                        <a:cs typeface="+mn-cs"/>
                      </a:endParaRPr>
                    </a:p>
                  </a:txBody>
                  <a:tcPr/>
                </a:tc>
              </a:tr>
            </a:tbl>
          </a:graphicData>
        </a:graphic>
      </p:graphicFrame>
      <p:sp>
        <p:nvSpPr>
          <p:cNvPr id="4" name="Прямоугольник 3"/>
          <p:cNvSpPr/>
          <p:nvPr/>
        </p:nvSpPr>
        <p:spPr>
          <a:xfrm>
            <a:off x="783771" y="906083"/>
            <a:ext cx="8843555" cy="461665"/>
          </a:xfrm>
          <a:prstGeom prst="rect">
            <a:avLst/>
          </a:prstGeom>
        </p:spPr>
        <p:txBody>
          <a:bodyPr wrap="square">
            <a:spAutoFit/>
          </a:bodyPr>
          <a:lstStyle/>
          <a:p>
            <a:r>
              <a:rPr lang="ru-RU" sz="2400" dirty="0" err="1" smtClean="0">
                <a:latin typeface="Times New Roman" pitchFamily="18" charset="0"/>
                <a:cs typeface="Times New Roman" pitchFamily="18" charset="0"/>
              </a:rPr>
              <a:t>Дұрыс тұжырымдарды көрсет</a:t>
            </a:r>
            <a:endParaRPr lang="ru-RU"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862148" y="2312123"/>
          <a:ext cx="10175966" cy="2893424"/>
        </p:xfrm>
        <a:graphic>
          <a:graphicData uri="http://schemas.openxmlformats.org/drawingml/2006/table">
            <a:tbl>
              <a:tblPr/>
              <a:tblGrid>
                <a:gridCol w="471576"/>
                <a:gridCol w="7282668"/>
                <a:gridCol w="1363631"/>
                <a:gridCol w="1058091"/>
              </a:tblGrid>
              <a:tr h="361678">
                <a:tc>
                  <a:txBody>
                    <a:bodyPr/>
                    <a:lstStyle/>
                    <a:p>
                      <a:pPr algn="ctr">
                        <a:spcAft>
                          <a:spcPts val="0"/>
                        </a:spcAft>
                      </a:pPr>
                      <a:r>
                        <a:rPr lang="kk-KZ" sz="1800" b="1" dirty="0">
                          <a:solidFill>
                            <a:srgbClr val="000000"/>
                          </a:solidFill>
                          <a:latin typeface="Times New Roman" pitchFamily="18" charset="0"/>
                          <a:ea typeface="Calibri"/>
                          <a:cs typeface="Times New Roman" pitchFamily="18" charset="0"/>
                        </a:rPr>
                        <a:t>№</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kk-KZ" sz="1800" b="1" dirty="0">
                          <a:solidFill>
                            <a:srgbClr val="000000"/>
                          </a:solidFill>
                          <a:latin typeface="Times New Roman" pitchFamily="18" charset="0"/>
                          <a:ea typeface="Calibri"/>
                          <a:cs typeface="Times New Roman" pitchFamily="18" charset="0"/>
                        </a:rPr>
                        <a:t>Анықтама </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kk-KZ" sz="1800" b="1">
                          <a:solidFill>
                            <a:srgbClr val="000000"/>
                          </a:solidFill>
                          <a:latin typeface="Times New Roman" pitchFamily="18" charset="0"/>
                          <a:ea typeface="Calibri"/>
                          <a:cs typeface="Times New Roman" pitchFamily="18" charset="0"/>
                        </a:rPr>
                        <a:t>Шындық </a:t>
                      </a:r>
                      <a:endParaRPr lang="ru-RU" sz="1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kk-KZ" sz="1800" b="1" dirty="0">
                          <a:solidFill>
                            <a:srgbClr val="000000"/>
                          </a:solidFill>
                          <a:latin typeface="Times New Roman" pitchFamily="18" charset="0"/>
                          <a:ea typeface="Calibri"/>
                          <a:cs typeface="Times New Roman" pitchFamily="18" charset="0"/>
                        </a:rPr>
                        <a:t>Жалған </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1678">
                <a:tc>
                  <a:txBody>
                    <a:bodyPr/>
                    <a:lstStyle/>
                    <a:p>
                      <a:pPr>
                        <a:spcAft>
                          <a:spcPts val="0"/>
                        </a:spcAft>
                      </a:pPr>
                      <a:r>
                        <a:rPr lang="kk-KZ" sz="1800">
                          <a:solidFill>
                            <a:srgbClr val="000000"/>
                          </a:solidFill>
                          <a:latin typeface="Times New Roman" pitchFamily="18" charset="0"/>
                          <a:ea typeface="Calibri"/>
                          <a:cs typeface="Times New Roman" pitchFamily="18" charset="0"/>
                        </a:rPr>
                        <a:t>1</a:t>
                      </a:r>
                      <a:endParaRPr lang="ru-RU" sz="1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kk-KZ" sz="1800" dirty="0">
                          <a:solidFill>
                            <a:srgbClr val="000000"/>
                          </a:solidFill>
                          <a:latin typeface="Times New Roman" pitchFamily="18" charset="0"/>
                          <a:ea typeface="Calibri"/>
                          <a:cs typeface="Times New Roman" pitchFamily="18" charset="0"/>
                        </a:rPr>
                        <a:t>Су химиялық белсенді қосылыс бола алмайды </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kk-KZ" sz="1800">
                        <a:solidFill>
                          <a:srgbClr val="00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kk-KZ" sz="1800">
                        <a:solidFill>
                          <a:srgbClr val="00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1678">
                <a:tc>
                  <a:txBody>
                    <a:bodyPr/>
                    <a:lstStyle/>
                    <a:p>
                      <a:pPr algn="ctr">
                        <a:spcAft>
                          <a:spcPts val="0"/>
                        </a:spcAft>
                      </a:pPr>
                      <a:r>
                        <a:rPr lang="kk-KZ" sz="1800">
                          <a:solidFill>
                            <a:srgbClr val="000000"/>
                          </a:solidFill>
                          <a:latin typeface="Times New Roman" pitchFamily="18" charset="0"/>
                          <a:ea typeface="Calibri"/>
                          <a:cs typeface="Times New Roman" pitchFamily="18" charset="0"/>
                        </a:rPr>
                        <a:t>2</a:t>
                      </a:r>
                      <a:endParaRPr lang="ru-RU" sz="1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kk-KZ" sz="1800" dirty="0">
                          <a:solidFill>
                            <a:srgbClr val="000000"/>
                          </a:solidFill>
                          <a:latin typeface="Times New Roman" pitchFamily="18" charset="0"/>
                          <a:ea typeface="Calibri"/>
                          <a:cs typeface="Times New Roman" pitchFamily="18" charset="0"/>
                        </a:rPr>
                        <a:t>Адам организміне тәулігіне ең аз дегенде 3 л су қажет</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kk-KZ" sz="1800">
                        <a:solidFill>
                          <a:srgbClr val="00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kk-KZ" sz="1800">
                        <a:solidFill>
                          <a:srgbClr val="00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3356">
                <a:tc>
                  <a:txBody>
                    <a:bodyPr/>
                    <a:lstStyle/>
                    <a:p>
                      <a:pPr algn="ctr">
                        <a:spcAft>
                          <a:spcPts val="0"/>
                        </a:spcAft>
                      </a:pPr>
                      <a:r>
                        <a:rPr lang="kk-KZ" sz="1800">
                          <a:solidFill>
                            <a:srgbClr val="000000"/>
                          </a:solidFill>
                          <a:latin typeface="Times New Roman" pitchFamily="18" charset="0"/>
                          <a:ea typeface="Calibri"/>
                          <a:cs typeface="Times New Roman" pitchFamily="18" charset="0"/>
                        </a:rPr>
                        <a:t>3</a:t>
                      </a:r>
                      <a:endParaRPr lang="ru-RU" sz="1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kk-KZ" sz="1800" dirty="0">
                          <a:solidFill>
                            <a:srgbClr val="000000"/>
                          </a:solidFill>
                          <a:latin typeface="Times New Roman" pitchFamily="18" charset="0"/>
                          <a:ea typeface="Calibri"/>
                          <a:cs typeface="Times New Roman" pitchFamily="18" charset="0"/>
                        </a:rPr>
                        <a:t>Жер ғаламшарының бетіндегі су, барлық жер қыртысының </a:t>
                      </a:r>
                      <a:endParaRPr lang="ru-RU" sz="1800" dirty="0">
                        <a:latin typeface="Times New Roman" pitchFamily="18" charset="0"/>
                        <a:ea typeface="Times New Roman"/>
                        <a:cs typeface="Times New Roman" pitchFamily="18" charset="0"/>
                      </a:endParaRPr>
                    </a:p>
                    <a:p>
                      <a:pPr>
                        <a:spcAft>
                          <a:spcPts val="0"/>
                        </a:spcAft>
                      </a:pPr>
                      <a:r>
                        <a:rPr lang="kk-KZ" sz="1800" dirty="0">
                          <a:solidFill>
                            <a:srgbClr val="000000"/>
                          </a:solidFill>
                          <a:latin typeface="Times New Roman" pitchFamily="18" charset="0"/>
                          <a:ea typeface="Calibri"/>
                          <a:cs typeface="Times New Roman" pitchFamily="18" charset="0"/>
                        </a:rPr>
                        <a:t>70%-ын алып жатыр</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kk-KZ" sz="1800">
                        <a:solidFill>
                          <a:srgbClr val="00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kk-KZ" sz="1800" dirty="0">
                        <a:solidFill>
                          <a:srgbClr val="00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1678">
                <a:tc>
                  <a:txBody>
                    <a:bodyPr/>
                    <a:lstStyle/>
                    <a:p>
                      <a:pPr algn="ctr">
                        <a:spcAft>
                          <a:spcPts val="0"/>
                        </a:spcAft>
                      </a:pPr>
                      <a:r>
                        <a:rPr lang="kk-KZ" sz="1800">
                          <a:solidFill>
                            <a:srgbClr val="000000"/>
                          </a:solidFill>
                          <a:latin typeface="Times New Roman" pitchFamily="18" charset="0"/>
                          <a:ea typeface="Calibri"/>
                          <a:cs typeface="Times New Roman" pitchFamily="18" charset="0"/>
                        </a:rPr>
                        <a:t>4</a:t>
                      </a:r>
                      <a:endParaRPr lang="ru-RU" sz="1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kk-KZ" sz="1800" dirty="0">
                          <a:solidFill>
                            <a:srgbClr val="000000"/>
                          </a:solidFill>
                          <a:latin typeface="Times New Roman" pitchFamily="18" charset="0"/>
                          <a:ea typeface="Calibri"/>
                          <a:cs typeface="Times New Roman" pitchFamily="18" charset="0"/>
                        </a:rPr>
                        <a:t>Суда көптеген қатты заттар, сұйықтықтар және газдар ерімейді</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kk-KZ" sz="1800">
                        <a:solidFill>
                          <a:srgbClr val="00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kk-KZ" sz="1800">
                        <a:solidFill>
                          <a:srgbClr val="00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3356">
                <a:tc>
                  <a:txBody>
                    <a:bodyPr/>
                    <a:lstStyle/>
                    <a:p>
                      <a:pPr algn="ctr">
                        <a:spcAft>
                          <a:spcPts val="0"/>
                        </a:spcAft>
                      </a:pPr>
                      <a:r>
                        <a:rPr lang="kk-KZ" sz="1800">
                          <a:solidFill>
                            <a:srgbClr val="000000"/>
                          </a:solidFill>
                          <a:latin typeface="Times New Roman" pitchFamily="18" charset="0"/>
                          <a:ea typeface="Calibri"/>
                          <a:cs typeface="Times New Roman" pitchFamily="18" charset="0"/>
                        </a:rPr>
                        <a:t>5</a:t>
                      </a:r>
                      <a:endParaRPr lang="ru-RU" sz="1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kk-KZ" sz="1800">
                          <a:solidFill>
                            <a:srgbClr val="000000"/>
                          </a:solidFill>
                          <a:latin typeface="Times New Roman" pitchFamily="18" charset="0"/>
                          <a:ea typeface="Calibri"/>
                          <a:cs typeface="Times New Roman" pitchFamily="18" charset="0"/>
                        </a:rPr>
                        <a:t>Жер бетіндегі судың қоры теңіз бен мұхиттарда  - 1,4 млрд км</a:t>
                      </a:r>
                      <a:r>
                        <a:rPr lang="kk-KZ" sz="1800" baseline="30000">
                          <a:solidFill>
                            <a:srgbClr val="000000"/>
                          </a:solidFill>
                          <a:latin typeface="Times New Roman" pitchFamily="18" charset="0"/>
                          <a:ea typeface="Calibri"/>
                          <a:cs typeface="Times New Roman" pitchFamily="18" charset="0"/>
                        </a:rPr>
                        <a:t>3</a:t>
                      </a:r>
                      <a:r>
                        <a:rPr lang="kk-KZ" sz="1800">
                          <a:solidFill>
                            <a:srgbClr val="000000"/>
                          </a:solidFill>
                          <a:latin typeface="Times New Roman" pitchFamily="18" charset="0"/>
                          <a:ea typeface="Calibri"/>
                          <a:cs typeface="Times New Roman" pitchFamily="18" charset="0"/>
                        </a:rPr>
                        <a:t>, мұздықтарда – 30 млн км</a:t>
                      </a:r>
                      <a:r>
                        <a:rPr lang="kk-KZ" sz="1800" baseline="30000">
                          <a:solidFill>
                            <a:srgbClr val="000000"/>
                          </a:solidFill>
                          <a:latin typeface="Times New Roman" pitchFamily="18" charset="0"/>
                          <a:ea typeface="Calibri"/>
                          <a:cs typeface="Times New Roman" pitchFamily="18" charset="0"/>
                        </a:rPr>
                        <a:t>3</a:t>
                      </a:r>
                      <a:r>
                        <a:rPr lang="kk-KZ" sz="1800">
                          <a:solidFill>
                            <a:srgbClr val="000000"/>
                          </a:solidFill>
                          <a:latin typeface="Times New Roman" pitchFamily="18" charset="0"/>
                          <a:ea typeface="Calibri"/>
                          <a:cs typeface="Times New Roman" pitchFamily="18" charset="0"/>
                        </a:rPr>
                        <a:t>, өзендер мен көлдерде  - 3 млн км</a:t>
                      </a:r>
                      <a:r>
                        <a:rPr lang="kk-KZ" sz="1800" baseline="30000">
                          <a:solidFill>
                            <a:srgbClr val="000000"/>
                          </a:solidFill>
                          <a:latin typeface="Times New Roman" pitchFamily="18" charset="0"/>
                          <a:ea typeface="Calibri"/>
                          <a:cs typeface="Times New Roman" pitchFamily="18" charset="0"/>
                        </a:rPr>
                        <a:t>3</a:t>
                      </a:r>
                      <a:endParaRPr lang="ru-RU" sz="1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kk-KZ" sz="1800">
                        <a:solidFill>
                          <a:srgbClr val="00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kk-KZ" sz="1800" dirty="0">
                        <a:solidFill>
                          <a:srgbClr val="00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4817" name="Rectangle 1"/>
          <p:cNvSpPr>
            <a:spLocks noChangeArrowheads="1"/>
          </p:cNvSpPr>
          <p:nvPr/>
        </p:nvSpPr>
        <p:spPr bwMode="auto">
          <a:xfrm>
            <a:off x="313509" y="1162594"/>
            <a:ext cx="121920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kk-KZ"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Тұжырымалардағы шындық/жалған  жауапқа (+) таңбасын қойыңыз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913774" y="609600"/>
            <a:ext cx="10364452" cy="1506584"/>
          </a:xfrm>
        </p:spPr>
        <p:txBody>
          <a:bodyPr>
            <a:normAutofit fontScale="90000"/>
          </a:bodyPr>
          <a:lstStyle/>
          <a:p>
            <a:pPr lvl="0" algn="l"/>
            <a:r>
              <a:rPr lang="ru-RU" sz="2200" b="1" i="1" cap="none" dirty="0" err="1" smtClean="0">
                <a:latin typeface="Times New Roman" pitchFamily="18" charset="0"/>
                <a:cs typeface="Times New Roman" pitchFamily="18" charset="0"/>
              </a:rPr>
              <a:t>Жерасты</a:t>
            </a:r>
            <a:r>
              <a:rPr lang="ru-RU" sz="2200" b="1" i="1" cap="none" dirty="0" smtClean="0">
                <a:latin typeface="Times New Roman" pitchFamily="18" charset="0"/>
                <a:cs typeface="Times New Roman" pitchFamily="18" charset="0"/>
              </a:rPr>
              <a:t>, </a:t>
            </a:r>
            <a:r>
              <a:rPr lang="ru-RU" sz="2200" b="1" i="1" cap="none" dirty="0" err="1" smtClean="0">
                <a:latin typeface="Times New Roman" pitchFamily="18" charset="0"/>
                <a:cs typeface="Times New Roman" pitchFamily="18" charset="0"/>
              </a:rPr>
              <a:t>теңіз сулары</a:t>
            </a:r>
            <a:r>
              <a:rPr lang="ru-RU" sz="2200" b="1" i="1" cap="none" dirty="0" smtClean="0">
                <a:latin typeface="Times New Roman" pitchFamily="18" charset="0"/>
                <a:cs typeface="Times New Roman" pitchFamily="18" charset="0"/>
              </a:rPr>
              <a:t> </a:t>
            </a:r>
            <a:r>
              <a:rPr lang="ru-RU" sz="2200" b="1" i="1" cap="none" dirty="0" err="1" smtClean="0">
                <a:latin typeface="Times New Roman" pitchFamily="18" charset="0"/>
                <a:cs typeface="Times New Roman" pitchFamily="18" charset="0"/>
              </a:rPr>
              <a:t>кермек</a:t>
            </a:r>
            <a:r>
              <a:rPr lang="ru-RU" sz="2200" b="1" i="1" cap="none" dirty="0" smtClean="0">
                <a:latin typeface="Times New Roman" pitchFamily="18" charset="0"/>
                <a:cs typeface="Times New Roman" pitchFamily="18" charset="0"/>
              </a:rPr>
              <a:t> </a:t>
            </a:r>
            <a:r>
              <a:rPr lang="ru-RU" sz="2200" b="1" i="1" cap="none" dirty="0" err="1" smtClean="0">
                <a:latin typeface="Times New Roman" pitchFamily="18" charset="0"/>
                <a:cs typeface="Times New Roman" pitchFamily="18" charset="0"/>
              </a:rPr>
              <a:t>болып</a:t>
            </a:r>
            <a:r>
              <a:rPr lang="ru-RU" sz="2200" b="1" i="1" cap="none" dirty="0" smtClean="0">
                <a:latin typeface="Times New Roman" pitchFamily="18" charset="0"/>
                <a:cs typeface="Times New Roman" pitchFamily="18" charset="0"/>
              </a:rPr>
              <a:t> </a:t>
            </a:r>
            <a:r>
              <a:rPr lang="ru-RU" sz="2200" b="1" i="1" cap="none" dirty="0" err="1" smtClean="0">
                <a:latin typeface="Times New Roman" pitchFamily="18" charset="0"/>
                <a:cs typeface="Times New Roman" pitchFamily="18" charset="0"/>
              </a:rPr>
              <a:t>келеді</a:t>
            </a:r>
            <a:r>
              <a:rPr lang="kk-KZ" sz="2200" b="1" i="1" cap="none" dirty="0" smtClean="0">
                <a:latin typeface="Times New Roman" pitchFamily="18" charset="0"/>
                <a:cs typeface="Times New Roman" pitchFamily="18" charset="0"/>
              </a:rPr>
              <a:t>. Кермек суда сабын нашар көпіреді, ет, көкөніс кермек суда нашар піседі, шай нашар шығады. Кимдерді жуғанда мата талшықтарында ерімейтін қоспалар тұнба түзіп, біртіндеп киім сапасын төмендетеді. </a:t>
            </a:r>
            <a:br>
              <a:rPr lang="kk-KZ" sz="2200" b="1" i="1" cap="none" dirty="0" smtClean="0">
                <a:latin typeface="Times New Roman" pitchFamily="18" charset="0"/>
                <a:cs typeface="Times New Roman" pitchFamily="18" charset="0"/>
              </a:rPr>
            </a:br>
            <a:r>
              <a:rPr lang="ru-RU" sz="2200" cap="none" dirty="0" smtClean="0">
                <a:latin typeface="Times New Roman" pitchFamily="18" charset="0"/>
                <a:cs typeface="Times New Roman" pitchFamily="18" charset="0"/>
              </a:rPr>
              <a:t/>
            </a:r>
            <a:br>
              <a:rPr lang="ru-RU" sz="2200" cap="none" dirty="0" smtClean="0">
                <a:latin typeface="Times New Roman" pitchFamily="18" charset="0"/>
                <a:cs typeface="Times New Roman" pitchFamily="18" charset="0"/>
              </a:rPr>
            </a:br>
            <a:r>
              <a:rPr lang="kk-KZ" sz="2200" b="1" cap="none" dirty="0" smtClean="0">
                <a:latin typeface="Times New Roman" pitchFamily="18" charset="0"/>
                <a:cs typeface="Times New Roman" pitchFamily="18" charset="0"/>
              </a:rPr>
              <a:t> (А)</a:t>
            </a:r>
            <a:r>
              <a:rPr lang="kk-KZ" sz="2200" cap="none" dirty="0" smtClean="0">
                <a:latin typeface="Times New Roman" pitchFamily="18" charset="0"/>
                <a:cs typeface="Times New Roman" pitchFamily="18" charset="0"/>
              </a:rPr>
              <a:t> </a:t>
            </a:r>
            <a:r>
              <a:rPr lang="kk-KZ" sz="2200" i="1" cap="none" dirty="0" smtClean="0">
                <a:latin typeface="Times New Roman" pitchFamily="18" charset="0"/>
                <a:cs typeface="Times New Roman" pitchFamily="18" charset="0"/>
              </a:rPr>
              <a:t>бос орынды толықтырыңыз </a:t>
            </a:r>
            <a:r>
              <a:rPr lang="kk-KZ" sz="2200" cap="none" dirty="0" smtClean="0">
                <a:latin typeface="Times New Roman" pitchFamily="18" charset="0"/>
                <a:cs typeface="Times New Roman" pitchFamily="18" charset="0"/>
              </a:rPr>
              <a:t>  </a:t>
            </a:r>
            <a:r>
              <a:rPr lang="ru-RU" sz="2000" cap="none" dirty="0" smtClean="0">
                <a:latin typeface="Times New Roman" pitchFamily="18" charset="0"/>
                <a:cs typeface="Times New Roman" pitchFamily="18" charset="0"/>
              </a:rPr>
              <a:t/>
            </a:r>
            <a:br>
              <a:rPr lang="ru-RU" sz="2000" cap="none" dirty="0" smtClean="0">
                <a:latin typeface="Times New Roman" pitchFamily="18" charset="0"/>
                <a:cs typeface="Times New Roman" pitchFamily="18" charset="0"/>
              </a:rPr>
            </a:br>
            <a:endParaRPr lang="ru-RU" sz="2000" cap="none" dirty="0">
              <a:latin typeface="Times New Roman" pitchFamily="18" charset="0"/>
              <a:cs typeface="Times New Roman" pitchFamily="18" charset="0"/>
            </a:endParaRPr>
          </a:p>
        </p:txBody>
      </p:sp>
      <p:sp>
        <p:nvSpPr>
          <p:cNvPr id="5" name="Текст 4"/>
          <p:cNvSpPr>
            <a:spLocks noGrp="1"/>
          </p:cNvSpPr>
          <p:nvPr>
            <p:ph type="body" sz="half" idx="2"/>
          </p:nvPr>
        </p:nvSpPr>
        <p:spPr>
          <a:xfrm>
            <a:off x="913775" y="2390503"/>
            <a:ext cx="10364452" cy="2364377"/>
          </a:xfrm>
        </p:spPr>
        <p:txBody>
          <a:bodyPr>
            <a:normAutofit/>
          </a:bodyPr>
          <a:lstStyle/>
          <a:p>
            <a:pPr lvl="0" algn="just"/>
            <a:r>
              <a:rPr lang="kk-KZ" sz="1800" cap="none" dirty="0" smtClean="0">
                <a:latin typeface="Times New Roman" pitchFamily="18" charset="0"/>
                <a:cs typeface="Times New Roman" pitchFamily="18" charset="0"/>
              </a:rPr>
              <a:t>1.__________ – Су құрамында болатын  ___  және  ___  иондарының   әсерінен судың  қасиеттерінің өзгеруі. Осы иондардың көп мөлшерде  болатын табиғи су _________   ___ деп   аталады.</a:t>
            </a:r>
            <a:endParaRPr lang="ru-RU" sz="1800" cap="none" dirty="0" smtClean="0">
              <a:latin typeface="Times New Roman" pitchFamily="18" charset="0"/>
              <a:cs typeface="Times New Roman" pitchFamily="18" charset="0"/>
            </a:endParaRPr>
          </a:p>
          <a:p>
            <a:pPr algn="just"/>
            <a:r>
              <a:rPr lang="kk-KZ" sz="1800" cap="none" dirty="0" smtClean="0">
                <a:latin typeface="Times New Roman" pitchFamily="18" charset="0"/>
                <a:cs typeface="Times New Roman" pitchFamily="18" charset="0"/>
              </a:rPr>
              <a:t>2. ___ Мен ___ гидрокарбонаттарынан пайда болатын  кермектік ________ , ол металдардың  басқа  тұздарының әсерінен пайда болатын кермектік      ____________ деп аталады.</a:t>
            </a:r>
            <a:endParaRPr lang="ru-RU" sz="1800" cap="none" dirty="0" smtClean="0">
              <a:latin typeface="Times New Roman" pitchFamily="18" charset="0"/>
              <a:cs typeface="Times New Roman" pitchFamily="18" charset="0"/>
            </a:endParaRPr>
          </a:p>
          <a:p>
            <a:endParaRPr lang="ru-RU" dirty="0"/>
          </a:p>
        </p:txBody>
      </p:sp>
    </p:spTree>
  </p:cSld>
  <p:clrMapOvr>
    <a:masterClrMapping/>
  </p:clrMapOvr>
</p:sld>
</file>

<file path=ppt/theme/theme1.xml><?xml version="1.0" encoding="utf-8"?>
<a:theme xmlns:a="http://schemas.openxmlformats.org/drawingml/2006/main" name="Капля">
  <a:themeElements>
    <a:clrScheme name="Капля">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Капля">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Metro</Template>
  <TotalTime>371</TotalTime>
  <Words>489</Words>
  <Application>Microsoft Office PowerPoint</Application>
  <PresentationFormat>Произвольный</PresentationFormat>
  <Paragraphs>106</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Капля</vt:lpstr>
      <vt:lpstr>ХИМИЯ 8-сынып   (209-213 беттер)</vt:lpstr>
      <vt:lpstr>Қазақстандағы су ресурстарының экологиялық проблемалары </vt:lpstr>
      <vt:lpstr>Суды тазалау әдістері</vt:lpstr>
      <vt:lpstr>                                                                  Проблемалық сұрақ:              </vt:lpstr>
      <vt:lpstr>                </vt:lpstr>
      <vt:lpstr>Слайд 6</vt:lpstr>
      <vt:lpstr>Слайд 7</vt:lpstr>
      <vt:lpstr>Слайд 8</vt:lpstr>
      <vt:lpstr>Жерасты, теңіз сулары кермек болып келеді. Кермек суда сабын нашар көпіреді, ет, көкөніс кермек суда нашар піседі, шай нашар шығады. Кимдерді жуғанда мата талшықтарында ерімейтін қоспалар тұнба түзіп, біртіндеп киім сапасын төмендетеді.    (А) бос орынды толықтырыңыз    </vt:lpstr>
      <vt:lpstr>B) Кермектіктің жою әдістері көрсетілген  реакция теңдеуін аяқтаңыз     1. Суды қайнату:                                Ca (HCO3)  t          2. Соданың әсері:                                   Mg (HCO3)2 + Na2CO3 =           3. Әк сүтінің әсері:                                   Са (HCO3)2 + Ca(OH)2 =</vt:lpstr>
      <vt:lpstr>Сабақты бекіту</vt:lpstr>
      <vt:lpstr>Үйге тапсырма</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АҚШ-тағы құлдық қалай  жойылды?</dc:title>
  <dc:creator>HPpro</dc:creator>
  <cp:lastModifiedBy>user</cp:lastModifiedBy>
  <cp:revision>48</cp:revision>
  <dcterms:created xsi:type="dcterms:W3CDTF">2020-03-26T11:10:55Z</dcterms:created>
  <dcterms:modified xsi:type="dcterms:W3CDTF">2020-04-04T11:48:31Z</dcterms:modified>
</cp:coreProperties>
</file>