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56" r:id="rId2"/>
    <p:sldId id="257" r:id="rId3"/>
    <p:sldId id="258" r:id="rId4"/>
    <p:sldId id="263" r:id="rId5"/>
    <p:sldId id="267" r:id="rId6"/>
    <p:sldId id="275" r:id="rId7"/>
    <p:sldId id="260" r:id="rId8"/>
    <p:sldId id="265" r:id="rId9"/>
    <p:sldId id="276" r:id="rId10"/>
    <p:sldId id="259" r:id="rId11"/>
    <p:sldId id="261" r:id="rId12"/>
    <p:sldId id="268" r:id="rId13"/>
    <p:sldId id="269" r:id="rId14"/>
    <p:sldId id="270" r:id="rId15"/>
    <p:sldId id="271" r:id="rId16"/>
    <p:sldId id="272" r:id="rId17"/>
    <p:sldId id="277" r:id="rId18"/>
    <p:sldId id="278" r:id="rId19"/>
    <p:sldId id="279" r:id="rId20"/>
    <p:sldId id="264" r:id="rId21"/>
    <p:sldId id="280" r:id="rId22"/>
    <p:sldId id="281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401E92-42A8-4393-9D06-E61593D4A12C}" type="datetimeFigureOut">
              <a:rPr lang="ru-RU" smtClean="0"/>
              <a:pPr/>
              <a:t>22.04.2020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E17FE4-6CB9-4F58-A27A-725C27A7E9F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E17FE4-6CB9-4F58-A27A-725C27A7E9F4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2D7C3553-80B6-466B-AFD1-AA29C259A027}" type="datetimeFigureOut">
              <a:rPr lang="ru-RU" smtClean="0"/>
              <a:pPr/>
              <a:t>22.04.2020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617BA62C-2F48-4379-B41A-4150DF1DBE3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C3553-80B6-466B-AFD1-AA29C259A027}" type="datetimeFigureOut">
              <a:rPr lang="ru-RU" smtClean="0"/>
              <a:pPr/>
              <a:t>22.04.2020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BA62C-2F48-4379-B41A-4150DF1DBE3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2D7C3553-80B6-466B-AFD1-AA29C259A027}" type="datetimeFigureOut">
              <a:rPr lang="ru-RU" smtClean="0"/>
              <a:pPr/>
              <a:t>22.04.2020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17BA62C-2F48-4379-B41A-4150DF1DBE3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C3553-80B6-466B-AFD1-AA29C259A027}" type="datetimeFigureOut">
              <a:rPr lang="ru-RU" smtClean="0"/>
              <a:pPr/>
              <a:t>22.04.2020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BA62C-2F48-4379-B41A-4150DF1DBE3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D7C3553-80B6-466B-AFD1-AA29C259A027}" type="datetimeFigureOut">
              <a:rPr lang="ru-RU" smtClean="0"/>
              <a:pPr/>
              <a:t>22.04.2020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617BA62C-2F48-4379-B41A-4150DF1DBE3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C3553-80B6-466B-AFD1-AA29C259A027}" type="datetimeFigureOut">
              <a:rPr lang="ru-RU" smtClean="0"/>
              <a:pPr/>
              <a:t>22.04.2020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BA62C-2F48-4379-B41A-4150DF1DBE3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C3553-80B6-466B-AFD1-AA29C259A027}" type="datetimeFigureOut">
              <a:rPr lang="ru-RU" smtClean="0"/>
              <a:pPr/>
              <a:t>22.04.2020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BA62C-2F48-4379-B41A-4150DF1DBE3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C3553-80B6-466B-AFD1-AA29C259A027}" type="datetimeFigureOut">
              <a:rPr lang="ru-RU" smtClean="0"/>
              <a:pPr/>
              <a:t>22.04.2020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BA62C-2F48-4379-B41A-4150DF1DBE3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D7C3553-80B6-466B-AFD1-AA29C259A027}" type="datetimeFigureOut">
              <a:rPr lang="ru-RU" smtClean="0"/>
              <a:pPr/>
              <a:t>22.04.2020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BA62C-2F48-4379-B41A-4150DF1DBE3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C3553-80B6-466B-AFD1-AA29C259A027}" type="datetimeFigureOut">
              <a:rPr lang="ru-RU" smtClean="0"/>
              <a:pPr/>
              <a:t>22.04.2020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BA62C-2F48-4379-B41A-4150DF1DBE3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C3553-80B6-466B-AFD1-AA29C259A027}" type="datetimeFigureOut">
              <a:rPr lang="ru-RU" smtClean="0"/>
              <a:pPr/>
              <a:t>22.04.2020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BA62C-2F48-4379-B41A-4150DF1DBE3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2D7C3553-80B6-466B-AFD1-AA29C259A027}" type="datetimeFigureOut">
              <a:rPr lang="ru-RU" smtClean="0"/>
              <a:pPr/>
              <a:t>22.04.2020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617BA62C-2F48-4379-B41A-4150DF1DBE3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jkmn1T7U3dI" TargetMode="External"/><Relationship Id="rId2" Type="http://schemas.openxmlformats.org/officeDocument/2006/relationships/hyperlink" Target="https://youtu.be/PhcSD7Cshk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vk.com/video46284232_456239060" TargetMode="Externa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Тема: </a:t>
            </a:r>
            <a:br>
              <a:rPr lang="ru-RU" dirty="0" smtClean="0"/>
            </a:br>
            <a:r>
              <a:rPr lang="ru-RU" dirty="0" smtClean="0"/>
              <a:t>М. Булгаков. Роман «Мастер и Маргарита»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КГУ «Карагандинский колледж питания и сервиса»</a:t>
            </a:r>
          </a:p>
          <a:p>
            <a:r>
              <a:rPr lang="ru-RU" dirty="0" smtClean="0"/>
              <a:t>Преподаватель </a:t>
            </a:r>
          </a:p>
          <a:p>
            <a:r>
              <a:rPr lang="ru-RU" dirty="0" smtClean="0"/>
              <a:t>Садыкова </a:t>
            </a:r>
            <a:r>
              <a:rPr lang="ru-RU" dirty="0" err="1" smtClean="0"/>
              <a:t>Жумагуль</a:t>
            </a:r>
            <a:r>
              <a:rPr lang="ru-RU" dirty="0" smtClean="0"/>
              <a:t> </a:t>
            </a:r>
            <a:r>
              <a:rPr lang="ru-RU" dirty="0" err="1" smtClean="0"/>
              <a:t>Жакипбековна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7239000" cy="1143000"/>
          </a:xfrm>
        </p:spPr>
        <p:txBody>
          <a:bodyPr/>
          <a:lstStyle/>
          <a:p>
            <a:pPr algn="r"/>
            <a:r>
              <a:rPr lang="ru-RU" dirty="0" smtClean="0"/>
              <a:t>Задание 3</a:t>
            </a:r>
            <a:endParaRPr lang="ru-RU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357158" y="1285860"/>
            <a:ext cx="7339042" cy="5324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000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Работа с отрывком из текста, связанным с едой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zh-CN" sz="2000" b="1" i="1" dirty="0" smtClean="0">
              <a:solidFill>
                <a:srgbClr val="7030A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000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Брынза не бывает зеленого цвета, это вас кто-то обманул. Ей полагается быть белой. Да, а чай? Ведь это же помои! Я своими глазами видел, как какая-то неопрятная девушка подливала из ведра в ваш громадный самовар сырую воду, а чай между тем продолжали разливать.</a:t>
            </a:r>
            <a:endParaRPr kumimoji="0" lang="ru-RU" altLang="zh-CN" sz="200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ru-RU" altLang="zh-CN" sz="2000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Свежесть бывает только одна –первая, она же и последняя. А если осетрина второй свежести, то это означает, что она тухлая!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endParaRPr kumimoji="0" lang="ru-RU" altLang="zh-CN" sz="200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ru-RU" altLang="zh-CN" sz="2000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Свежесть, свежесть и свежесть, вот что должно быть девизов всякого буфетчика.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lang="ru-RU" altLang="zh-CN" sz="2000" b="1" dirty="0" smtClean="0">
                <a:solidFill>
                  <a:srgbClr val="7030A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Письменно ответить на вопрос: что должен сделать повар, чтобы еда была свежая и качественная?</a:t>
            </a:r>
            <a:endParaRPr kumimoji="0" lang="ru-RU" altLang="zh-CN" sz="2000" b="1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ru-RU" altLang="zh-CN" sz="20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ru-RU" dirty="0" smtClean="0"/>
              <a:t>Задание 4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ru-RU" dirty="0" smtClean="0"/>
          </a:p>
          <a:p>
            <a:pPr algn="just">
              <a:buNone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Контрольное тестирование по роману М.А.Булгакова «Мастер и Маргарита».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Содержание урока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71472" y="2500306"/>
            <a:ext cx="7242048" cy="1143000"/>
          </a:xfrm>
        </p:spPr>
        <p:txBody>
          <a:bodyPr/>
          <a:lstStyle/>
          <a:p>
            <a:r>
              <a:rPr lang="ru-RU" dirty="0" smtClean="0"/>
              <a:t>Хронологическая таблица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85720" y="571480"/>
            <a:ext cx="7858148" cy="5755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3 (15) мая 1891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 — 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Михаил Афанасьевич Булгаков родился в Киеве.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 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Отец Булгакова был доцентом Киевской духовной академии. Михаил был старшим из ее семерых детей.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1901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–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1909 годы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 –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учеба в Первой киевской мужской Александровской</a:t>
            </a:r>
            <a:r>
              <a:rPr kumimoji="0" lang="ru-RU" sz="16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гимназии.</a:t>
            </a:r>
            <a:b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</a:b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1908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 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год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–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Булгаков знакомится со своей будущее женой Татьяной Лаппа, дочерью управляющего Казенной палаты. Она в то время тоже была гимназисткой и приезжала в Киев на каникулы из Саратова.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1909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 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год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–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поступление на медицинский факультет Киевского университета.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1914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 –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Булгаков, студент-медик, помогает организовать в Саратове при Казенной палате лазарет для раненых, работает там врачом.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1915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 –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венчание Булгакова и Татьяны Николаевны Лаппа. Работа в Киевском военном госпитале.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Май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–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сентябрь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 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1916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 – Булгаков работает врачом в прифронтовых госпиталях в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Каменец-Подольске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Черновицах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 В это время зачислен врачом резерва Московского военно-санитарного управления для откомандирования в распоряжение смоленского губернатора с целью работы в земствах. Начинает практику в Никольской земской больнице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Сычевского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уезда Смоленской губернии.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Октябрь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 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1916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 года – в Киевском университете Михаил Булгаков получает диплом врача. К этому же периоду относятся первые литературные опыты Булгакова.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1917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 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года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–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Михаил Булгаков переводится в Вяземскую городскую земскую больницу в должности заведующего инфекционным и венерическим отделением.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57158" y="571480"/>
            <a:ext cx="7715304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1918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 –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семья Булгаковых возвращается в Киев.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1921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 –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переезд в Москву. Работает в разных газетах,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 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пишет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«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Записки на манжетах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»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1923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 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год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–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работа над романом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«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Белая гвардия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»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1924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 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год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–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Михаил Булгаков разводится с Татьяной Николаевной.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1925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 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год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–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написаны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«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Собачье сердце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»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«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Зойкина квартира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»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и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«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Дни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Турбиных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»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В апреле писатель женится на Белозерской. В этом же году выходит сборник произведений Михаила Булгакова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«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Дьяволиада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»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1926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 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год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–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переезд в Ленинград. Булгаков быстро входит в круг поэтов и писателей, завязывает дружеские отношения с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 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Анной Ахматовой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 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и Евгением Замятиным.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1929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 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год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–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выходит приказ о снятии с репертуара советских театров всех пьес драматурга. Михаил Булгаков пишет письма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 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Сталину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 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и Калинину с просьбой разрешить ему эмигрировать, поскольку здесь он не может зарабатывать. К этому же году относится знакомство с Еленой Сергеевной Шиловской, которая впоследствии станет третьей женой писателя.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1930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 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год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–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возвращение в Москву, где Булгаков становится режиссером МХАТ. Этому предшествует разговор лично с И.В. Сталиным.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1932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 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год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–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развод с Белозерской и женитьба на Е.С. Шиловской.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Июнь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 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1934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 года – Булгаков принят в Союз советских писателей.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1936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 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год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–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начало сотрудничества с Большим театром в качестве либреттиста и переводчика.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00034" y="785794"/>
            <a:ext cx="735811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/>
            </a:r>
            <a:b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</a:b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1938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 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год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–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Булгаков заканчивает работу над романом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«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Мастер и Маргарита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»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10 марта 1940 года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 –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Михаил Афанасьевич Булгаков умирает от болезни почек (нефросклероз). Похоронен на Новодевичьем кладбище.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7242048" cy="428628"/>
          </a:xfrm>
        </p:spPr>
        <p:txBody>
          <a:bodyPr>
            <a:normAutofit/>
          </a:bodyPr>
          <a:lstStyle/>
          <a:p>
            <a:pPr algn="r"/>
            <a:r>
              <a:rPr lang="ru-RU" sz="2000" dirty="0" smtClean="0"/>
              <a:t>Тестовые вопросы: </a:t>
            </a:r>
            <a:endParaRPr lang="ru-RU" sz="2000" dirty="0"/>
          </a:p>
        </p:txBody>
      </p:sp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0" y="928670"/>
            <a:ext cx="8072462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1. Назовите имя и отчество Булгакова.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Михаил Андреевич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Михаил Александрович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Михаил Афанасьевич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Михаил Анатольевич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 В каком городе родился М. А. Булгаков?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в Москве          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B) в Петербурге         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в Киеве               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в Рязани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3. В каком учебном заведении и на каком факультете учился М. А. Булгаков?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в Московском университете па медицинском факультете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в Петербургском университете на факультете словесности 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в Киевском университете на медицинском факультете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в Казанском университете на юридическом факультете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4. Укажите профессию М. А. Булгакова.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учитель       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священник            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врач               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ученый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5. Какой год стал переломным в судьбе М. А. Булгакова, после чего он окончательно принял решение заняться писательским трудом?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1917 г.         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1918г.            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в) 1920г.            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г) 1925г.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ChangeArrowheads="1"/>
          </p:cNvSpPr>
          <p:nvPr/>
        </p:nvSpPr>
        <p:spPr bwMode="auto">
          <a:xfrm>
            <a:off x="214282" y="428604"/>
            <a:ext cx="8072494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6. Укажите, сколько сюжетных линий можно выделить в романе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Мастер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 Маргарита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?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а) одну             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б) две            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в) три           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г) пять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7. Автором романа о Понтии Пилате в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Мастере и Маргарите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является: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а) Понтий Пилат       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б)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Воланд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в) Левий Матвей             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г) Мастер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8. Кто из перечисленных персонажей не входил в свиту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Воланда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?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а)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Варенуха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б)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Гелла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в) кот Бегемот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9.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Иешуав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романе Мастера выступает как: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а) сумасшедший                                                б) богочеловек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в) странствующий проповедник                       г) преступник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10. Образ Маргариты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—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центр романа. Она является  символом: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а) христианского смирения                                  б) мести и возмездия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в) любви, милосердия и вечной жертвенности   г) зависти и подлости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ChangeArrowheads="1"/>
          </p:cNvSpPr>
          <p:nvPr/>
        </p:nvSpPr>
        <p:spPr bwMode="auto">
          <a:xfrm>
            <a:off x="214282" y="428604"/>
            <a:ext cx="7929618" cy="618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11. Почему Мастер лишен 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света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а заслужил только 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покой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?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а) потому что прибегнул к помощи Сатаны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б) потому что он сломался и сжег свой роман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в) потому что добровольно ушел из жизни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г) потому что он хочет жить и творить в стране, где это невозможно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12. Укажите, какой проблемы нет в романе М. А. Булгакова 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Мастер и Маргарита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?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а) проблема выбора и личной ответственности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б) проблема отцов и детей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в) проблема творчества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г) проблема положительного героя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13. Какая сюжетная линия романа 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Мастер и Маргарита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является сатирическим изображением Москвы и быта москвичей конца 20-х годов?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а) роман о Понтии Пилате и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Иешуа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Га-Ноцри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б) сюжетная линия, повествующая о любви Мастера и Маргариты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в) похождения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Воланда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и его свиты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14. Портрет какого героя романа  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Мастер и Маргарита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дан в следующем отрывке?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...с площадки сада под колонны на балкон двое легионеров ввели,., человека лет двадцати семи. Этот человек был одет в старенький и разорванный </a:t>
            </a:r>
            <a:r>
              <a:rPr kumimoji="0" lang="ru-RU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голубой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хитон.  Голова его была прикрыта белой повязкой с ремешком вокруг лба... Под левым глазом у человека был большой синяк, в углу рта ссадина с запекшейся кровью..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а) Понтий Пилат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б) Марк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Крысобой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в) Левий Матвей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г)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Иешуа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Га-Ноцри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15. Портрет какого героя романа 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Мастер и Маргарита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дан в следующем отрывке?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...ни на какую ногу описываемый не хромал, и роту был не маленького и не громадного, а просто высокого. Что касается зубов, то с левой стороны у него были платиновые коронки, а с правой золотые. Он был в дорогом сером костюме, в заграничных, в цвет костюма, туфлях.., Рот какой- то кривой. Выбрит гладко. Брюнет. Правый глаз черный, левый почему-то зеленый. Брови черные, но одна выше другой. Словом 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—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иностранец.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а)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Алоизий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Магарыч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6)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Коровьев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в) Мастер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г)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Воланд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Цель урока: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</a:t>
            </a:r>
            <a:r>
              <a:rPr lang="ru-RU" dirty="0" err="1" smtClean="0"/>
              <a:t>оздание</a:t>
            </a:r>
            <a:r>
              <a:rPr lang="ru-RU" dirty="0" smtClean="0"/>
              <a:t> условий для ознакомления студентами с творчеством М. Булгакова и его романа, освоения студентами базовых ценностей; способствование формированию конкурентоспособных специалистов безупречного сервиса через приобщение к мировой литературе,  изучая роман «Мастер и Маргарита».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ссылки для просмотра отрывков из фильма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https://youtu.be/PhcSD7CshkM</a:t>
            </a:r>
            <a:endParaRPr lang="ru-RU" dirty="0" smtClean="0"/>
          </a:p>
          <a:p>
            <a:r>
              <a:rPr lang="en-US" dirty="0" smtClean="0">
                <a:hlinkClick r:id="rId3"/>
              </a:rPr>
              <a:t>https://youtu.be/jkmn1T7U3dI</a:t>
            </a:r>
            <a:endParaRPr lang="ru-RU" dirty="0" smtClean="0"/>
          </a:p>
          <a:p>
            <a:r>
              <a:rPr lang="en-US" dirty="0" smtClean="0">
                <a:hlinkClick r:id="rId4"/>
              </a:rPr>
              <a:t>https://vk.com/video46284232_456239060</a:t>
            </a:r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Критерии оценивания: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Оценка «5» - точность выполнения задания согласно инструкции. Допущена 1 орфографическая и 1 пунктуационная ошибка, работа выполнена аккуратно;</a:t>
            </a:r>
          </a:p>
          <a:p>
            <a:r>
              <a:rPr lang="ru-RU" dirty="0" smtClean="0"/>
              <a:t>Оценка «4» - допущены 1-2 неточности при выполнении заданий, допущены 1-3 пунктуационные и орфографические ошибки, работа выполнена аккуратно;</a:t>
            </a:r>
          </a:p>
          <a:p>
            <a:r>
              <a:rPr lang="ru-RU" dirty="0" smtClean="0"/>
              <a:t>Оценка «3» – допущены 3-5 неточностей при выполнении заданий, допущены 1-5 пунктуационных и орфографических ошибок;</a:t>
            </a:r>
          </a:p>
          <a:p>
            <a:r>
              <a:rPr lang="ru-RU" dirty="0" smtClean="0"/>
              <a:t>Оценка «2» – не выполнено ни одного задания.</a:t>
            </a: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ru-RU" sz="2400" dirty="0" smtClean="0"/>
              <a:t>Критерии оценивания тестирования: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Высокий уровень «5» – 80-100% верно выполненных заданий;</a:t>
            </a:r>
          </a:p>
          <a:p>
            <a:r>
              <a:rPr lang="ru-RU" dirty="0" smtClean="0"/>
              <a:t>Повышенный уровень «4» – 60-79% верно выполненных работ;</a:t>
            </a:r>
          </a:p>
          <a:p>
            <a:r>
              <a:rPr lang="ru-RU" dirty="0" smtClean="0"/>
              <a:t>Базовый уровень «3» – 30-59% верно выполненных работ;</a:t>
            </a:r>
          </a:p>
          <a:p>
            <a:r>
              <a:rPr lang="ru-RU" dirty="0" smtClean="0"/>
              <a:t>Пониженный уровень «2» – менее 30% верно выполненных работ.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0"/>
            <a:ext cx="7239000" cy="1143000"/>
          </a:xfrm>
        </p:spPr>
        <p:txBody>
          <a:bodyPr/>
          <a:lstStyle/>
          <a:p>
            <a:r>
              <a:rPr lang="ru-RU" dirty="0" smtClean="0"/>
              <a:t>Задачи урока: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214422"/>
            <a:ext cx="7239000" cy="4846320"/>
          </a:xfrm>
        </p:spPr>
        <p:txBody>
          <a:bodyPr/>
          <a:lstStyle/>
          <a:p>
            <a:r>
              <a:rPr lang="ru-RU" b="1" dirty="0" smtClean="0"/>
              <a:t>Образовательная:</a:t>
            </a:r>
          </a:p>
          <a:p>
            <a:r>
              <a:rPr lang="ru-RU" dirty="0" smtClean="0"/>
              <a:t>Показать взаимосвязь произведений русской литературы со специальностью «Организация питания»;</a:t>
            </a:r>
          </a:p>
          <a:p>
            <a:r>
              <a:rPr lang="ru-RU" b="1" dirty="0" smtClean="0"/>
              <a:t>Воспитательная:</a:t>
            </a:r>
          </a:p>
          <a:p>
            <a:r>
              <a:rPr lang="ru-RU" dirty="0" smtClean="0"/>
              <a:t>Пропаганда здорового образа жизни, правильного питания через произведения классиков 20 века;</a:t>
            </a:r>
          </a:p>
          <a:p>
            <a:r>
              <a:rPr lang="ru-RU" b="1" dirty="0" smtClean="0"/>
              <a:t>Развивающая:</a:t>
            </a:r>
          </a:p>
          <a:p>
            <a:r>
              <a:rPr lang="ru-RU" dirty="0" smtClean="0"/>
              <a:t>Развитие познавательной активности через чтение романа «Мастер и Маргарита»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Инструкция к выполнению заданий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2000" dirty="0" smtClean="0">
                <a:solidFill>
                  <a:srgbClr val="7030A0"/>
                </a:solidFill>
              </a:rPr>
              <a:t>(ВСЕ ЗАДАНИЯ ВЫПОЛНЯЮТСЯ В РАБОЧЕЙ ТЕТРАДИ)</a:t>
            </a:r>
            <a:endParaRPr lang="ru-RU" sz="2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714356"/>
            <a:ext cx="7239000" cy="5741380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sz="3200" b="1" dirty="0" smtClean="0">
                <a:solidFill>
                  <a:srgbClr val="7030A0"/>
                </a:solidFill>
              </a:rPr>
              <a:t>1. Опираясь на хронологическую таблицу, составить кластер «М.А. Булгаков. Биография и творчество»;</a:t>
            </a:r>
          </a:p>
          <a:p>
            <a:pPr algn="just">
              <a:buNone/>
            </a:pPr>
            <a:r>
              <a:rPr lang="ru-RU" sz="3200" b="1" dirty="0" smtClean="0">
                <a:solidFill>
                  <a:srgbClr val="7030A0"/>
                </a:solidFill>
              </a:rPr>
              <a:t>2. Работа с  отрывками из фильма:</a:t>
            </a:r>
          </a:p>
          <a:p>
            <a:pPr algn="just">
              <a:buNone/>
            </a:pPr>
            <a:r>
              <a:rPr lang="ru-RU" sz="3200" b="1" dirty="0" smtClean="0">
                <a:solidFill>
                  <a:srgbClr val="7030A0"/>
                </a:solidFill>
              </a:rPr>
              <a:t>   Даны ссылки на 3 отрывка из фильма «Мастери Маргарита», просмотрев данные отрывки, нужно выписать названия всех встречающихся блюд и  составить по алфавиту кулинарный словарь</a:t>
            </a:r>
          </a:p>
          <a:p>
            <a:endParaRPr lang="ru-RU" b="1" dirty="0" smtClean="0">
              <a:solidFill>
                <a:srgbClr val="7030A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928670"/>
            <a:ext cx="7239000" cy="4846320"/>
          </a:xfrm>
        </p:spPr>
        <p:txBody>
          <a:bodyPr/>
          <a:lstStyle/>
          <a:p>
            <a:r>
              <a:rPr lang="ru-RU" sz="2800" b="1" dirty="0" smtClean="0">
                <a:solidFill>
                  <a:srgbClr val="7030A0"/>
                </a:solidFill>
              </a:rPr>
              <a:t>Прием «Круги по воде»</a:t>
            </a:r>
          </a:p>
          <a:p>
            <a:pPr>
              <a:buNone/>
            </a:pPr>
            <a:r>
              <a:rPr lang="ru-RU" b="1" i="1" dirty="0" smtClean="0">
                <a:solidFill>
                  <a:srgbClr val="7030A0"/>
                </a:solidFill>
              </a:rPr>
              <a:t>   Дано ключевое слово. На каждую букву из столбика нужно найти либо слово, либо словосочетание, либо предложение, связанное с темой урока. Записываются они так, чтобы буква каждой строчки столбика была внутри подобранного слова.</a:t>
            </a:r>
            <a:endParaRPr lang="ru-RU" b="1" i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ru-RU" dirty="0" smtClean="0"/>
              <a:t>Задание 1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9416"/>
            <a:ext cx="7239000" cy="48463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>
                <a:solidFill>
                  <a:srgbClr val="7030A0"/>
                </a:solidFill>
              </a:rPr>
              <a:t>	Составление кластера «М.А.Булгаков. Биография и творчество»   </a:t>
            </a:r>
          </a:p>
          <a:p>
            <a:pPr>
              <a:buNone/>
            </a:pPr>
            <a:endParaRPr lang="ru-RU" b="1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rgbClr val="7030A0"/>
                </a:solidFill>
              </a:rPr>
              <a:t> </a:t>
            </a:r>
            <a:endParaRPr lang="ru-RU" dirty="0" smtClean="0">
              <a:solidFill>
                <a:srgbClr val="7030A0"/>
              </a:solidFill>
            </a:endParaRPr>
          </a:p>
          <a:p>
            <a:pPr lvl="0"/>
            <a:endParaRPr lang="ru-RU" dirty="0" smtClean="0">
              <a:solidFill>
                <a:srgbClr val="7030A0"/>
              </a:solidFill>
            </a:endParaRPr>
          </a:p>
          <a:p>
            <a:endParaRPr lang="ru-RU" i="1" dirty="0" smtClean="0"/>
          </a:p>
          <a:p>
            <a:endParaRPr lang="ru-RU" dirty="0"/>
          </a:p>
        </p:txBody>
      </p:sp>
      <p:cxnSp>
        <p:nvCxnSpPr>
          <p:cNvPr id="9" name="Прямая со стрелкой 8"/>
          <p:cNvCxnSpPr/>
          <p:nvPr/>
        </p:nvCxnSpPr>
        <p:spPr>
          <a:xfrm rot="10800000">
            <a:off x="928662" y="3286124"/>
            <a:ext cx="500066" cy="3571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6" name="Группа 35"/>
          <p:cNvGrpSpPr/>
          <p:nvPr/>
        </p:nvGrpSpPr>
        <p:grpSpPr>
          <a:xfrm>
            <a:off x="714348" y="2928934"/>
            <a:ext cx="3071834" cy="2572562"/>
            <a:chOff x="714348" y="2928934"/>
            <a:chExt cx="3071834" cy="2572562"/>
          </a:xfrm>
        </p:grpSpPr>
        <p:sp>
          <p:nvSpPr>
            <p:cNvPr id="5" name="Овал 4"/>
            <p:cNvSpPr/>
            <p:nvPr/>
          </p:nvSpPr>
          <p:spPr>
            <a:xfrm>
              <a:off x="928662" y="3429000"/>
              <a:ext cx="2428892" cy="164307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/>
                <a:t>Биография</a:t>
              </a:r>
              <a:endParaRPr lang="ru-RU" dirty="0"/>
            </a:p>
          </p:txBody>
        </p:sp>
        <p:cxnSp>
          <p:nvCxnSpPr>
            <p:cNvPr id="8" name="Прямая со стрелкой 7"/>
            <p:cNvCxnSpPr/>
            <p:nvPr/>
          </p:nvCxnSpPr>
          <p:spPr>
            <a:xfrm flipV="1">
              <a:off x="2357422" y="3286124"/>
              <a:ext cx="1071570" cy="57150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 стрелкой 13"/>
            <p:cNvCxnSpPr/>
            <p:nvPr/>
          </p:nvCxnSpPr>
          <p:spPr>
            <a:xfrm>
              <a:off x="2643174" y="4214818"/>
              <a:ext cx="1143008" cy="57150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 стрелкой 18"/>
            <p:cNvCxnSpPr/>
            <p:nvPr/>
          </p:nvCxnSpPr>
          <p:spPr>
            <a:xfrm rot="5400000" flipH="1" flipV="1">
              <a:off x="1893869" y="3178173"/>
              <a:ext cx="500066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Прямая со стрелкой 21"/>
            <p:cNvCxnSpPr>
              <a:stCxn id="5" idx="4"/>
            </p:cNvCxnSpPr>
            <p:nvPr/>
          </p:nvCxnSpPr>
          <p:spPr>
            <a:xfrm rot="5400000">
              <a:off x="1928794" y="5286388"/>
              <a:ext cx="428628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Прямая со стрелкой 25"/>
            <p:cNvCxnSpPr/>
            <p:nvPr/>
          </p:nvCxnSpPr>
          <p:spPr>
            <a:xfrm rot="10800000" flipV="1">
              <a:off x="714348" y="4714884"/>
              <a:ext cx="428628" cy="28575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0" name="Группа 39"/>
          <p:cNvGrpSpPr/>
          <p:nvPr/>
        </p:nvGrpSpPr>
        <p:grpSpPr>
          <a:xfrm>
            <a:off x="4572000" y="2857496"/>
            <a:ext cx="3071834" cy="2572562"/>
            <a:chOff x="714348" y="2928934"/>
            <a:chExt cx="3071834" cy="2572562"/>
          </a:xfrm>
        </p:grpSpPr>
        <p:sp>
          <p:nvSpPr>
            <p:cNvPr id="41" name="Овал 40"/>
            <p:cNvSpPr/>
            <p:nvPr/>
          </p:nvSpPr>
          <p:spPr>
            <a:xfrm>
              <a:off x="928662" y="3429000"/>
              <a:ext cx="2428892" cy="164307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/>
                <a:t>Творчество </a:t>
              </a:r>
              <a:endParaRPr lang="ru-RU" dirty="0"/>
            </a:p>
          </p:txBody>
        </p:sp>
        <p:cxnSp>
          <p:nvCxnSpPr>
            <p:cNvPr id="42" name="Прямая со стрелкой 41"/>
            <p:cNvCxnSpPr/>
            <p:nvPr/>
          </p:nvCxnSpPr>
          <p:spPr>
            <a:xfrm flipV="1">
              <a:off x="2357422" y="3286124"/>
              <a:ext cx="1071570" cy="57150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Прямая со стрелкой 42"/>
            <p:cNvCxnSpPr/>
            <p:nvPr/>
          </p:nvCxnSpPr>
          <p:spPr>
            <a:xfrm>
              <a:off x="2643174" y="4214818"/>
              <a:ext cx="1143008" cy="57150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Прямая со стрелкой 43"/>
            <p:cNvCxnSpPr/>
            <p:nvPr/>
          </p:nvCxnSpPr>
          <p:spPr>
            <a:xfrm rot="5400000" flipH="1" flipV="1">
              <a:off x="1893869" y="3178173"/>
              <a:ext cx="500066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Прямая со стрелкой 44"/>
            <p:cNvCxnSpPr>
              <a:stCxn id="41" idx="4"/>
            </p:cNvCxnSpPr>
            <p:nvPr/>
          </p:nvCxnSpPr>
          <p:spPr>
            <a:xfrm rot="5400000">
              <a:off x="1928794" y="5286388"/>
              <a:ext cx="428628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Прямая со стрелкой 45"/>
            <p:cNvCxnSpPr/>
            <p:nvPr/>
          </p:nvCxnSpPr>
          <p:spPr>
            <a:xfrm rot="10800000" flipV="1">
              <a:off x="714348" y="4714884"/>
              <a:ext cx="428628" cy="28575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ru-RU" dirty="0" smtClean="0"/>
              <a:t>Задание 2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>
                <a:solidFill>
                  <a:srgbClr val="7030A0"/>
                </a:solidFill>
              </a:rPr>
              <a:t>   Выписать названия всех встречающихся блюд, продуктов питания и напитков, расположить их в алфавитном порядке:</a:t>
            </a:r>
          </a:p>
          <a:p>
            <a:r>
              <a:rPr lang="ru-RU" i="1" dirty="0" smtClean="0">
                <a:solidFill>
                  <a:srgbClr val="7030A0"/>
                </a:solidFill>
              </a:rPr>
              <a:t> «Ресторан в Доме писателей»</a:t>
            </a:r>
          </a:p>
          <a:p>
            <a:r>
              <a:rPr lang="ru-RU" i="1" dirty="0" smtClean="0">
                <a:solidFill>
                  <a:srgbClr val="7030A0"/>
                </a:solidFill>
              </a:rPr>
              <a:t>«</a:t>
            </a:r>
            <a:r>
              <a:rPr lang="ru-RU" i="1" dirty="0" err="1" smtClean="0">
                <a:solidFill>
                  <a:srgbClr val="7030A0"/>
                </a:solidFill>
              </a:rPr>
              <a:t>Воланд</a:t>
            </a:r>
            <a:r>
              <a:rPr lang="ru-RU" i="1" dirty="0" smtClean="0">
                <a:solidFill>
                  <a:srgbClr val="7030A0"/>
                </a:solidFill>
              </a:rPr>
              <a:t> посещает Степу </a:t>
            </a:r>
            <a:r>
              <a:rPr lang="ru-RU" i="1" dirty="0" err="1" smtClean="0">
                <a:solidFill>
                  <a:srgbClr val="7030A0"/>
                </a:solidFill>
              </a:rPr>
              <a:t>Лиходеева</a:t>
            </a:r>
            <a:r>
              <a:rPr lang="ru-RU" i="1" dirty="0" smtClean="0">
                <a:solidFill>
                  <a:srgbClr val="7030A0"/>
                </a:solidFill>
              </a:rPr>
              <a:t>»</a:t>
            </a:r>
          </a:p>
          <a:p>
            <a:r>
              <a:rPr lang="ru-RU" i="1" dirty="0" smtClean="0">
                <a:solidFill>
                  <a:srgbClr val="7030A0"/>
                </a:solidFill>
              </a:rPr>
              <a:t>«Разговор </a:t>
            </a:r>
            <a:r>
              <a:rPr lang="ru-RU" i="1" dirty="0" err="1" smtClean="0">
                <a:solidFill>
                  <a:srgbClr val="7030A0"/>
                </a:solidFill>
              </a:rPr>
              <a:t>Воланда</a:t>
            </a:r>
            <a:r>
              <a:rPr lang="ru-RU" i="1" dirty="0" smtClean="0">
                <a:solidFill>
                  <a:srgbClr val="7030A0"/>
                </a:solidFill>
              </a:rPr>
              <a:t> с буфетчиком «Варьете»</a:t>
            </a:r>
          </a:p>
          <a:p>
            <a:pPr lvl="0"/>
            <a:r>
              <a:rPr lang="ru-RU" dirty="0" smtClean="0">
                <a:solidFill>
                  <a:srgbClr val="7030A0"/>
                </a:solidFill>
              </a:rPr>
              <a:t>Показать роль мотива еды в раскрытии характеров персонажей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ru-RU" dirty="0" smtClean="0"/>
              <a:t>Задание 3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b="1" dirty="0" smtClean="0">
                <a:solidFill>
                  <a:srgbClr val="7030A0"/>
                </a:solidFill>
              </a:rPr>
              <a:t>Прием «Круги по воде»</a:t>
            </a:r>
          </a:p>
          <a:p>
            <a:r>
              <a:rPr lang="ru-RU" b="1" dirty="0" smtClean="0">
                <a:solidFill>
                  <a:srgbClr val="7030A0"/>
                </a:solidFill>
              </a:rPr>
              <a:t>Б ___________________________________</a:t>
            </a:r>
          </a:p>
          <a:p>
            <a:r>
              <a:rPr lang="ru-RU" b="1" dirty="0" smtClean="0">
                <a:solidFill>
                  <a:srgbClr val="7030A0"/>
                </a:solidFill>
              </a:rPr>
              <a:t>У ___________________________________</a:t>
            </a:r>
          </a:p>
          <a:p>
            <a:r>
              <a:rPr lang="ru-RU" b="1" dirty="0" smtClean="0">
                <a:solidFill>
                  <a:srgbClr val="7030A0"/>
                </a:solidFill>
              </a:rPr>
              <a:t>Л ___________________________________</a:t>
            </a:r>
          </a:p>
          <a:p>
            <a:r>
              <a:rPr lang="ru-RU" b="1" dirty="0" smtClean="0">
                <a:solidFill>
                  <a:srgbClr val="7030A0"/>
                </a:solidFill>
              </a:rPr>
              <a:t>Г ___________________________________</a:t>
            </a:r>
          </a:p>
          <a:p>
            <a:r>
              <a:rPr lang="ru-RU" b="1" dirty="0" smtClean="0">
                <a:solidFill>
                  <a:srgbClr val="7030A0"/>
                </a:solidFill>
              </a:rPr>
              <a:t>А ___________________________________</a:t>
            </a:r>
          </a:p>
          <a:p>
            <a:r>
              <a:rPr lang="ru-RU" b="1" dirty="0" smtClean="0">
                <a:solidFill>
                  <a:srgbClr val="7030A0"/>
                </a:solidFill>
              </a:rPr>
              <a:t>К ___________________________________</a:t>
            </a:r>
          </a:p>
          <a:p>
            <a:r>
              <a:rPr lang="ru-RU" b="1" dirty="0" smtClean="0">
                <a:solidFill>
                  <a:srgbClr val="7030A0"/>
                </a:solidFill>
              </a:rPr>
              <a:t>О ___________________________________</a:t>
            </a:r>
          </a:p>
          <a:p>
            <a:r>
              <a:rPr lang="ru-RU" b="1" dirty="0" smtClean="0">
                <a:solidFill>
                  <a:srgbClr val="7030A0"/>
                </a:solidFill>
              </a:rPr>
              <a:t>В ___________________________________</a:t>
            </a:r>
          </a:p>
          <a:p>
            <a:endParaRPr lang="ru-RU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436</TotalTime>
  <Words>1747</Words>
  <Application>Microsoft Office PowerPoint</Application>
  <PresentationFormat>Экран (4:3)</PresentationFormat>
  <Paragraphs>164</Paragraphs>
  <Slides>22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30" baseType="lpstr">
      <vt:lpstr>Arial</vt:lpstr>
      <vt:lpstr>Calibri</vt:lpstr>
      <vt:lpstr>华文新魏</vt:lpstr>
      <vt:lpstr>Times New Roman</vt:lpstr>
      <vt:lpstr>Trebuchet MS</vt:lpstr>
      <vt:lpstr>Wingdings</vt:lpstr>
      <vt:lpstr>Wingdings 2</vt:lpstr>
      <vt:lpstr>Изящная</vt:lpstr>
      <vt:lpstr>Тема:  М. Булгаков. Роман «Мастер и Маргарита»</vt:lpstr>
      <vt:lpstr>Цель урока:</vt:lpstr>
      <vt:lpstr>Задачи урока:</vt:lpstr>
      <vt:lpstr>Инструкция к выполнению заданий  (ВСЕ ЗАДАНИЯ ВЫПОЛНЯЮТСЯ В РАБОЧЕЙ ТЕТРАДИ)</vt:lpstr>
      <vt:lpstr>Презентация PowerPoint</vt:lpstr>
      <vt:lpstr>Презентация PowerPoint</vt:lpstr>
      <vt:lpstr>Задание 1</vt:lpstr>
      <vt:lpstr>Задание 2</vt:lpstr>
      <vt:lpstr>Задание 3</vt:lpstr>
      <vt:lpstr>Задание 3</vt:lpstr>
      <vt:lpstr>Задание 4</vt:lpstr>
      <vt:lpstr>Содержание урока</vt:lpstr>
      <vt:lpstr>Хронологическая таблица</vt:lpstr>
      <vt:lpstr>Презентация PowerPoint</vt:lpstr>
      <vt:lpstr>Презентация PowerPoint</vt:lpstr>
      <vt:lpstr>Презентация PowerPoint</vt:lpstr>
      <vt:lpstr>Тестовые вопросы: </vt:lpstr>
      <vt:lpstr>Презентация PowerPoint</vt:lpstr>
      <vt:lpstr>Презентация PowerPoint</vt:lpstr>
      <vt:lpstr>ссылки для просмотра отрывков из фильма</vt:lpstr>
      <vt:lpstr>Критерии оценивания:</vt:lpstr>
      <vt:lpstr>Критерии оценивания тестирования: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  М. Булгаков. Роман «Мастер и Маргарита»</dc:title>
  <dc:creator>КПС</dc:creator>
  <cp:lastModifiedBy>User</cp:lastModifiedBy>
  <cp:revision>5</cp:revision>
  <dcterms:created xsi:type="dcterms:W3CDTF">2020-04-20T09:06:33Z</dcterms:created>
  <dcterms:modified xsi:type="dcterms:W3CDTF">2020-04-22T05:51:18Z</dcterms:modified>
</cp:coreProperties>
</file>