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88" r:id="rId2"/>
    <p:sldId id="289" r:id="rId3"/>
    <p:sldId id="293" r:id="rId4"/>
    <p:sldId id="294" r:id="rId5"/>
    <p:sldId id="256" r:id="rId6"/>
    <p:sldId id="257" r:id="rId7"/>
    <p:sldId id="286" r:id="rId8"/>
    <p:sldId id="260" r:id="rId9"/>
    <p:sldId id="261" r:id="rId10"/>
    <p:sldId id="262" r:id="rId11"/>
    <p:sldId id="265" r:id="rId12"/>
    <p:sldId id="267" r:id="rId13"/>
    <p:sldId id="268" r:id="rId14"/>
    <p:sldId id="270" r:id="rId15"/>
    <p:sldId id="291" r:id="rId16"/>
    <p:sldId id="295" r:id="rId17"/>
    <p:sldId id="296" r:id="rId18"/>
    <p:sldId id="297" r:id="rId19"/>
    <p:sldId id="298" r:id="rId20"/>
    <p:sldId id="299" r:id="rId21"/>
    <p:sldId id="30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>
        <p:scale>
          <a:sx n="70" d="100"/>
          <a:sy n="70" d="100"/>
        </p:scale>
        <p:origin x="-1890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C260-A811-47D6-AD5D-559E2F8FEE10}" type="datetimeFigureOut">
              <a:rPr lang="ru-RU" smtClean="0"/>
              <a:pPr/>
              <a:t>23.04.2020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CD779-7B92-4E9F-AA2C-2792EED3763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C260-A811-47D6-AD5D-559E2F8FEE10}" type="datetimeFigureOut">
              <a:rPr lang="ru-RU" smtClean="0"/>
              <a:pPr/>
              <a:t>23.04.2020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CD779-7B92-4E9F-AA2C-2792EED3763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C260-A811-47D6-AD5D-559E2F8FEE10}" type="datetimeFigureOut">
              <a:rPr lang="ru-RU" smtClean="0"/>
              <a:pPr/>
              <a:t>23.04.2020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CD779-7B92-4E9F-AA2C-2792EED3763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C260-A811-47D6-AD5D-559E2F8FEE10}" type="datetimeFigureOut">
              <a:rPr lang="ru-RU" smtClean="0"/>
              <a:pPr/>
              <a:t>23.04.2020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CD779-7B92-4E9F-AA2C-2792EED3763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C260-A811-47D6-AD5D-559E2F8FEE10}" type="datetimeFigureOut">
              <a:rPr lang="ru-RU" smtClean="0"/>
              <a:pPr/>
              <a:t>23.04.2020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CD779-7B92-4E9F-AA2C-2792EED3763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C260-A811-47D6-AD5D-559E2F8FEE10}" type="datetimeFigureOut">
              <a:rPr lang="ru-RU" smtClean="0"/>
              <a:pPr/>
              <a:t>23.04.2020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CD779-7B92-4E9F-AA2C-2792EED3763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C260-A811-47D6-AD5D-559E2F8FEE10}" type="datetimeFigureOut">
              <a:rPr lang="ru-RU" smtClean="0"/>
              <a:pPr/>
              <a:t>23.04.2020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CD779-7B92-4E9F-AA2C-2792EED3763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C260-A811-47D6-AD5D-559E2F8FEE10}" type="datetimeFigureOut">
              <a:rPr lang="ru-RU" smtClean="0"/>
              <a:pPr/>
              <a:t>23.04.2020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CD779-7B92-4E9F-AA2C-2792EED3763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C260-A811-47D6-AD5D-559E2F8FEE10}" type="datetimeFigureOut">
              <a:rPr lang="ru-RU" smtClean="0"/>
              <a:pPr/>
              <a:t>23.04.2020</a:t>
            </a:fld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2CD779-7B92-4E9F-AA2C-2792EED3763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C260-A811-47D6-AD5D-559E2F8FEE10}" type="datetimeFigureOut">
              <a:rPr lang="ru-RU" smtClean="0"/>
              <a:pPr/>
              <a:t>23.04.2020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CD779-7B92-4E9F-AA2C-2792EED3763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3C260-A811-47D6-AD5D-559E2F8FEE10}" type="datetimeFigureOut">
              <a:rPr lang="ru-RU" smtClean="0"/>
              <a:pPr/>
              <a:t>23.04.2020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CD779-7B92-4E9F-AA2C-2792EED3763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12CD779-7B92-4E9F-AA2C-2792EED3763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343C260-A811-47D6-AD5D-559E2F8FEE10}" type="datetimeFigureOut">
              <a:rPr lang="ru-RU" smtClean="0"/>
              <a:pPr/>
              <a:t>23.04.2020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Y20O234R6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Тема: И.А. Бродский</a:t>
            </a: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Русская литература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03848" y="616985"/>
            <a:ext cx="25784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2"/>
                </a:solidFill>
              </a:rPr>
              <a:t>КГУ «ШИК»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67944" y="5517232"/>
            <a:ext cx="42319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Мендыбаева </a:t>
            </a:r>
            <a:r>
              <a:rPr lang="ru-RU" sz="2000" dirty="0" err="1" smtClean="0">
                <a:solidFill>
                  <a:schemeClr val="tx2"/>
                </a:solidFill>
              </a:rPr>
              <a:t>Дарига</a:t>
            </a:r>
            <a:r>
              <a:rPr lang="ru-RU" sz="2000" dirty="0" smtClean="0">
                <a:solidFill>
                  <a:schemeClr val="tx2"/>
                </a:solidFill>
              </a:rPr>
              <a:t> </a:t>
            </a:r>
            <a:r>
              <a:rPr lang="ru-RU" sz="2000" dirty="0" err="1" smtClean="0">
                <a:solidFill>
                  <a:schemeClr val="tx2"/>
                </a:solidFill>
              </a:rPr>
              <a:t>Хайредденовна</a:t>
            </a:r>
            <a:endParaRPr lang="ru-RU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128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620713"/>
            <a:ext cx="8229600" cy="5616575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Цель</a:t>
            </a:r>
            <a:r>
              <a:rPr lang="ru-RU" b="1" dirty="0"/>
              <a:t>: </a:t>
            </a:r>
            <a:r>
              <a:rPr lang="ru-RU" dirty="0"/>
              <a:t>вызвать интерес у учащихся к личности и творчеству </a:t>
            </a:r>
            <a:r>
              <a:rPr lang="ru-RU" dirty="0" err="1"/>
              <a:t>И.Бродского</a:t>
            </a:r>
            <a:r>
              <a:rPr lang="ru-RU" dirty="0"/>
              <a:t>, помочь осознать и почувствовать </a:t>
            </a:r>
            <a:r>
              <a:rPr lang="ru-RU" dirty="0" smtClean="0"/>
              <a:t>трагизм жизни и </a:t>
            </a:r>
            <a:r>
              <a:rPr lang="ru-RU" dirty="0" smtClean="0"/>
              <a:t>лиризм творчества </a:t>
            </a:r>
            <a:r>
              <a:rPr lang="ru-RU" dirty="0" smtClean="0"/>
              <a:t>поэта</a:t>
            </a:r>
            <a:r>
              <a:rPr lang="ru-RU" dirty="0"/>
              <a:t>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Задачи</a:t>
            </a:r>
            <a:r>
              <a:rPr lang="ru-RU" dirty="0"/>
              <a:t>: воспитывать чуткость и внимательность к поэтическому слову, чувство патриотизма на примере жизни Бродского; развивать речевую культуру и творческие способности учащихся, их умения самостоятельно мыслить, эстетический подход к оценке поэтического творчества;  повторить материал по теории литературы, связанный с анализом лирического произведения;  сделать вывод об особенностях поэтики </a:t>
            </a:r>
            <a:r>
              <a:rPr lang="ru-RU" dirty="0" err="1"/>
              <a:t>И.Бродского</a:t>
            </a:r>
            <a:r>
              <a:rPr lang="ru-RU" dirty="0"/>
              <a:t>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469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20000" cy="1143000"/>
          </a:xfrm>
        </p:spPr>
        <p:txBody>
          <a:bodyPr/>
          <a:lstStyle/>
          <a:p>
            <a:r>
              <a:rPr lang="ru-RU" dirty="0" smtClean="0"/>
              <a:t>Инструкция для учащихся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11560" y="1412776"/>
            <a:ext cx="7620000" cy="4800600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ru-RU" dirty="0"/>
              <a:t>1. Ознакомиться с презентацией «Жизнь и творчество Бродского».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b="1" dirty="0"/>
              <a:t>Выполнить задание №1: составить  ассоциативную карту  по жизни и творчеству поэта</a:t>
            </a:r>
            <a:r>
              <a:rPr lang="ru-RU" dirty="0"/>
              <a:t>. </a:t>
            </a:r>
          </a:p>
          <a:p>
            <a:r>
              <a:rPr lang="ru-RU" dirty="0"/>
              <a:t>Оценка «5» -тему поняли глубоко и полностью, смогли объяснить взаимосвязь событий, составили подробную, развернутую ассоциативную карту.</a:t>
            </a:r>
          </a:p>
          <a:p>
            <a:r>
              <a:rPr lang="ru-RU" dirty="0"/>
              <a:t>Оценка  «4»- тему поняли глубоко и полностью, смогли объяснить взаимосвязь событий, составили подробную карту, но допустили 1-2 фактических ошибок.</a:t>
            </a:r>
          </a:p>
          <a:p>
            <a:r>
              <a:rPr lang="ru-RU" dirty="0"/>
              <a:t>Оценка «3»-составили краткую, обзорную ассоциативную карту</a:t>
            </a:r>
          </a:p>
          <a:p>
            <a:pPr marL="11430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8842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20000" cy="796950"/>
          </a:xfrm>
        </p:spPr>
        <p:txBody>
          <a:bodyPr/>
          <a:lstStyle/>
          <a:p>
            <a:r>
              <a:rPr lang="ru-RU" dirty="0" smtClean="0"/>
              <a:t>Инструкция для учащихся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1196752"/>
            <a:ext cx="7620000" cy="5256584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ru-RU" sz="1900" dirty="0"/>
              <a:t>2. Познакомиться с понятием </a:t>
            </a:r>
            <a:r>
              <a:rPr lang="ru-RU" sz="1900" b="1" i="1" dirty="0"/>
              <a:t>аллюзия</a:t>
            </a:r>
            <a:endParaRPr lang="ru-RU" sz="1900" dirty="0"/>
          </a:p>
          <a:p>
            <a:pPr marL="114300" indent="0">
              <a:buNone/>
            </a:pPr>
            <a:r>
              <a:rPr lang="ru-RU" sz="1900" dirty="0"/>
              <a:t>Пройти  по ссылке </a:t>
            </a:r>
            <a:r>
              <a:rPr lang="ru-RU" sz="1900" u="sng" dirty="0">
                <a:solidFill>
                  <a:schemeClr val="accent2"/>
                </a:solidFill>
                <a:hlinkClick r:id="rId2"/>
              </a:rPr>
              <a:t>https://www.youtube.com/watch?v=kY20O234R64</a:t>
            </a:r>
            <a:endParaRPr lang="ru-RU" sz="1900" dirty="0">
              <a:solidFill>
                <a:schemeClr val="accent2"/>
              </a:solidFill>
            </a:endParaRPr>
          </a:p>
          <a:p>
            <a:pPr marL="114300" indent="0">
              <a:buNone/>
            </a:pPr>
            <a:r>
              <a:rPr lang="ru-RU" sz="1900" dirty="0"/>
              <a:t>и прослушать стихотворение «</a:t>
            </a:r>
            <a:r>
              <a:rPr lang="ru-RU" sz="1900" i="1" dirty="0"/>
              <a:t>Зимним вечером на сеновале</a:t>
            </a:r>
            <a:r>
              <a:rPr lang="ru-RU" sz="1900" dirty="0"/>
              <a:t>» в авторском исполнении.</a:t>
            </a:r>
            <a:endParaRPr lang="ru-RU" sz="1900" b="1" dirty="0"/>
          </a:p>
          <a:p>
            <a:pPr marL="114300" indent="0">
              <a:buNone/>
            </a:pPr>
            <a:r>
              <a:rPr lang="ru-RU" sz="1900" b="1" dirty="0" smtClean="0"/>
              <a:t>Выполнить </a:t>
            </a:r>
            <a:r>
              <a:rPr lang="ru-RU" sz="1900" b="1" dirty="0"/>
              <a:t>задание№2:</a:t>
            </a:r>
            <a:endParaRPr lang="ru-RU" sz="1900" dirty="0"/>
          </a:p>
          <a:p>
            <a:pPr marL="114300" indent="0">
              <a:buNone/>
            </a:pPr>
            <a:r>
              <a:rPr lang="ru-RU" sz="1900" b="1" dirty="0"/>
              <a:t>а) прочитать стихотворение, сделать анализ по следующим вопросам:</a:t>
            </a:r>
            <a:endParaRPr lang="ru-RU" sz="1900" dirty="0"/>
          </a:p>
          <a:p>
            <a:pPr marL="114300" indent="0">
              <a:buNone/>
            </a:pPr>
            <a:r>
              <a:rPr lang="ru-RU" sz="1900" b="1" dirty="0" smtClean="0"/>
              <a:t>б</a:t>
            </a:r>
            <a:r>
              <a:rPr lang="ru-RU" sz="1900" b="1" dirty="0"/>
              <a:t>) Определите художественные средства в стихотворении.</a:t>
            </a:r>
            <a:endParaRPr lang="ru-RU" sz="1900" dirty="0"/>
          </a:p>
          <a:p>
            <a:pPr marL="114300" indent="0">
              <a:buNone/>
            </a:pPr>
            <a:r>
              <a:rPr lang="ru-RU" sz="1900" b="1" dirty="0"/>
              <a:t> </a:t>
            </a:r>
            <a:r>
              <a:rPr lang="ru-RU" sz="1900" dirty="0" smtClean="0"/>
              <a:t>Оценка </a:t>
            </a:r>
            <a:r>
              <a:rPr lang="ru-RU" sz="1900" dirty="0"/>
              <a:t>«5» - подробные правильные ответы на все вопросы, определены художественные средства.</a:t>
            </a:r>
          </a:p>
          <a:p>
            <a:r>
              <a:rPr lang="ru-RU" sz="1900" dirty="0"/>
              <a:t>Оценка  «4» -правильные ответы на восемь вопросов, определены художественные средства.</a:t>
            </a:r>
          </a:p>
          <a:p>
            <a:r>
              <a:rPr lang="ru-RU" sz="1900" i="1" dirty="0"/>
              <a:t>Оценка «3» -правильные ответы на шесть вопросов.</a:t>
            </a:r>
          </a:p>
          <a:p>
            <a:endParaRPr lang="ru-RU" sz="1900" i="1" dirty="0"/>
          </a:p>
          <a:p>
            <a:pPr marL="114300" indent="0">
              <a:buNone/>
            </a:pPr>
            <a:r>
              <a:rPr lang="ru-RU" sz="1900" b="1" dirty="0" smtClean="0"/>
              <a:t>Д/З</a:t>
            </a:r>
            <a:r>
              <a:rPr lang="ru-RU" sz="1900" b="1" dirty="0"/>
              <a:t>: читать по выбору стихи </a:t>
            </a:r>
            <a:r>
              <a:rPr lang="ru-RU" sz="1900" b="1" dirty="0" err="1"/>
              <a:t>И.Бродского</a:t>
            </a:r>
            <a:r>
              <a:rPr lang="ru-RU" sz="1900" b="1" dirty="0"/>
              <a:t>: «Пилигримы», «Одиночество», «Не выходи из комнаты, не совершай ошибку».</a:t>
            </a:r>
            <a:endParaRPr lang="ru-RU" sz="1900" dirty="0"/>
          </a:p>
          <a:p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50810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702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95536" y="1268760"/>
            <a:ext cx="7620000" cy="2044824"/>
          </a:xfrm>
        </p:spPr>
        <p:txBody>
          <a:bodyPr>
            <a:normAutofit/>
          </a:bodyPr>
          <a:lstStyle/>
          <a:p>
            <a:r>
              <a:rPr lang="ru-RU" sz="1800" i="1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Иосиф</a:t>
            </a:r>
            <a:r>
              <a:rPr lang="ru-RU" sz="18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i="1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Бродский</a:t>
            </a:r>
            <a:r>
              <a:rPr lang="ru-RU" sz="18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родился </a:t>
            </a:r>
            <a:r>
              <a:rPr lang="ru-RU" sz="18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24 мая 1940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года в Ленинграде, в еврейской семье. Отец, капитан ВМФ СССР Александр Иванович Бродский (1903—1984), был военным фотокорреспондентом, мать - Мария Моисеевна </a:t>
            </a:r>
            <a:r>
              <a:rPr lang="ru-RU" sz="1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Вольперт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 (1905—1983), работала бухгалтером. Родная сестра матери Дора Моисеевна </a:t>
            </a:r>
            <a:r>
              <a:rPr lang="ru-RU" sz="1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Вольперт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 была актрисой.</a:t>
            </a:r>
          </a:p>
          <a:p>
            <a:endParaRPr lang="ru-RU" sz="1800" dirty="0"/>
          </a:p>
        </p:txBody>
      </p:sp>
      <p:pic>
        <p:nvPicPr>
          <p:cNvPr id="13" name="Рисунок 12" descr="2 (2).png"/>
          <p:cNvPicPr>
            <a:picLocks noChangeAspect="1"/>
          </p:cNvPicPr>
          <p:nvPr/>
        </p:nvPicPr>
        <p:blipFill rotWithShape="1">
          <a:blip r:embed="rId2" cstate="print"/>
          <a:srcRect t="50000"/>
          <a:stretch/>
        </p:blipFill>
        <p:spPr>
          <a:xfrm>
            <a:off x="-252536" y="3429000"/>
            <a:ext cx="9117210" cy="3429000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9552" y="116632"/>
            <a:ext cx="7620000" cy="1143000"/>
          </a:xfrm>
        </p:spPr>
        <p:txBody>
          <a:bodyPr/>
          <a:lstStyle/>
          <a:p>
            <a:r>
              <a:rPr lang="ru-RU" dirty="0" smtClean="0"/>
              <a:t>Детство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45447" y="908720"/>
            <a:ext cx="787096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Эстетические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взгляды Бродского формировались </a:t>
            </a:r>
          </a:p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Ленинграде 1940—1950-х годов. Неоклассическая 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архитектура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, сильно пострадавшая во время бомбёжек, бесконечные перспективы ленинградских окраин, вода, множественность отражений, — мотивы, связанные с этими впечатлениями его детства и юности, неизменно присутствуют в его творчестве. 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В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1955 году, в неполные 16 лет, закончив семь классов и начав восьмой, Бродский </a:t>
            </a:r>
            <a:r>
              <a:rPr lang="ru-RU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бросил школу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и поступил учеником фрезеровщика на завод «Арсенал». Это решение было связано как с проблемами в школе, так и с желанием Бродского финансово поддержать семью. Безуспешно пытался поступить в школу подводников. В 16 лет </a:t>
            </a:r>
            <a:r>
              <a:rPr lang="ru-RU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загорелся идеей стать врачом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, месяц работал помощником прозектора в морге при областной больнице, анатомировал трупы, но в конце концов отказался от медицинской карьеры. Кроме того, в течение пяти лет после ухода из школы Бродский </a:t>
            </a:r>
            <a:r>
              <a:rPr lang="ru-RU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работал истопником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в котельной, матросом на маяке.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20331"/>
            <a:ext cx="7620000" cy="1143000"/>
          </a:xfrm>
        </p:spPr>
        <p:txBody>
          <a:bodyPr/>
          <a:lstStyle/>
          <a:p>
            <a:r>
              <a:rPr lang="ru-RU" dirty="0" smtClean="0"/>
              <a:t>Ранние стихи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263331"/>
            <a:ext cx="82089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По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собственным словам, Бродский начал писать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стихи</a:t>
            </a:r>
          </a:p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в восемнадцать лет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. Одним из решающих толчков стало 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знакомство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с поэзией </a:t>
            </a:r>
            <a:r>
              <a:rPr lang="ru-RU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Бориса Слуцкого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«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Пилигримы», 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Памятник Пушкину», «Рождественский романс» — наиболее известные из ранних стихов Бродского. </a:t>
            </a:r>
            <a:r>
              <a:rPr lang="ru-RU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Цветаева и Баратынский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, а несколькими годами позже — Мандельштам, оказали, по словам самого Бродского, определяющее влияние на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него.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Первым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опубликованным стихотворением Бродского стала </a:t>
            </a:r>
            <a:r>
              <a:rPr lang="ru-RU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«Баллада о маленьком буксире»,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напечатанная в сокращённом виде в детском журнале «Костёр» (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1962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).</a:t>
            </a:r>
          </a:p>
        </p:txBody>
      </p:sp>
      <p:pic>
        <p:nvPicPr>
          <p:cNvPr id="6" name="Рисунок 5" descr="7 (1).png"/>
          <p:cNvPicPr>
            <a:picLocks noChangeAspect="1"/>
          </p:cNvPicPr>
          <p:nvPr/>
        </p:nvPicPr>
        <p:blipFill rotWithShape="1">
          <a:blip r:embed="rId2" cstate="print"/>
          <a:srcRect t="53134"/>
          <a:stretch/>
        </p:blipFill>
        <p:spPr>
          <a:xfrm>
            <a:off x="787227" y="4134388"/>
            <a:ext cx="7137498" cy="2516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Преследование, суд и ссылка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524583"/>
            <a:ext cx="76569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29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ноября 1963 года в газете «Вечерний Ленинград» появилась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статья </a:t>
            </a:r>
            <a:r>
              <a:rPr lang="ru-RU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«Окололитературный трутень»,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подписанная Я. </a:t>
            </a:r>
            <a:r>
              <a:rPr lang="ru-RU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Лернером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М. Медведевым и А. Иониным. Авторы статьи клеймили Бродского за «</a:t>
            </a:r>
            <a:r>
              <a:rPr lang="ru-RU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паразитический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образ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жизни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». Было очевидно, что статья является сигналом к преследованиям и, возможно, аресту Бродского. Тем не менее, по словам Бродского, больше, чем клевета, 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последующий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арест,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суд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и 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приговор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его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мысли занимал 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то время </a:t>
            </a:r>
            <a:r>
              <a:rPr lang="ru-RU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разрыв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 </a:t>
            </a:r>
          </a:p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Марианной </a:t>
            </a:r>
            <a:r>
              <a:rPr lang="ru-RU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Басмановой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ru-RU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Рисунок 5" descr="8 (1).png"/>
          <p:cNvPicPr>
            <a:picLocks noChangeAspect="1"/>
          </p:cNvPicPr>
          <p:nvPr/>
        </p:nvPicPr>
        <p:blipFill rotWithShape="1">
          <a:blip r:embed="rId2" cstate="print"/>
          <a:srcRect l="5867" t="50000" r="46680"/>
          <a:stretch/>
        </p:blipFill>
        <p:spPr>
          <a:xfrm>
            <a:off x="4326697" y="3573016"/>
            <a:ext cx="3995936" cy="31671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9776" y="188640"/>
            <a:ext cx="81186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8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января 1964 года «Вечерний Ленинград»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опубликовал подборку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писем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читателей с требованиями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наказать «тунеядца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Бродского». 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13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января 1964 года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Бродского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арестовали </a:t>
            </a:r>
            <a:r>
              <a:rPr lang="ru-RU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по </a:t>
            </a:r>
            <a:r>
              <a:rPr lang="ru-RU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обвинению  </a:t>
            </a:r>
            <a:r>
              <a:rPr lang="ru-RU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в тунеядстве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. 14 февраля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него случился в камере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первый  </a:t>
            </a:r>
            <a:r>
              <a:rPr lang="ru-RU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сердечный приступ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. С этого времени Бродский постоянно 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страдал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стенокардией, которая всегда напоминала ему о возможной близкой смерти (что вместе с тем не мешало ему оставаться заядлым курильщиком). Во многом отсюда «Здравствуй, моё старение!» в 33 года и «Что сказать мне о жизни? Что оказалась длинной» в 40 — со своим диагнозом поэт действительно не был уверен, что доживёт до этого дня рождения.</a:t>
            </a:r>
          </a:p>
        </p:txBody>
      </p:sp>
      <p:pic>
        <p:nvPicPr>
          <p:cNvPr id="6" name="Рисунок 5" descr="9 (1).png"/>
          <p:cNvPicPr>
            <a:picLocks noChangeAspect="1"/>
          </p:cNvPicPr>
          <p:nvPr/>
        </p:nvPicPr>
        <p:blipFill rotWithShape="1">
          <a:blip r:embed="rId2" cstate="print"/>
          <a:srcRect t="50000" r="1574"/>
          <a:stretch/>
        </p:blipFill>
        <p:spPr>
          <a:xfrm>
            <a:off x="655957" y="3893945"/>
            <a:ext cx="7346281" cy="28071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защиту </a:t>
            </a:r>
            <a:r>
              <a:rPr lang="ru-RU" dirty="0"/>
              <a:t>Б</a:t>
            </a:r>
            <a:r>
              <a:rPr lang="ru-RU" dirty="0" smtClean="0"/>
              <a:t>родского</a:t>
            </a:r>
            <a:endParaRPr lang="ru-RU" dirty="0"/>
          </a:p>
        </p:txBody>
      </p:sp>
      <p:pic>
        <p:nvPicPr>
          <p:cNvPr id="7" name="Рисунок 6" descr="12 (1).png"/>
          <p:cNvPicPr>
            <a:picLocks noChangeAspect="1"/>
          </p:cNvPicPr>
          <p:nvPr/>
        </p:nvPicPr>
        <p:blipFill rotWithShape="1">
          <a:blip r:embed="rId2" cstate="print"/>
          <a:srcRect l="2173" t="38189" r="3510"/>
          <a:stretch/>
        </p:blipFill>
        <p:spPr>
          <a:xfrm>
            <a:off x="1115616" y="3705407"/>
            <a:ext cx="6609141" cy="32532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8115" y="1473765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Благодаря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стараниям </a:t>
            </a:r>
            <a:r>
              <a:rPr lang="ru-RU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Фриды Вигдоровой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, а также </a:t>
            </a:r>
            <a:r>
              <a:rPr lang="ru-RU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Анны Ахматовой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была организована компания в защиту Бродского. 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В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октябре 1965 года Бродский по рекомендации </a:t>
            </a:r>
            <a:r>
              <a:rPr lang="ru-RU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Корнея Чуковского и Бориса </a:t>
            </a:r>
            <a:r>
              <a:rPr lang="ru-RU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Вахтина</a:t>
            </a:r>
            <a:r>
              <a:rPr lang="ru-RU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 был принят в </a:t>
            </a:r>
            <a:r>
              <a:rPr lang="ru-RU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Группком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 переводчиков при Ленинградском отделении Союза писателей СССР, что позволило в дальнейшем избежать новых обвинений в тунеядстве.</a:t>
            </a:r>
            <a:endParaRPr lang="ru-RU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</a:t>
            </a:r>
            <a:r>
              <a:rPr lang="ru-RU" dirty="0" smtClean="0"/>
              <a:t>миграция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268760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10 мая 1972 года Бродского вызвали в ОВИР и поставили перед </a:t>
            </a:r>
            <a:endParaRPr lang="ru-RU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выбором</a:t>
            </a:r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ru-RU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немедленная эмиграция или «горячие денёчки», </a:t>
            </a:r>
            <a:endParaRPr lang="ru-RU" sz="16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каковая </a:t>
            </a:r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метафора в устах КГБ могла означать допросы, тюрьмы </a:t>
            </a:r>
            <a:endParaRPr lang="ru-RU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и </a:t>
            </a:r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психбольницы. К тому времени ему уже дважды 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—  </a:t>
            </a:r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зимой 1964 года — приходилось лежать на «обследовании</a:t>
            </a:r>
            <a:r>
              <a:rPr lang="ru-RU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»  </a:t>
            </a:r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в психиатрических больницах, что было, по его словам, страшнее тюрьмы и ссылки. Бродский принимает решение об отъезде. На протяжении последующих 24 лет он </a:t>
            </a:r>
            <a:r>
              <a:rPr lang="ru-RU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занимает профессорские должности </a:t>
            </a:r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в общей сложности в шести американских и британских университетах, в том числе в Колумбийском и в Нью-Йоркском. Он преподавал </a:t>
            </a:r>
            <a:r>
              <a:rPr lang="ru-RU" sz="1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историю русской литературы, русскую и мировую поэзию, теорию стиха</a:t>
            </a:r>
            <a:r>
              <a:rPr lang="ru-RU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, выступал с лекциями и чтением стихов на международных литературных фестивалях и форумах, в библиотеках и университетах США, в Канаде, Англии, Ирландии, Франции, Швеции, Италии.</a:t>
            </a:r>
          </a:p>
        </p:txBody>
      </p:sp>
      <p:pic>
        <p:nvPicPr>
          <p:cNvPr id="7" name="Рисунок 6" descr="14 (1).png"/>
          <p:cNvPicPr>
            <a:picLocks noChangeAspect="1"/>
          </p:cNvPicPr>
          <p:nvPr/>
        </p:nvPicPr>
        <p:blipFill rotWithShape="1">
          <a:blip r:embed="rId2" cstate="print"/>
          <a:srcRect l="1308" t="59953" r="1839"/>
          <a:stretch/>
        </p:blipFill>
        <p:spPr>
          <a:xfrm>
            <a:off x="827584" y="4800936"/>
            <a:ext cx="6998548" cy="21767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113" y="103544"/>
            <a:ext cx="7620000" cy="1143000"/>
          </a:xfrm>
        </p:spPr>
        <p:txBody>
          <a:bodyPr/>
          <a:lstStyle/>
          <a:p>
            <a:r>
              <a:rPr lang="ru-RU" dirty="0"/>
              <a:t>В</a:t>
            </a:r>
            <a:r>
              <a:rPr lang="ru-RU" dirty="0" smtClean="0"/>
              <a:t>озвращение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2403" y="1124744"/>
            <a:ext cx="7862126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 </a:t>
            </a:r>
            <a:r>
              <a:rPr lang="ru-RU" sz="1700" dirty="0">
                <a:latin typeface="Verdana" pitchFamily="34" charset="0"/>
                <a:ea typeface="Verdana" pitchFamily="34" charset="0"/>
                <a:cs typeface="Verdana" pitchFamily="34" charset="0"/>
              </a:rPr>
              <a:t>1987 </a:t>
            </a:r>
            <a:r>
              <a:rPr lang="ru-RU" sz="17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году Иосиф </a:t>
            </a:r>
            <a:r>
              <a:rPr lang="ru-RU" sz="1700" dirty="0">
                <a:latin typeface="Verdana" pitchFamily="34" charset="0"/>
                <a:ea typeface="Verdana" pitchFamily="34" charset="0"/>
                <a:cs typeface="Verdana" pitchFamily="34" charset="0"/>
              </a:rPr>
              <a:t>Александрович стал </a:t>
            </a:r>
            <a:r>
              <a:rPr lang="ru-RU" sz="17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7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Лауреатом </a:t>
            </a:r>
            <a:r>
              <a:rPr lang="ru-RU" sz="17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Нобелевской </a:t>
            </a:r>
            <a:r>
              <a:rPr lang="ru-RU" sz="17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премии </a:t>
            </a:r>
            <a:r>
              <a:rPr lang="ru-RU" sz="17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по литературе</a:t>
            </a:r>
            <a:r>
              <a:rPr lang="ru-RU" sz="1700" dirty="0">
                <a:latin typeface="Verdana" pitchFamily="34" charset="0"/>
                <a:ea typeface="Verdana" pitchFamily="34" charset="0"/>
                <a:cs typeface="Verdana" pitchFamily="34" charset="0"/>
              </a:rPr>
              <a:t>, которая была </a:t>
            </a:r>
            <a:r>
              <a:rPr lang="ru-RU" sz="17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присуждена </a:t>
            </a:r>
            <a:r>
              <a:rPr lang="ru-RU" sz="1700" dirty="0">
                <a:latin typeface="Verdana" pitchFamily="34" charset="0"/>
                <a:ea typeface="Verdana" pitchFamily="34" charset="0"/>
                <a:cs typeface="Verdana" pitchFamily="34" charset="0"/>
              </a:rPr>
              <a:t>ему </a:t>
            </a:r>
            <a:r>
              <a:rPr lang="ru-RU" sz="17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«</a:t>
            </a:r>
            <a:r>
              <a:rPr lang="ru-RU" sz="17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за всеобъемлющее творчество, проникнутое ясностью </a:t>
            </a:r>
            <a:r>
              <a:rPr lang="ru-RU" sz="17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мысли </a:t>
            </a:r>
            <a:r>
              <a:rPr lang="ru-RU" sz="17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и поэтической интенсивностью», </a:t>
            </a:r>
            <a:r>
              <a:rPr lang="ru-RU" sz="1700" dirty="0">
                <a:latin typeface="Verdana" pitchFamily="34" charset="0"/>
                <a:ea typeface="Verdana" pitchFamily="34" charset="0"/>
                <a:cs typeface="Verdana" pitchFamily="34" charset="0"/>
              </a:rPr>
              <a:t>и перестройка в СССР совпала с </a:t>
            </a:r>
            <a:r>
              <a:rPr lang="ru-RU" sz="17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этим </a:t>
            </a:r>
            <a:r>
              <a:rPr lang="ru-RU" sz="1700" dirty="0">
                <a:latin typeface="Verdana" pitchFamily="34" charset="0"/>
                <a:ea typeface="Verdana" pitchFamily="34" charset="0"/>
                <a:cs typeface="Verdana" pitchFamily="34" charset="0"/>
              </a:rPr>
              <a:t>временем. В 1995 году Бродскому присвоено звание почётного </a:t>
            </a:r>
            <a:r>
              <a:rPr lang="ru-RU" sz="17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гражданина </a:t>
            </a:r>
            <a:r>
              <a:rPr lang="ru-RU" sz="1700" dirty="0">
                <a:latin typeface="Verdana" pitchFamily="34" charset="0"/>
                <a:ea typeface="Verdana" pitchFamily="34" charset="0"/>
                <a:cs typeface="Verdana" pitchFamily="34" charset="0"/>
              </a:rPr>
              <a:t>Санкт-Петербурга. </a:t>
            </a:r>
            <a:r>
              <a:rPr lang="ru-RU" sz="17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Последовали </a:t>
            </a:r>
            <a:r>
              <a:rPr lang="ru-RU" sz="1700" dirty="0">
                <a:latin typeface="Verdana" pitchFamily="34" charset="0"/>
                <a:ea typeface="Verdana" pitchFamily="34" charset="0"/>
                <a:cs typeface="Verdana" pitchFamily="34" charset="0"/>
              </a:rPr>
              <a:t>приглашения вернуться на родину. Бродский откладывал приезд: его смущала публичность такого события, чествования, внимание прессы, которыми бы неизбежно сопровождался его визит. Не позволяло и здоровье. Одним из последних аргументов было: </a:t>
            </a:r>
            <a:r>
              <a:rPr lang="ru-RU" sz="17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«Лучшая часть меня уже там — мои стихи».</a:t>
            </a:r>
          </a:p>
        </p:txBody>
      </p:sp>
      <p:pic>
        <p:nvPicPr>
          <p:cNvPr id="6" name="Рисунок 5" descr="15 (1).png"/>
          <p:cNvPicPr>
            <a:picLocks noChangeAspect="1"/>
          </p:cNvPicPr>
          <p:nvPr/>
        </p:nvPicPr>
        <p:blipFill rotWithShape="1">
          <a:blip r:embed="rId2" cstate="print"/>
          <a:srcRect t="45517"/>
          <a:stretch/>
        </p:blipFill>
        <p:spPr>
          <a:xfrm>
            <a:off x="1054835" y="4216588"/>
            <a:ext cx="6517020" cy="26708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928" y="116632"/>
            <a:ext cx="7620000" cy="1143000"/>
          </a:xfrm>
        </p:spPr>
        <p:txBody>
          <a:bodyPr/>
          <a:lstStyle/>
          <a:p>
            <a:r>
              <a:rPr lang="ru-RU" dirty="0" smtClean="0"/>
              <a:t>Последние годы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1672" y="1268760"/>
            <a:ext cx="794097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Субботним вечером 27 января 1996 года в Нью-Йорке 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Бродский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готовился ехать в </a:t>
            </a:r>
            <a:r>
              <a:rPr lang="ru-RU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Саут-Хэдли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 и собрал в 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портфель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рукописи и книги, чтобы на следующий день </a:t>
            </a:r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взять 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с собой. В понедельник начинался весенний семестр. Пожелав жене спокойной ночи, Бродский сказал, что ему нужно ещё поработать, и поднялся к себе в кабинет. Утром, на полу в кабинете его и обнаружила жена. Бродский был полностью одет. На письменном столе рядом с очками лежала раскрытая книга — двуязычное издание греческих эпиграмм. Сердце, по мнению медиков, остановилось внезапно — инфаркт, поэт умер в ночь на 28 января 1996 года</a:t>
            </a:r>
            <a:r>
              <a:rPr lang="ru-RU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algn="just"/>
            <a:endParaRPr lang="ru-RU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21 июня 1997 года на кладбище </a:t>
            </a:r>
            <a:r>
              <a:rPr lang="ru-RU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Сан-Микеле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 в Венеции состоялось перезахоронение тела Иосифа Бродского. Первоначально тело поэта планировали похоронить на русской половине кладбища между могилами Стравинского и Дягилева, но это оказалось невозможным, поскольку Бродский не был православным.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b="1" dirty="0"/>
              <a:t>Выполнить задание №1: составить  ассоциативную карту  по жизни и творчеству поэта</a:t>
            </a:r>
            <a:r>
              <a:rPr lang="ru-RU" dirty="0"/>
              <a:t>. </a:t>
            </a:r>
          </a:p>
          <a:p>
            <a:r>
              <a:rPr lang="ru-RU" dirty="0" smtClean="0"/>
              <a:t>Оценка «</a:t>
            </a:r>
            <a:r>
              <a:rPr lang="ru-RU" dirty="0"/>
              <a:t>5» </a:t>
            </a:r>
            <a:r>
              <a:rPr lang="ru-RU" dirty="0" smtClean="0"/>
              <a:t>- тему </a:t>
            </a:r>
            <a:r>
              <a:rPr lang="ru-RU" dirty="0"/>
              <a:t>поняли глубоко и полностью, смогли </a:t>
            </a:r>
            <a:r>
              <a:rPr lang="ru-RU" dirty="0" err="1"/>
              <a:t>обьяснить</a:t>
            </a:r>
            <a:r>
              <a:rPr lang="ru-RU" dirty="0"/>
              <a:t> взаимосвязь событий, составили подробную, развернутую ассоциативную карту.</a:t>
            </a:r>
          </a:p>
          <a:p>
            <a:r>
              <a:rPr lang="ru-RU" dirty="0"/>
              <a:t>Оценка «</a:t>
            </a:r>
            <a:r>
              <a:rPr lang="ru-RU" dirty="0" smtClean="0"/>
              <a:t>4 »- </a:t>
            </a:r>
            <a:r>
              <a:rPr lang="ru-RU" dirty="0"/>
              <a:t>тему поняли глубоко и полностью, смогли </a:t>
            </a:r>
            <a:r>
              <a:rPr lang="ru-RU" dirty="0" err="1"/>
              <a:t>обьяснить</a:t>
            </a:r>
            <a:r>
              <a:rPr lang="ru-RU" dirty="0"/>
              <a:t> взаимосвязь событий, составили подробную карту, но допустили 1-2 фактических ошибок.</a:t>
            </a:r>
          </a:p>
          <a:p>
            <a:r>
              <a:rPr lang="ru-RU" dirty="0"/>
              <a:t>Оценка «</a:t>
            </a:r>
            <a:r>
              <a:rPr lang="ru-RU" dirty="0" smtClean="0"/>
              <a:t>3» - составили </a:t>
            </a:r>
            <a:r>
              <a:rPr lang="ru-RU" dirty="0"/>
              <a:t>краткую, обзорную ассоциативную карту</a:t>
            </a:r>
          </a:p>
          <a:p>
            <a:pPr marL="114300" indent="0">
              <a:buNone/>
            </a:pPr>
            <a:endParaRPr lang="ru-RU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2259380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836712"/>
            <a:ext cx="7848873" cy="5040089"/>
          </a:xfrm>
        </p:spPr>
        <p:txBody>
          <a:bodyPr>
            <a:normAutofit/>
          </a:bodyPr>
          <a:lstStyle/>
          <a:p>
            <a:r>
              <a:rPr lang="ru-RU" dirty="0"/>
              <a:t>Поэзию Бродского воспринимают обычно либо как бессмыслицу, либо как заумность. Ни то, ни другое – неверно. Поэзия его наполнена метафорами и образами, но больше всего в ней – аллюзий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b="1" dirty="0"/>
              <a:t>АЛЛЮЗИЯ (от лат . </a:t>
            </a:r>
            <a:r>
              <a:rPr lang="ru-RU" b="1" dirty="0" err="1"/>
              <a:t>allusio</a:t>
            </a:r>
            <a:r>
              <a:rPr lang="ru-RU" b="1" dirty="0"/>
              <a:t> - шутка, намек), стилистическая фигура, намек посредством </a:t>
            </a:r>
            <a:r>
              <a:rPr lang="ru-RU" b="1" dirty="0" err="1"/>
              <a:t>сходнозвучащего</a:t>
            </a:r>
            <a:r>
              <a:rPr lang="ru-RU" b="1" dirty="0"/>
              <a:t> слова или упоминания общеизвестного реального факта, исторического события, литературного произведения. </a:t>
            </a:r>
            <a:endParaRPr lang="ru-RU" b="1" dirty="0" smtClean="0"/>
          </a:p>
          <a:p>
            <a:pPr marL="114300" indent="0">
              <a:buNone/>
            </a:pPr>
            <a:endParaRPr lang="ru-RU" dirty="0"/>
          </a:p>
          <a:p>
            <a:r>
              <a:rPr lang="ru-RU" dirty="0"/>
              <a:t>Чтобы понять это явление, давайте проанализируем стихотворение Иосифа Александровича </a:t>
            </a:r>
            <a:r>
              <a:rPr lang="ru-RU" b="1" dirty="0"/>
              <a:t>«</a:t>
            </a:r>
            <a:r>
              <a:rPr lang="ru-RU" b="1" i="1" dirty="0"/>
              <a:t>Зимним вечером на сеновале</a:t>
            </a:r>
            <a:r>
              <a:rPr lang="ru-RU" b="1" dirty="0"/>
              <a:t>».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7636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283693"/>
            <a:ext cx="3816424" cy="6463308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ctr"/>
            <a:r>
              <a:rPr lang="ru-RU" dirty="0"/>
              <a:t> </a:t>
            </a:r>
          </a:p>
          <a:p>
            <a:pPr algn="ctr"/>
            <a:r>
              <a:rPr lang="ru-RU" dirty="0"/>
              <a:t>Снег сено запорошил</a:t>
            </a:r>
            <a:br>
              <a:rPr lang="ru-RU" dirty="0"/>
            </a:br>
            <a:r>
              <a:rPr lang="ru-RU" dirty="0"/>
              <a:t>сквозь щели под потолком.</a:t>
            </a:r>
            <a:br>
              <a:rPr lang="ru-RU" dirty="0"/>
            </a:br>
            <a:r>
              <a:rPr lang="ru-RU" dirty="0"/>
              <a:t>Я сено разворошил</a:t>
            </a:r>
            <a:br>
              <a:rPr lang="ru-RU" dirty="0"/>
            </a:br>
            <a:r>
              <a:rPr lang="ru-RU" dirty="0"/>
              <a:t>и встретился с мотыльком.</a:t>
            </a:r>
            <a:br>
              <a:rPr lang="ru-RU" dirty="0"/>
            </a:br>
            <a:r>
              <a:rPr lang="ru-RU" dirty="0"/>
              <a:t>Мотылек, мотылек,</a:t>
            </a:r>
            <a:br>
              <a:rPr lang="ru-RU" dirty="0"/>
            </a:br>
            <a:r>
              <a:rPr lang="ru-RU" dirty="0"/>
              <a:t>от смерти себя сберег,</a:t>
            </a:r>
            <a:br>
              <a:rPr lang="ru-RU" dirty="0"/>
            </a:br>
            <a:r>
              <a:rPr lang="ru-RU" dirty="0"/>
              <a:t>забравшись на сеновал.</a:t>
            </a:r>
            <a:br>
              <a:rPr lang="ru-RU" dirty="0"/>
            </a:br>
            <a:r>
              <a:rPr lang="ru-RU" dirty="0"/>
              <a:t>Выжил, зазимовал.</a:t>
            </a:r>
          </a:p>
          <a:p>
            <a:pPr algn="ctr"/>
            <a:r>
              <a:rPr lang="ru-RU" dirty="0"/>
              <a:t> </a:t>
            </a:r>
          </a:p>
          <a:p>
            <a:pPr algn="ctr"/>
            <a:r>
              <a:rPr lang="ru-RU" dirty="0"/>
              <a:t>Выбрался и глядит,</a:t>
            </a:r>
            <a:br>
              <a:rPr lang="ru-RU" dirty="0"/>
            </a:br>
            <a:r>
              <a:rPr lang="ru-RU" dirty="0"/>
              <a:t>как ‘летучая мышь’ чадит,</a:t>
            </a:r>
            <a:br>
              <a:rPr lang="ru-RU" dirty="0"/>
            </a:br>
            <a:r>
              <a:rPr lang="ru-RU" dirty="0"/>
              <a:t>как ярко освещена</a:t>
            </a:r>
            <a:br>
              <a:rPr lang="ru-RU" dirty="0"/>
            </a:br>
            <a:r>
              <a:rPr lang="ru-RU" dirty="0"/>
              <a:t>бревенчатая стена.</a:t>
            </a:r>
            <a:br>
              <a:rPr lang="ru-RU" dirty="0"/>
            </a:br>
            <a:r>
              <a:rPr lang="ru-RU" dirty="0"/>
              <a:t>Приблизив его к лицу,</a:t>
            </a:r>
            <a:br>
              <a:rPr lang="ru-RU" dirty="0"/>
            </a:br>
            <a:r>
              <a:rPr lang="ru-RU" dirty="0"/>
              <a:t>я вижу его пыльцу</a:t>
            </a:r>
            <a:br>
              <a:rPr lang="ru-RU" dirty="0"/>
            </a:br>
            <a:r>
              <a:rPr lang="ru-RU" dirty="0"/>
              <a:t>отчетливей, чем огонь,</a:t>
            </a:r>
            <a:br>
              <a:rPr lang="ru-RU" dirty="0"/>
            </a:br>
            <a:r>
              <a:rPr lang="ru-RU" dirty="0"/>
              <a:t>чем собственную ладонь.</a:t>
            </a:r>
          </a:p>
          <a:p>
            <a:pPr algn="ctr"/>
            <a:r>
              <a:rPr lang="ru-RU" dirty="0"/>
              <a:t> </a:t>
            </a:r>
          </a:p>
          <a:p>
            <a:pPr algn="ctr"/>
            <a:r>
              <a:rPr lang="ru-RU" dirty="0"/>
              <a:t>Среди вечерней мглы</a:t>
            </a:r>
            <a:br>
              <a:rPr lang="ru-RU" dirty="0"/>
            </a:br>
            <a:r>
              <a:rPr lang="ru-RU" dirty="0"/>
              <a:t>мы тут совсем одни.</a:t>
            </a:r>
            <a:br>
              <a:rPr lang="ru-RU" dirty="0"/>
            </a:br>
            <a:r>
              <a:rPr lang="ru-RU" dirty="0"/>
              <a:t>И пальцы мои теплы,</a:t>
            </a:r>
            <a:br>
              <a:rPr lang="ru-RU" dirty="0"/>
            </a:br>
            <a:r>
              <a:rPr lang="ru-RU" dirty="0"/>
              <a:t>как июльские дни.</a:t>
            </a:r>
          </a:p>
        </p:txBody>
      </p:sp>
    </p:spTree>
    <p:extLst>
      <p:ext uri="{BB962C8B-B14F-4D97-AF65-F5344CB8AC3E}">
        <p14:creationId xmlns:p14="http://schemas.microsoft.com/office/powerpoint/2010/main" val="1430657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9641" y="476672"/>
            <a:ext cx="782677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Выполнить задание№2:</a:t>
            </a:r>
            <a:endParaRPr lang="ru-RU" sz="2000" dirty="0"/>
          </a:p>
          <a:p>
            <a:r>
              <a:rPr lang="ru-RU" sz="2000" b="1" dirty="0"/>
              <a:t>а) прочитать стихотворение, сделать анализ по следующим вопросам</a:t>
            </a:r>
            <a:r>
              <a:rPr lang="ru-RU" sz="2000" b="1" dirty="0" smtClean="0"/>
              <a:t>:</a:t>
            </a:r>
          </a:p>
          <a:p>
            <a:r>
              <a:rPr lang="ru-RU" sz="2000" dirty="0"/>
              <a:t>1.Сколько строф в стихотворении?</a:t>
            </a:r>
          </a:p>
          <a:p>
            <a:r>
              <a:rPr lang="ru-RU" sz="2000" dirty="0"/>
              <a:t>2. Какая рифма?</a:t>
            </a:r>
          </a:p>
          <a:p>
            <a:r>
              <a:rPr lang="ru-RU" sz="2000" dirty="0"/>
              <a:t>3. В первой строфе сколько глаголов (перечислите) и какого они времени? И это…</a:t>
            </a:r>
          </a:p>
          <a:p>
            <a:r>
              <a:rPr lang="ru-RU" sz="2000" dirty="0"/>
              <a:t>4. Во второй строфе сколько глаголов (перечислите) и какого времени? Это…</a:t>
            </a:r>
          </a:p>
          <a:p>
            <a:r>
              <a:rPr lang="ru-RU" sz="2000" dirty="0"/>
              <a:t>5. В третьей строфе …? Это…</a:t>
            </a:r>
          </a:p>
          <a:p>
            <a:r>
              <a:rPr lang="ru-RU" sz="2000" dirty="0"/>
              <a:t>6. Найдите антитезу (противопоставление) к слову </a:t>
            </a:r>
            <a:r>
              <a:rPr lang="ru-RU" sz="2000" i="1" dirty="0"/>
              <a:t>зима.</a:t>
            </a:r>
            <a:endParaRPr lang="ru-RU" sz="2000" dirty="0"/>
          </a:p>
          <a:p>
            <a:r>
              <a:rPr lang="ru-RU" sz="2000" dirty="0"/>
              <a:t>7. В первой строфе автор использует звукопись (много одинаковых согласных). Каких?</a:t>
            </a:r>
          </a:p>
          <a:p>
            <a:r>
              <a:rPr lang="ru-RU" sz="2000" dirty="0"/>
              <a:t>8. В начале стихотворения автор  использует местоимение  Я, а в конце появляется…?</a:t>
            </a:r>
          </a:p>
          <a:p>
            <a:r>
              <a:rPr lang="ru-RU" sz="2000" dirty="0"/>
              <a:t>9. В трудный момент человеку нужен лучик света. В стихотворении им стал…?</a:t>
            </a:r>
          </a:p>
          <a:p>
            <a:r>
              <a:rPr lang="ru-RU" sz="2000" dirty="0"/>
              <a:t>10. Столкновение каких времен года содержится в названии стихотворения</a:t>
            </a:r>
          </a:p>
          <a:p>
            <a:endParaRPr lang="ru-RU" sz="2000" dirty="0"/>
          </a:p>
          <a:p>
            <a:r>
              <a:rPr lang="ru-RU" sz="2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04117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sz="2400" b="1" dirty="0"/>
              <a:t>б) Определите художественные средства в стихотворении.</a:t>
            </a:r>
            <a:endParaRPr lang="ru-RU" sz="2400" dirty="0"/>
          </a:p>
          <a:p>
            <a:endParaRPr lang="ru-RU" sz="2400" dirty="0"/>
          </a:p>
          <a:p>
            <a:r>
              <a:rPr lang="ru-RU" sz="2400" dirty="0"/>
              <a:t>Оценка«5»- подробные правильные ответы на все вопросы, определены художественные средства.</a:t>
            </a:r>
          </a:p>
          <a:p>
            <a:r>
              <a:rPr lang="ru-RU" sz="2400" dirty="0"/>
              <a:t>Оценка  «4»-правильные ответы на восемь вопросов, определены художественные средства.</a:t>
            </a:r>
          </a:p>
          <a:p>
            <a:r>
              <a:rPr lang="ru-RU" sz="2400" i="1" dirty="0"/>
              <a:t>Оценка «3»-правильные ответы на шесть вопросов.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4669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Список использованной литературы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i="1" dirty="0" smtClean="0"/>
              <a:t>1</a:t>
            </a:r>
            <a:r>
              <a:rPr lang="ru-RU" i="1" dirty="0"/>
              <a:t>. </a:t>
            </a:r>
            <a:r>
              <a:rPr lang="ru-RU" dirty="0" err="1" smtClean="0"/>
              <a:t>В.В.Бадиков</a:t>
            </a:r>
            <a:r>
              <a:rPr lang="ru-RU" dirty="0"/>
              <a:t>, </a:t>
            </a:r>
            <a:r>
              <a:rPr lang="ru-RU" dirty="0" err="1"/>
              <a:t>Л.В.Сафронова</a:t>
            </a:r>
            <a:r>
              <a:rPr lang="ru-RU" dirty="0"/>
              <a:t>…Русская литература 20 века: писатель и эпоха. Учебник для 11 класса, А., «Жазушы»,2007</a:t>
            </a:r>
            <a:r>
              <a:rPr lang="ru-RU" i="1" dirty="0"/>
              <a:t>Лейдерман Н. Л., 2. </a:t>
            </a:r>
            <a:endParaRPr lang="ru-RU" dirty="0"/>
          </a:p>
          <a:p>
            <a:pPr marL="114300" indent="0">
              <a:buNone/>
            </a:pPr>
            <a:r>
              <a:rPr lang="ru-RU" i="1" dirty="0"/>
              <a:t>2. </a:t>
            </a:r>
            <a:r>
              <a:rPr lang="ru-RU" i="1" dirty="0" err="1"/>
              <a:t>Липовецкий</a:t>
            </a:r>
            <a:r>
              <a:rPr lang="ru-RU" i="1" dirty="0"/>
              <a:t> М. Н.</a:t>
            </a:r>
            <a:r>
              <a:rPr lang="ru-RU" dirty="0"/>
              <a:t> Современная русская литература. 1950—1990-е годы. В 2 т. — М.: Академия, 2003</a:t>
            </a:r>
          </a:p>
          <a:p>
            <a:pPr marL="114300" indent="0">
              <a:buNone/>
            </a:pPr>
            <a:r>
              <a:rPr lang="ru-RU" dirty="0"/>
              <a:t>3. </a:t>
            </a:r>
            <a:r>
              <a:rPr lang="ru-RU" dirty="0" err="1"/>
              <a:t>Н.В.Егорова</a:t>
            </a:r>
            <a:r>
              <a:rPr lang="ru-RU" dirty="0"/>
              <a:t> . Поурочные разработки по русской литературе20 века: 11 класс,2 полугодие-3-е изд,М.ВАКО,2004 –(В помощь школьному учителю).</a:t>
            </a:r>
          </a:p>
          <a:p>
            <a:pPr marL="114300" indent="0">
              <a:buNone/>
            </a:pPr>
            <a:r>
              <a:rPr lang="ru-RU" dirty="0"/>
              <a:t>4</a:t>
            </a:r>
            <a:r>
              <a:rPr lang="ru-RU" dirty="0" smtClean="0"/>
              <a:t>. Интернет-ресурсы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3676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внимание!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649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365</TotalTime>
  <Words>988</Words>
  <Application>Microsoft Office PowerPoint</Application>
  <PresentationFormat>Экран (4:3)</PresentationFormat>
  <Paragraphs>103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Соседство</vt:lpstr>
      <vt:lpstr>Тема: И.А. Бродский</vt:lpstr>
      <vt:lpstr>Презентация PowerPoint</vt:lpstr>
      <vt:lpstr>Инструкция для учащихся</vt:lpstr>
      <vt:lpstr>Инструкция для учащихся</vt:lpstr>
      <vt:lpstr>Презентация PowerPoint</vt:lpstr>
      <vt:lpstr>Детство</vt:lpstr>
      <vt:lpstr>Презентация PowerPoint</vt:lpstr>
      <vt:lpstr>Ранние стихи</vt:lpstr>
      <vt:lpstr>Преследование, суд и ссылка</vt:lpstr>
      <vt:lpstr>Презентация PowerPoint</vt:lpstr>
      <vt:lpstr>В защиту Бродского</vt:lpstr>
      <vt:lpstr>Эмиграция</vt:lpstr>
      <vt:lpstr>Возвращение</vt:lpstr>
      <vt:lpstr>Последние годы</vt:lpstr>
      <vt:lpstr>Задания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использованной литературы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Chenni.</dc:creator>
  <cp:lastModifiedBy>Ainur</cp:lastModifiedBy>
  <cp:revision>51</cp:revision>
  <dcterms:created xsi:type="dcterms:W3CDTF">2016-05-13T12:28:17Z</dcterms:created>
  <dcterms:modified xsi:type="dcterms:W3CDTF">2020-04-23T09:56:35Z</dcterms:modified>
</cp:coreProperties>
</file>