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2"/>
    <p:sldMasterId id="2147483680" r:id="rId3"/>
  </p:sldMasterIdLst>
  <p:notesMasterIdLst>
    <p:notesMasterId r:id="rId9"/>
  </p:notesMasterIdLst>
  <p:handoutMasterIdLst>
    <p:handoutMasterId r:id="rId10"/>
  </p:handoutMasterIdLst>
  <p:sldIdLst>
    <p:sldId id="261" r:id="rId4"/>
    <p:sldId id="260" r:id="rId5"/>
    <p:sldId id="257" r:id="rId6"/>
    <p:sldId id="258" r:id="rId7"/>
    <p:sldId id="259" r:id="rId8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CC"/>
    <a:srgbClr val="BA0003"/>
    <a:srgbClr val="62139E"/>
    <a:srgbClr val="219797"/>
    <a:srgbClr val="E3CD74"/>
    <a:srgbClr val="EEB42D"/>
    <a:srgbClr val="EED4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255" autoAdjust="0"/>
    <p:restoredTop sz="94700" autoAdjust="0"/>
  </p:normalViewPr>
  <p:slideViewPr>
    <p:cSldViewPr>
      <p:cViewPr varScale="1">
        <p:scale>
          <a:sx n="116" d="100"/>
          <a:sy n="116" d="100"/>
        </p:scale>
        <p:origin x="18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 /><Relationship Id="rId13" Type="http://schemas.openxmlformats.org/officeDocument/2006/relationships/theme" Target="theme/theme1.xml" /><Relationship Id="rId3" Type="http://schemas.openxmlformats.org/officeDocument/2006/relationships/slideMaster" Target="slideMasters/slideMaster2.xml" /><Relationship Id="rId7" Type="http://schemas.openxmlformats.org/officeDocument/2006/relationships/slide" Target="slides/slide4.xml" /><Relationship Id="rId12" Type="http://schemas.openxmlformats.org/officeDocument/2006/relationships/viewProps" Target="viewProps.xml" /><Relationship Id="rId2" Type="http://schemas.openxmlformats.org/officeDocument/2006/relationships/slideMaster" Target="slideMasters/slideMaster1.xml" /><Relationship Id="rId1" Type="http://schemas.openxmlformats.org/officeDocument/2006/relationships/customXml" Target="../customXml/item1.xml" /><Relationship Id="rId6" Type="http://schemas.openxmlformats.org/officeDocument/2006/relationships/slide" Target="slides/slide3.xml" /><Relationship Id="rId11" Type="http://schemas.openxmlformats.org/officeDocument/2006/relationships/presProps" Target="presProps.xml" /><Relationship Id="rId5" Type="http://schemas.openxmlformats.org/officeDocument/2006/relationships/slide" Target="slides/slide2.xml" /><Relationship Id="rId10" Type="http://schemas.openxmlformats.org/officeDocument/2006/relationships/handoutMaster" Target="handoutMasters/handoutMaster1.xml" /><Relationship Id="rId4" Type="http://schemas.openxmlformats.org/officeDocument/2006/relationships/slide" Target="slides/slide1.xml" /><Relationship Id="rId9" Type="http://schemas.openxmlformats.org/officeDocument/2006/relationships/notesMaster" Target="notesMasters/notesMaster1.xml" /><Relationship Id="rId14" Type="http://schemas.openxmlformats.org/officeDocument/2006/relationships/tableStyles" Target="tableStyles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6" tIns="45713" rIns="91426" bIns="45713" numCol="1" anchor="t" anchorCtr="0" compatLnSpc="1">
            <a:prstTxWarp prst="textNoShape">
              <a:avLst/>
            </a:prstTxWarp>
          </a:bodyPr>
          <a:lstStyle>
            <a:lvl1pPr defTabSz="912813" eaLnBrk="1" hangingPunct="1">
              <a:defRPr sz="1200">
                <a:latin typeface="Verdana" pitchFamily="34" charset="0"/>
              </a:defRPr>
            </a:lvl1pPr>
          </a:lstStyle>
          <a:p>
            <a:endParaRPr lang="ru-RU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6" tIns="45713" rIns="91426" bIns="45713" numCol="1" anchor="t" anchorCtr="0" compatLnSpc="1">
            <a:prstTxWarp prst="textNoShape">
              <a:avLst/>
            </a:prstTxWarp>
          </a:bodyPr>
          <a:lstStyle>
            <a:lvl1pPr algn="r" defTabSz="912813" eaLnBrk="1" hangingPunct="1">
              <a:defRPr sz="1200">
                <a:latin typeface="Verdana" pitchFamily="34" charset="0"/>
              </a:defRPr>
            </a:lvl1pPr>
          </a:lstStyle>
          <a:p>
            <a:endParaRPr lang="ru-RU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6" tIns="45713" rIns="91426" bIns="45713" numCol="1" anchor="b" anchorCtr="0" compatLnSpc="1">
            <a:prstTxWarp prst="textNoShape">
              <a:avLst/>
            </a:prstTxWarp>
          </a:bodyPr>
          <a:lstStyle>
            <a:lvl1pPr defTabSz="912813" eaLnBrk="1" hangingPunct="1">
              <a:defRPr sz="1200">
                <a:latin typeface="Verdana" pitchFamily="34" charset="0"/>
              </a:defRPr>
            </a:lvl1pPr>
          </a:lstStyle>
          <a:p>
            <a:endParaRPr lang="ru-RU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6" tIns="45713" rIns="91426" bIns="45713" numCol="1" anchor="b" anchorCtr="0" compatLnSpc="1">
            <a:prstTxWarp prst="textNoShape">
              <a:avLst/>
            </a:prstTxWarp>
          </a:bodyPr>
          <a:lstStyle>
            <a:lvl1pPr algn="r" defTabSz="912813" eaLnBrk="1" hangingPunct="1">
              <a:defRPr sz="1200">
                <a:latin typeface="Verdana" pitchFamily="34" charset="0"/>
              </a:defRPr>
            </a:lvl1pPr>
          </a:lstStyle>
          <a:p>
            <a:fld id="{304DC932-2C4D-4C08-87DE-F145EF9C27A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62993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3713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13" tIns="46508" rIns="93013" bIns="46508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Verdana" pitchFamily="34" charset="0"/>
              </a:defRPr>
            </a:lvl1pPr>
          </a:lstStyle>
          <a:p>
            <a:endParaRPr lang="ru-RU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3033713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13" tIns="46508" rIns="93013" bIns="46508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Verdana" pitchFamily="34" charset="0"/>
              </a:defRPr>
            </a:lvl1pPr>
          </a:lstStyle>
          <a:p>
            <a:endParaRPr lang="ru-RU"/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5325"/>
            <a:ext cx="4641850" cy="34813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13" tIns="46508" rIns="93013" bIns="465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6975"/>
            <a:ext cx="3033713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13" tIns="46508" rIns="93013" bIns="46508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Verdana" pitchFamily="34" charset="0"/>
              </a:defRPr>
            </a:lvl1pPr>
          </a:lstStyle>
          <a:p>
            <a:endParaRPr lang="ru-RU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816975"/>
            <a:ext cx="3033713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13" tIns="46508" rIns="93013" bIns="46508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Verdana" pitchFamily="34" charset="0"/>
              </a:defRPr>
            </a:lvl1pPr>
          </a:lstStyle>
          <a:p>
            <a:fld id="{9C2E3836-371C-4B30-AA11-C71743B626E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3840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FF1F1F-649E-4994-9A31-D3F28D0B8A39}" type="slidenum">
              <a:rPr lang="ru-RU"/>
              <a:pPr/>
              <a:t>2</a:t>
            </a:fld>
            <a:endParaRPr lang="ru-RU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1477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6.png" /><Relationship Id="rId1" Type="http://schemas.openxmlformats.org/officeDocument/2006/relationships/slideMaster" Target="../slideMasters/slideMaster2.xml" /><Relationship Id="rId5" Type="http://schemas.microsoft.com/office/2007/relationships/hdphoto" Target="../media/hdphoto1.wdp" /><Relationship Id="rId4" Type="http://schemas.openxmlformats.org/officeDocument/2006/relationships/image" Target="../media/image5.png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6.png" /><Relationship Id="rId1" Type="http://schemas.openxmlformats.org/officeDocument/2006/relationships/slideMaster" Target="../slideMasters/slideMaster2.xml" /><Relationship Id="rId5" Type="http://schemas.microsoft.com/office/2007/relationships/hdphoto" Target="../media/hdphoto1.wdp" /><Relationship Id="rId4" Type="http://schemas.openxmlformats.org/officeDocument/2006/relationships/image" Target="../media/image5.png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6.png" /><Relationship Id="rId1" Type="http://schemas.openxmlformats.org/officeDocument/2006/relationships/slideMaster" Target="../slideMasters/slideMaster2.xml" /><Relationship Id="rId5" Type="http://schemas.microsoft.com/office/2007/relationships/hdphoto" Target="../media/hdphoto1.wdp" /><Relationship Id="rId4" Type="http://schemas.openxmlformats.org/officeDocument/2006/relationships/image" Target="../media/image4.png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6.png" /><Relationship Id="rId1" Type="http://schemas.openxmlformats.org/officeDocument/2006/relationships/slideMaster" Target="../slideMasters/slideMaster2.xml" /><Relationship Id="rId5" Type="http://schemas.microsoft.com/office/2007/relationships/hdphoto" Target="../media/hdphoto1.wdp" /><Relationship Id="rId4" Type="http://schemas.openxmlformats.org/officeDocument/2006/relationships/image" Target="../media/image4.png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03188"/>
            <a:ext cx="8229600" cy="11652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/>
              <a:t>Образец заголовка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143000"/>
            <a:ext cx="6140450" cy="519113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noProof="0"/>
              <a:t>Образец подзаголовка</a:t>
            </a:r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228600" y="64770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362200" y="6477000"/>
            <a:ext cx="4343400" cy="3810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4770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fld id="{46799593-E57B-4BBA-BB04-BE096688C88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AFD92F-9886-4BCF-8DA8-CEC31FA052D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6097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828800"/>
            <a:ext cx="2076450" cy="4267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828800"/>
            <a:ext cx="6076950" cy="4267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1F9C8-C2BD-419F-AEA5-67F6BB3D886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16799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46799593-E57B-4BBA-BB04-BE096688C8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7411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80D57-BAF4-4A94-8297-C896CD6A90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97688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7375D84D-7221-48A4-9289-8963C9BFDB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33006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770F1-F210-47AD-8E69-B906D25A2D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94938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3BCA8-02A6-4E56-9A24-F183639554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46474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4997-E9A8-469E-8A32-1914734D51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0359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603C8-ACFB-4DB2-9C10-209702C346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56791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85155-9AD7-44C0-801E-49BC585122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586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680D57-BAF4-4A94-8297-C896CD6A903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0507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98A8C-D3E2-49EE-8998-EB63B8D0D4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9491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FD92F-9886-4BCF-8DA8-CEC31FA052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416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1F9C8-C2BD-419F-AEA5-67F6BB3D88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695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75D84D-7221-48A4-9289-8963C9BFDBB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113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667000"/>
            <a:ext cx="40767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2667000"/>
            <a:ext cx="40767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D770F1-F210-47AD-8E69-B906D25A2D4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802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93BCA8-02A6-4E56-9A24-F183639554A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4996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754997-E9A8-469E-8A32-1914734D514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68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6603C8-ACFB-4DB2-9C10-209702C3463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531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185155-9AD7-44C0-801E-49BC5851226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7608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E98A8C-D3E2-49EE-8998-EB63B8D0D49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5529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pn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 /><Relationship Id="rId13" Type="http://schemas.openxmlformats.org/officeDocument/2006/relationships/image" Target="../media/image4.png" /><Relationship Id="rId3" Type="http://schemas.openxmlformats.org/officeDocument/2006/relationships/slideLayout" Target="../slideLayouts/slideLayout14.xml" /><Relationship Id="rId7" Type="http://schemas.openxmlformats.org/officeDocument/2006/relationships/slideLayout" Target="../slideLayouts/slideLayout18.xml" /><Relationship Id="rId12" Type="http://schemas.openxmlformats.org/officeDocument/2006/relationships/theme" Target="../theme/theme2.xml" /><Relationship Id="rId2" Type="http://schemas.openxmlformats.org/officeDocument/2006/relationships/slideLayout" Target="../slideLayouts/slideLayout13.xml" /><Relationship Id="rId1" Type="http://schemas.openxmlformats.org/officeDocument/2006/relationships/slideLayout" Target="../slideLayouts/slideLayout12.xml" /><Relationship Id="rId6" Type="http://schemas.openxmlformats.org/officeDocument/2006/relationships/slideLayout" Target="../slideLayouts/slideLayout17.xml" /><Relationship Id="rId11" Type="http://schemas.openxmlformats.org/officeDocument/2006/relationships/slideLayout" Target="../slideLayouts/slideLayout22.xml" /><Relationship Id="rId5" Type="http://schemas.openxmlformats.org/officeDocument/2006/relationships/slideLayout" Target="../slideLayouts/slideLayout16.xml" /><Relationship Id="rId15" Type="http://schemas.openxmlformats.org/officeDocument/2006/relationships/image" Target="../media/image5.png" /><Relationship Id="rId10" Type="http://schemas.openxmlformats.org/officeDocument/2006/relationships/slideLayout" Target="../slideLayouts/slideLayout21.xml" /><Relationship Id="rId4" Type="http://schemas.openxmlformats.org/officeDocument/2006/relationships/slideLayout" Target="../slideLayouts/slideLayout15.xml" /><Relationship Id="rId9" Type="http://schemas.openxmlformats.org/officeDocument/2006/relationships/slideLayout" Target="../slideLayouts/slideLayout20.xml" /><Relationship Id="rId14" Type="http://schemas.microsoft.com/office/2007/relationships/hdphoto" Target="../media/hdphoto1.wdp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828800"/>
            <a:ext cx="83058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667000"/>
            <a:ext cx="83058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95600" y="624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434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+mn-lt"/>
              </a:defRPr>
            </a:lvl1pPr>
          </a:lstStyle>
          <a:p>
            <a:fld id="{009B91FD-97E1-44D8-9C0A-E6AC3C58FC5D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lnSpc>
          <a:spcPts val="2600"/>
        </a:lnSpc>
        <a:spcBef>
          <a:spcPct val="0"/>
        </a:spcBef>
        <a:spcAft>
          <a:spcPts val="60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ts val="2600"/>
        </a:lnSpc>
        <a:spcBef>
          <a:spcPct val="0"/>
        </a:spcBef>
        <a:spcAft>
          <a:spcPts val="60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lnSpc>
          <a:spcPts val="2600"/>
        </a:lnSpc>
        <a:spcBef>
          <a:spcPct val="0"/>
        </a:spcBef>
        <a:spcAft>
          <a:spcPts val="60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lnSpc>
          <a:spcPts val="2600"/>
        </a:lnSpc>
        <a:spcBef>
          <a:spcPct val="0"/>
        </a:spcBef>
        <a:spcAft>
          <a:spcPts val="60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lnSpc>
          <a:spcPts val="2600"/>
        </a:lnSpc>
        <a:spcBef>
          <a:spcPct val="0"/>
        </a:spcBef>
        <a:spcAft>
          <a:spcPts val="60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lnSpc>
          <a:spcPts val="2600"/>
        </a:lnSpc>
        <a:spcBef>
          <a:spcPct val="0"/>
        </a:spcBef>
        <a:spcAft>
          <a:spcPts val="60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lnSpc>
          <a:spcPts val="2600"/>
        </a:lnSpc>
        <a:spcBef>
          <a:spcPct val="0"/>
        </a:spcBef>
        <a:spcAft>
          <a:spcPts val="60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lnSpc>
          <a:spcPts val="2600"/>
        </a:lnSpc>
        <a:spcBef>
          <a:spcPct val="0"/>
        </a:spcBef>
        <a:spcAft>
          <a:spcPts val="60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lnSpc>
          <a:spcPts val="2600"/>
        </a:lnSpc>
        <a:spcBef>
          <a:spcPct val="0"/>
        </a:spcBef>
        <a:spcAft>
          <a:spcPts val="60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009B91FD-97E1-44D8-9C0A-E6AC3C58FC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5473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8.xml" 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hem.msu.su/rus/elibrary/" TargetMode="External" /><Relationship Id="rId13" Type="http://schemas.openxmlformats.org/officeDocument/2006/relationships/hyperlink" Target="http://www.getaclass.ru/" TargetMode="External" /><Relationship Id="rId3" Type="http://schemas.openxmlformats.org/officeDocument/2006/relationships/hyperlink" Target="http://english-grammar.biz/&#1072;&#1085;&#1075;&#1083;&#1080;&#1081;&#1089;&#1082;&#1080;&#1081;-&#1076;&#1083;&#1103;-&#1084;&#1072;&#1090;&#1077;&#1084;&#1072;&#1090;&#1080;&#1082;&#1086;&#1074;-&#1086;&#1085;&#1083;&#1072;&#1081;&#1085;.html" TargetMode="External" /><Relationship Id="rId7" Type="http://schemas.openxmlformats.org/officeDocument/2006/relationships/hyperlink" Target="http://www.briefly.ru/" TargetMode="External" /><Relationship Id="rId12" Type="http://schemas.openxmlformats.org/officeDocument/2006/relationships/hyperlink" Target="http://www.childrenscience.ru/" TargetMode="External" /><Relationship Id="rId2" Type="http://schemas.openxmlformats.org/officeDocument/2006/relationships/hyperlink" Target="http://english-grammar.biz/&#1092;&#1088;&#1072;&#1079;&#1099;-&#1080;-&#1090;&#1077;&#1088;&#1084;&#1080;&#1085;&#1099;-&#1076;&#1083;&#1103;-&#1101;&#1082;&#1086;&#1085;&#1086;&#1084;&#1080;&#1089;&#1090;&#1086;&#1074;.html-" TargetMode="External" /><Relationship Id="rId1" Type="http://schemas.openxmlformats.org/officeDocument/2006/relationships/slideLayout" Target="../slideLayouts/slideLayout18.xml" /><Relationship Id="rId6" Type="http://schemas.openxmlformats.org/officeDocument/2006/relationships/hyperlink" Target="http://www.interneturok.ru/" TargetMode="External" /><Relationship Id="rId11" Type="http://schemas.openxmlformats.org/officeDocument/2006/relationships/hyperlink" Target="http://www.krugosvet.ru/" TargetMode="External" /><Relationship Id="rId5" Type="http://schemas.openxmlformats.org/officeDocument/2006/relationships/hyperlink" Target="http://englishon-line.ru/fisika.html" TargetMode="External" /><Relationship Id="rId10" Type="http://schemas.openxmlformats.org/officeDocument/2006/relationships/hyperlink" Target="http://www.ebio.ru/" TargetMode="External" /><Relationship Id="rId4" Type="http://schemas.openxmlformats.org/officeDocument/2006/relationships/hyperlink" Target="http://science.howstuffworks.com/" TargetMode="External" /><Relationship Id="rId9" Type="http://schemas.openxmlformats.org/officeDocument/2006/relationships/hyperlink" Target="http://www.orgchem.ru/" TargetMode="Externa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tuit.ru/" TargetMode="External" /><Relationship Id="rId2" Type="http://schemas.openxmlformats.org/officeDocument/2006/relationships/hyperlink" Target="http://www.iubip.ru/library/links/references/dictionaries/IT" TargetMode="External" /><Relationship Id="rId1" Type="http://schemas.openxmlformats.org/officeDocument/2006/relationships/slideLayout" Target="../slideLayouts/slideLayout18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onlinetestpad.com/ru-ru/Default.aspx" TargetMode="External" /><Relationship Id="rId2" Type="http://schemas.openxmlformats.org/officeDocument/2006/relationships/hyperlink" Target="https://learningapps.org/" TargetMode="External" /><Relationship Id="rId1" Type="http://schemas.openxmlformats.org/officeDocument/2006/relationships/slideLayout" Target="../slideLayouts/slideLayout18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251520" y="188640"/>
            <a:ext cx="8640960" cy="6264696"/>
          </a:xfrm>
          <a:prstGeom prst="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	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  <a:p>
            <a:pPr marL="0" marR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Arial" charset="0"/>
            </a:endParaRPr>
          </a:p>
          <a:p>
            <a:pPr marL="0" marR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>
              <a:solidFill>
                <a:schemeClr val="bg2">
                  <a:lumMod val="50000"/>
                </a:schemeClr>
              </a:solidFill>
            </a:endParaRPr>
          </a:p>
          <a:p>
            <a:pPr marL="0" marR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83447" y="548680"/>
            <a:ext cx="65887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КГУ «Карагандинский </a:t>
            </a:r>
          </a:p>
          <a:p>
            <a:pPr algn="ctr"/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профессионально-технический колледж»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01670" y="2852936"/>
            <a:ext cx="647356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Интернет-ресурсы,</a:t>
            </a:r>
          </a:p>
          <a:p>
            <a:pPr algn="ctr"/>
            <a:r>
              <a:rPr lang="ru-RU" sz="32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применяемые для подготовки </a:t>
            </a:r>
          </a:p>
          <a:p>
            <a:pPr algn="ctr"/>
            <a:r>
              <a:rPr lang="ru-RU" sz="32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интерактивных уроков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756592" y="6136792"/>
            <a:ext cx="78382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2">
                    <a:lumMod val="50000"/>
                  </a:schemeClr>
                </a:solidFill>
              </a:rPr>
              <a:t>Заместитель директора по учебной работе Е. Свердлова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8AF5F7-0C6A-0247-8ED9-E21A06B22721}"/>
              </a:ext>
            </a:extLst>
          </p:cNvPr>
          <p:cNvSpPr txBox="1"/>
          <p:nvPr/>
        </p:nvSpPr>
        <p:spPr>
          <a:xfrm>
            <a:off x="3281135" y="2514600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1964D635-F4DC-E247-A1A6-D0A7B6BE5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42" y="-2462012"/>
            <a:ext cx="7772400" cy="1609344"/>
          </a:xfrm>
        </p:spPr>
        <p:txBody>
          <a:bodyPr/>
          <a:lstStyle/>
          <a:p>
            <a:endParaRPr lang="ru-RU"/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F6FEA36C-CAC0-1A43-8556-BE28F82E0A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92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251520" y="188640"/>
            <a:ext cx="8640960" cy="6264696"/>
          </a:xfrm>
          <a:prstGeom prst="rect">
            <a:avLst/>
          </a:prstGeom>
          <a:solidFill>
            <a:schemeClr val="tx2">
              <a:lumMod val="20000"/>
              <a:lumOff val="80000"/>
              <a:alpha val="69804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	Система дистанционного обучения достаточно сложная вещь. Здесь весь</a:t>
            </a:r>
            <a:r>
              <a:rPr kumimoji="0" lang="ru-RU" sz="1800" b="0" i="0" u="none" strike="noStrike" cap="none" normalizeH="0" dirty="0">
                <a:ln>
                  <a:noFill/>
                </a:ln>
                <a:effectLst/>
                <a:latin typeface="Arial" charset="0"/>
              </a:rPr>
              <a:t> груз ответственности за освоение учебного материала полностью ложится на плечи самому обучающемуся. </a:t>
            </a:r>
          </a:p>
          <a:p>
            <a:pPr marL="0" marR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/>
              <a:t>	Как бы ни был хорошо подготовлен урок, если у студента нет ответственности за свое будущее – его сложно будет мотивировать обучаться. </a:t>
            </a:r>
          </a:p>
          <a:p>
            <a:pPr marL="0" marR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dirty="0">
                <a:ln>
                  <a:noFill/>
                </a:ln>
                <a:effectLst/>
                <a:latin typeface="Arial" charset="0"/>
              </a:rPr>
              <a:t>	Тем не менее, качество подготовки урока остается важнейшей задачей каждого педагога.</a:t>
            </a:r>
          </a:p>
          <a:p>
            <a:pPr marL="0" marR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/>
              <a:t>	В данном документе мы попытались собрать наиболее интересные и полезные интернет-сервисы, с помощью которых можно либо найти материал для урока, либо подготовить интерактивные элементы урока. Также, мы попытались указать и те ресурсы, которые позволяют внедрять элементы </a:t>
            </a:r>
            <a:r>
              <a:rPr lang="ru-RU" dirty="0" err="1"/>
              <a:t>полиязычия</a:t>
            </a:r>
            <a:r>
              <a:rPr lang="ru-RU" dirty="0"/>
              <a:t> в каждый урок. </a:t>
            </a:r>
          </a:p>
          <a:p>
            <a:pPr marL="0" marR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dirty="0">
                <a:ln>
                  <a:noFill/>
                </a:ln>
                <a:effectLst/>
                <a:latin typeface="Arial" charset="0"/>
              </a:rPr>
              <a:t>	Если в данном документе вы не увидите ссылки на ресурс, которым успешно пользуетесь – мы будем рады, если вы поделитесь ссылкой. </a:t>
            </a:r>
          </a:p>
          <a:p>
            <a:pPr marL="0" marR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/>
          </a:p>
          <a:p>
            <a:pPr marL="0" marR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/>
          </a:p>
          <a:p>
            <a:pPr marL="0" marR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dirty="0">
                <a:ln>
                  <a:noFill/>
                </a:ln>
                <a:effectLst/>
                <a:latin typeface="Arial" charset="0"/>
              </a:rPr>
              <a:t>Документ состоит из трех блоков:</a:t>
            </a:r>
          </a:p>
          <a:p>
            <a:pPr marL="342900" marR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ru-RU" sz="1600" dirty="0"/>
              <a:t>Ресурсы для преподавателей общеобразовательных и общепрофессиональных дисциплин</a:t>
            </a:r>
          </a:p>
          <a:p>
            <a:pPr marL="342900" marR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u="none" strike="noStrike" cap="none" normalizeH="0" dirty="0">
                <a:ln>
                  <a:noFill/>
                </a:ln>
                <a:effectLst/>
                <a:latin typeface="Arial" charset="0"/>
              </a:rPr>
              <a:t>Ресурсы для преподавателей специальных дисциплин</a:t>
            </a:r>
          </a:p>
          <a:p>
            <a:pPr marL="342900" marR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ru-RU" sz="1600" dirty="0"/>
              <a:t>Универсальные ресурсы</a:t>
            </a:r>
            <a:endParaRPr kumimoji="0" lang="ru-RU" sz="1600" b="0" i="0" u="none" strike="noStrike" cap="none" normalizeH="0" dirty="0">
              <a:ln>
                <a:noFill/>
              </a:ln>
              <a:effectLst/>
              <a:latin typeface="Arial" charset="0"/>
            </a:endParaRPr>
          </a:p>
          <a:p>
            <a:pPr marL="0" marR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>
              <a:solidFill>
                <a:schemeClr val="bg2">
                  <a:lumMod val="50000"/>
                </a:schemeClr>
              </a:solidFill>
            </a:endParaRPr>
          </a:p>
          <a:p>
            <a:pPr marL="0" marR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Arial" charset="0"/>
            </a:endParaRPr>
          </a:p>
          <a:p>
            <a:pPr marL="0" marR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>
              <a:solidFill>
                <a:schemeClr val="bg2">
                  <a:lumMod val="50000"/>
                </a:schemeClr>
              </a:solidFill>
            </a:endParaRPr>
          </a:p>
          <a:p>
            <a:pPr marL="0" marR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023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8050" y="0"/>
            <a:ext cx="916205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0" cap="none" spc="0" dirty="0">
                <a:ln w="0"/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Общеобразовательные и общепрофессиональные дисциплины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0022345"/>
              </p:ext>
            </p:extLst>
          </p:nvPr>
        </p:nvGraphicFramePr>
        <p:xfrm>
          <a:off x="179512" y="826911"/>
          <a:ext cx="8640960" cy="57704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84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09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sng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2"/>
                        </a:rPr>
                        <a:t>http://english-grammar.biz/фразы-и-термины-для-экономистов.html-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Словарь для экономических специальностей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9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sng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3"/>
                        </a:rPr>
                        <a:t>http://english-grammar.biz/английский-для-математиков-онлайн.html</a:t>
                      </a:r>
                      <a:endParaRPr lang="ru-RU" sz="12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Английский для математиков онлайн</a:t>
                      </a:r>
                    </a:p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312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sng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4"/>
                        </a:rPr>
                        <a:t>http://science.howstuffworks.com/</a:t>
                      </a: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научно-популярный сайт «Как работает наука»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555">
                <a:tc>
                  <a:txBody>
                    <a:bodyPr/>
                    <a:lstStyle/>
                    <a:p>
                      <a:r>
                        <a:rPr lang="ru-RU" sz="1200" u="sng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5"/>
                        </a:rPr>
                        <a:t>http://englishon-line.ru/fisika.html</a:t>
                      </a: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тексты по физике с переводом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555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https://ru.khanacademy.org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Англоязычный ресурс для школьных дисциплин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0555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https://www.geogebra.org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</a:t>
                      </a:r>
                      <a:r>
                        <a:rPr lang="ru-RU" sz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 математике на </a:t>
                      </a:r>
                      <a:r>
                        <a:rPr lang="ru-RU" sz="1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анлийском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926">
                <a:tc>
                  <a:txBody>
                    <a:bodyPr/>
                    <a:lstStyle/>
                    <a:p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6"/>
                        </a:rPr>
                        <a:t>interneturok.ru</a:t>
                      </a:r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Видеоуроки</a:t>
                      </a:r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тренажеры и тесты по всем школьным предметам с 1 по 11 класс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0555">
                <a:tc>
                  <a:txBody>
                    <a:bodyPr/>
                    <a:lstStyle/>
                    <a:p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7"/>
                        </a:rPr>
                        <a:t>briefly.ru</a:t>
                      </a:r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2000 произведений школьной программы в кратком изложении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0926">
                <a:tc>
                  <a:txBody>
                    <a:bodyPr/>
                    <a:lstStyle/>
                    <a:p>
                      <a:r>
                        <a:rPr lang="ru-RU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8"/>
                        </a:rPr>
                        <a:t>chem.msu.su/</a:t>
                      </a:r>
                      <a:r>
                        <a:rPr lang="ru-RU" sz="12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8"/>
                        </a:rPr>
                        <a:t>rus</a:t>
                      </a:r>
                      <a:r>
                        <a:rPr lang="ru-RU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8"/>
                        </a:rPr>
                        <a:t>/</a:t>
                      </a:r>
                      <a:r>
                        <a:rPr lang="ru-RU" sz="12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8"/>
                        </a:rPr>
                        <a:t>elibrary</a:t>
                      </a:r>
                      <a:r>
                        <a:rPr lang="ru-RU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8"/>
                        </a:rPr>
                        <a:t>/</a:t>
                      </a:r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фонд публикаций по химии, содержит учебники и практикумы по предмету, разработанные в том числе и в МГУ им. Ломоносова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0555">
                <a:tc>
                  <a:txBody>
                    <a:bodyPr/>
                    <a:lstStyle/>
                    <a:p>
                      <a:r>
                        <a:rPr lang="ru-RU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9"/>
                        </a:rPr>
                        <a:t>orgchem.ru</a:t>
                      </a:r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Интерактивный мультимедиа учебник по органической химии 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31296">
                <a:tc>
                  <a:txBody>
                    <a:bodyPr/>
                    <a:lstStyle/>
                    <a:p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10"/>
                        </a:rPr>
                        <a:t>ebio.ru</a:t>
                      </a:r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Электронный учебный курс «Открытая биология» с разделением по направлениям «Ботаника», «Зоология», «Человек», «Общая биология» и «Экология»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0555"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11"/>
                        </a:rPr>
                        <a:t>krugosvet.ru</a:t>
                      </a:r>
                      <a:r>
                        <a:rPr lang="en-US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Универсальная научно-популярная онлайн-энциклопедия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50926">
                <a:tc>
                  <a:txBody>
                    <a:bodyPr/>
                    <a:lstStyle/>
                    <a:p>
                      <a:r>
                        <a:rPr lang="ru-RU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12"/>
                        </a:rPr>
                        <a:t>childrenscience.ru</a:t>
                      </a:r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Онлайн-курсы по математике, физике, химии, биологии, технике, архитектуре, искусствоведению, лингвистике 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9254">
                <a:tc>
                  <a:txBody>
                    <a:bodyPr/>
                    <a:lstStyle/>
                    <a:p>
                      <a:r>
                        <a:rPr lang="ru-RU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13"/>
                        </a:rPr>
                        <a:t>getaclass.ru</a:t>
                      </a:r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Бесплатные обучающие видео и уроки по физике и математике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https://atameken.co/ru/courses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Предпринимательство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http://kpolyakov.spb.ru/school/ege.htm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Информатика, робототехника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3111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67744" y="-99392"/>
            <a:ext cx="465544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Специальные дисциплины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2948851"/>
              </p:ext>
            </p:extLst>
          </p:nvPr>
        </p:nvGraphicFramePr>
        <p:xfrm>
          <a:off x="251520" y="438588"/>
          <a:ext cx="8424936" cy="5439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u="sng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2"/>
                        </a:rPr>
                        <a:t>http://www.iubip.ru/library/links/references/dictionaries/IT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Словари по информатике, аппаратному и программному обеспечению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81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sng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3"/>
                        </a:rPr>
                        <a:t>http://www.intuit.ru</a:t>
                      </a: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Национальный открытый университет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http://www.kulinar66.ru/?alias=&amp;page=1074&amp;nid=27985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Интернет ресурсы по кулинарии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3076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http://beauty.net.ru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Парикмахерское искусство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https://courseburg.ru/news/10_proverennyh_servisov_kotorye_prevratyat_vas_v_parikmahera_premium_klassa-p4864.html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Парикмахерское искусство</a:t>
                      </a:r>
                    </a:p>
                    <a:p>
                      <a:pPr algn="l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http://electrik.info/main/school/746-programmy-dlya-elektrikov-kratkiy-obzor-naibolee-populyarnyh-programm.html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Энергетика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https://gomelauto.com/3227-uchebnaya-programma-praktikum-avtomexanika-po.html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</a:t>
                      </a:r>
                      <a:r>
                        <a:rPr lang="ru-RU" sz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ремонт авто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https://abs-magazine.ru/article/programmi-dlya-avtoservisa-chastj-pervaya-obozrevaem-rinok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</a:t>
                      </a:r>
                      <a:r>
                        <a:rPr lang="ru-RU" sz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ремонт авто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https://season.ru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Швейное дело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https://www.youtube.com/channel/UCsi9cKS6ZRAaipYA_ZSYB-A/videos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Швейное дело</a:t>
                      </a:r>
                    </a:p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52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SoloLearn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Учимся программировать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Для программистов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794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1680" y="188640"/>
            <a:ext cx="548034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Универсальные ресурсы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5759596"/>
              </p:ext>
            </p:extLst>
          </p:nvPr>
        </p:nvGraphicFramePr>
        <p:xfrm>
          <a:off x="971600" y="764704"/>
          <a:ext cx="7632847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78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49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https://learningapps.org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Для</a:t>
                      </a:r>
                      <a:r>
                        <a:rPr lang="ru-RU" baseline="0" dirty="0"/>
                        <a:t> создания интерактивных заданий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https://quizizz.com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Для создания опроса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http://www.triventy.com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Для создания викторин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Online</a:t>
                      </a:r>
                      <a:r>
                        <a:rPr lang="ru-RU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 </a:t>
                      </a:r>
                      <a:r>
                        <a:rPr lang="ru-RU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Test</a:t>
                      </a:r>
                      <a:r>
                        <a:rPr lang="ru-RU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 </a:t>
                      </a:r>
                      <a:r>
                        <a:rPr lang="ru-RU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Pad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Для создания тестов, опросов, логических игр, кроссвордов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https://letstest.ru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Для создания тестов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8608872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 /></Relationships>
</file>

<file path=ppt/theme/theme1.xml><?xml version="1.0" encoding="utf-8"?>
<a:theme xmlns:a="http://schemas.openxmlformats.org/drawingml/2006/main" name="ms_pptorientation_TP06256294">
  <a:themeElements>
    <a:clrScheme name="ms_pptorientation_TP06256294 8">
      <a:dk1>
        <a:srgbClr val="58572B"/>
      </a:dk1>
      <a:lt1>
        <a:srgbClr val="FFFFFF"/>
      </a:lt1>
      <a:dk2>
        <a:srgbClr val="808000"/>
      </a:dk2>
      <a:lt2>
        <a:srgbClr val="333333"/>
      </a:lt2>
      <a:accent1>
        <a:srgbClr val="CCCC99"/>
      </a:accent1>
      <a:accent2>
        <a:srgbClr val="FFFFCC"/>
      </a:accent2>
      <a:accent3>
        <a:srgbClr val="FFFFFF"/>
      </a:accent3>
      <a:accent4>
        <a:srgbClr val="4A4923"/>
      </a:accent4>
      <a:accent5>
        <a:srgbClr val="E2E2CA"/>
      </a:accent5>
      <a:accent6>
        <a:srgbClr val="E7E7B9"/>
      </a:accent6>
      <a:hlink>
        <a:srgbClr val="990000"/>
      </a:hlink>
      <a:folHlink>
        <a:srgbClr val="663300"/>
      </a:folHlink>
    </a:clrScheme>
    <a:fontScheme name="ms_pptorientation_TP06256294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s_pptorientation_TP06256294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orientation_TP06256294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orientation_TP06256294 3">
        <a:dk1>
          <a:srgbClr val="4D4D4D"/>
        </a:dk1>
        <a:lt1>
          <a:srgbClr val="FFFFD9"/>
        </a:lt1>
        <a:dk2>
          <a:srgbClr val="000000"/>
        </a:dk2>
        <a:lt2>
          <a:srgbClr val="7F7F7D"/>
        </a:lt2>
        <a:accent1>
          <a:srgbClr val="DEDACF"/>
        </a:accent1>
        <a:accent2>
          <a:srgbClr val="536D89"/>
        </a:accent2>
        <a:accent3>
          <a:srgbClr val="FFFFE9"/>
        </a:accent3>
        <a:accent4>
          <a:srgbClr val="404040"/>
        </a:accent4>
        <a:accent5>
          <a:srgbClr val="ECEAE4"/>
        </a:accent5>
        <a:accent6>
          <a:srgbClr val="4A627C"/>
        </a:accent6>
        <a:hlink>
          <a:srgbClr val="943C35"/>
        </a:hlink>
        <a:folHlink>
          <a:srgbClr val="6340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orientation_TP06256294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orientation_TP06256294 5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E1EAED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EEF3F4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orientation_TP06256294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85B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orientation_TP06256294 7">
        <a:dk1>
          <a:srgbClr val="666666"/>
        </a:dk1>
        <a:lt1>
          <a:srgbClr val="FFFFFF"/>
        </a:lt1>
        <a:dk2>
          <a:srgbClr val="000000"/>
        </a:dk2>
        <a:lt2>
          <a:srgbClr val="333333"/>
        </a:lt2>
        <a:accent1>
          <a:srgbClr val="D7DCC8"/>
        </a:accent1>
        <a:accent2>
          <a:srgbClr val="8DC6FF"/>
        </a:accent2>
        <a:accent3>
          <a:srgbClr val="FFFFFF"/>
        </a:accent3>
        <a:accent4>
          <a:srgbClr val="565656"/>
        </a:accent4>
        <a:accent5>
          <a:srgbClr val="E8EBE0"/>
        </a:accent5>
        <a:accent6>
          <a:srgbClr val="7FB3E7"/>
        </a:accent6>
        <a:hlink>
          <a:srgbClr val="0066CC"/>
        </a:hlink>
        <a:folHlink>
          <a:srgbClr val="FF99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orientation_TP06256294 8">
        <a:dk1>
          <a:srgbClr val="58572B"/>
        </a:dk1>
        <a:lt1>
          <a:srgbClr val="FFFFFF"/>
        </a:lt1>
        <a:dk2>
          <a:srgbClr val="808000"/>
        </a:dk2>
        <a:lt2>
          <a:srgbClr val="333333"/>
        </a:lt2>
        <a:accent1>
          <a:srgbClr val="CCCC99"/>
        </a:accent1>
        <a:accent2>
          <a:srgbClr val="FFFFCC"/>
        </a:accent2>
        <a:accent3>
          <a:srgbClr val="FFFFFF"/>
        </a:accent3>
        <a:accent4>
          <a:srgbClr val="4A4923"/>
        </a:accent4>
        <a:accent5>
          <a:srgbClr val="E2E2CA"/>
        </a:accent5>
        <a:accent6>
          <a:srgbClr val="E7E7B9"/>
        </a:accent6>
        <a:hlink>
          <a:srgbClr val="9900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orientation_TP06256294 9">
        <a:dk1>
          <a:srgbClr val="666633"/>
        </a:dk1>
        <a:lt1>
          <a:srgbClr val="008080"/>
        </a:lt1>
        <a:dk2>
          <a:srgbClr val="808000"/>
        </a:dk2>
        <a:lt2>
          <a:srgbClr val="005A58"/>
        </a:lt2>
        <a:accent1>
          <a:srgbClr val="B5C6B3"/>
        </a:accent1>
        <a:accent2>
          <a:srgbClr val="FFA962"/>
        </a:accent2>
        <a:accent3>
          <a:srgbClr val="AAC0C0"/>
        </a:accent3>
        <a:accent4>
          <a:srgbClr val="56562A"/>
        </a:accent4>
        <a:accent5>
          <a:srgbClr val="D7DFD6"/>
        </a:accent5>
        <a:accent6>
          <a:srgbClr val="E79958"/>
        </a:accent6>
        <a:hlink>
          <a:srgbClr val="FFEFCE"/>
        </a:hlink>
        <a:folHlink>
          <a:srgbClr val="A741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orientation_TP06256294 10">
        <a:dk1>
          <a:srgbClr val="003366"/>
        </a:dk1>
        <a:lt1>
          <a:srgbClr val="A28E73"/>
        </a:lt1>
        <a:dk2>
          <a:srgbClr val="000099"/>
        </a:dk2>
        <a:lt2>
          <a:srgbClr val="D2C368"/>
        </a:lt2>
        <a:accent1>
          <a:srgbClr val="D1EBEA"/>
        </a:accent1>
        <a:accent2>
          <a:srgbClr val="CEC975"/>
        </a:accent2>
        <a:accent3>
          <a:srgbClr val="AAAACA"/>
        </a:accent3>
        <a:accent4>
          <a:srgbClr val="8A7861"/>
        </a:accent4>
        <a:accent5>
          <a:srgbClr val="E5F3F3"/>
        </a:accent5>
        <a:accent6>
          <a:srgbClr val="BAB669"/>
        </a:accent6>
        <a:hlink>
          <a:srgbClr val="7EBA93"/>
        </a:hlink>
        <a:folHlink>
          <a:srgbClr val="F09D3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_pptorientation_TP06256294 11">
        <a:dk1>
          <a:srgbClr val="336699"/>
        </a:dk1>
        <a:lt1>
          <a:srgbClr val="969696"/>
        </a:lt1>
        <a:dk2>
          <a:srgbClr val="000000"/>
        </a:dk2>
        <a:lt2>
          <a:srgbClr val="517FA1"/>
        </a:lt2>
        <a:accent1>
          <a:srgbClr val="F3F5DD"/>
        </a:accent1>
        <a:accent2>
          <a:srgbClr val="CB4B0A"/>
        </a:accent2>
        <a:accent3>
          <a:srgbClr val="AAAAAA"/>
        </a:accent3>
        <a:accent4>
          <a:srgbClr val="7F7F7F"/>
        </a:accent4>
        <a:accent5>
          <a:srgbClr val="F8F9EB"/>
        </a:accent5>
        <a:accent6>
          <a:srgbClr val="B84308"/>
        </a:accent6>
        <a:hlink>
          <a:srgbClr val="D4B224"/>
        </a:hlink>
        <a:folHlink>
          <a:srgbClr val="D58E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_pptorientation_TP06256294 12">
        <a:dk1>
          <a:srgbClr val="5C1F00"/>
        </a:dk1>
        <a:lt1>
          <a:srgbClr val="8FA418"/>
        </a:lt1>
        <a:dk2>
          <a:srgbClr val="800000"/>
        </a:dk2>
        <a:lt2>
          <a:srgbClr val="A89546"/>
        </a:lt2>
        <a:accent1>
          <a:srgbClr val="EDF6BE"/>
        </a:accent1>
        <a:accent2>
          <a:srgbClr val="ADBC00"/>
        </a:accent2>
        <a:accent3>
          <a:srgbClr val="C0AAAA"/>
        </a:accent3>
        <a:accent4>
          <a:srgbClr val="798B13"/>
        </a:accent4>
        <a:accent5>
          <a:srgbClr val="F4FADB"/>
        </a:accent5>
        <a:accent6>
          <a:srgbClr val="9CAA00"/>
        </a:accent6>
        <a:hlink>
          <a:srgbClr val="FF7500"/>
        </a:hlink>
        <a:folHlink>
          <a:srgbClr val="3E5E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3AACAEA6-0880-4FDF-90FD-0BF7F6E8C27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</TotalTime>
  <Words>244</Words>
  <Application>Microsoft Office PowerPoint</Application>
  <PresentationFormat>Экран (4:3)</PresentationFormat>
  <Paragraphs>94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ms_pptorientation_TP06256294</vt:lpstr>
      <vt:lpstr>Дерево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Дистанционное обучение</dc:title>
  <dc:subject/>
  <dc:creator>Андрей Андрей</dc:creator>
  <cp:keywords/>
  <dc:description/>
  <cp:lastModifiedBy>lenskiy87@mail.ru</cp:lastModifiedBy>
  <cp:revision>20</cp:revision>
  <dcterms:created xsi:type="dcterms:W3CDTF">2020-04-26T17:42:21Z</dcterms:created>
  <dcterms:modified xsi:type="dcterms:W3CDTF">2020-04-28T03:51:34Z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TC062562941049</vt:lpwstr>
  </property>
</Properties>
</file>