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sldIdLst>
    <p:sldId id="256" r:id="rId2"/>
    <p:sldId id="274" r:id="rId3"/>
    <p:sldId id="273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75" r:id="rId14"/>
    <p:sldId id="267" r:id="rId15"/>
    <p:sldId id="270" r:id="rId16"/>
    <p:sldId id="269" r:id="rId17"/>
    <p:sldId id="271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1A6"/>
    <a:srgbClr val="81262B"/>
    <a:srgbClr val="72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1416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94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600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99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19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84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65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574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95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33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20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6241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636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8091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914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085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46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287AF-DCA2-4FF9-9023-34EA48706D2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C7E6B0-B264-422C-9874-55679C1329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44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body" idx="4294967295"/>
          </p:nvPr>
        </p:nvSpPr>
        <p:spPr>
          <a:xfrm>
            <a:off x="382587" y="2780928"/>
            <a:ext cx="7569200" cy="24479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СТОРИЯ КАЗАХСТАНА</a:t>
            </a:r>
          </a:p>
          <a:p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ШАЛГЫНБАЕВА КОГЕРШИН СМАГУЛОВНА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 СОЦИАЛЬНО-ГУМАНИТАРНЫХ ДИСЦИПЛИН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611560" y="840755"/>
            <a:ext cx="6664325" cy="639763"/>
          </a:xfrm>
        </p:spPr>
        <p:txBody>
          <a:bodyPr/>
          <a:lstStyle/>
          <a:p>
            <a:pPr marL="0" indent="0" algn="ctr">
              <a:buNone/>
            </a:pPr>
            <a:r>
              <a:rPr lang="ru-RU" sz="1400" b="1" i="1" cap="none" dirty="0">
                <a:solidFill>
                  <a:schemeClr val="tx1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ТЕМ</a:t>
            </a:r>
            <a:r>
              <a:rPr lang="en-US" sz="1400" b="1" i="1" cap="none" dirty="0">
                <a:solidFill>
                  <a:schemeClr val="tx1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</a:t>
            </a:r>
            <a:r>
              <a:rPr lang="ru-RU" sz="1400" b="1" i="1" cap="none" dirty="0">
                <a:solidFill>
                  <a:schemeClr val="tx1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РТАУ ЖОҒАРЫ ПОЛИТЕХНИКАЛЫҚ КОЛЛЕДЖ</a:t>
            </a:r>
            <a:r>
              <a:rPr lang="en-US" sz="1400" b="1" i="1" cap="none" dirty="0">
                <a:solidFill>
                  <a:schemeClr val="tx1"/>
                </a:solidFill>
                <a:latin typeface="Calibri" panose="020F0502020204030204" pitchFamily="34" charset="0"/>
                <a:ea typeface="Cambria Math" panose="02040503050406030204" pitchFamily="18" charset="0"/>
              </a:rPr>
              <a:t>I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1502692" y="1160638"/>
            <a:ext cx="5184775" cy="665162"/>
          </a:xfrm>
        </p:spPr>
        <p:txBody>
          <a:bodyPr/>
          <a:lstStyle/>
          <a:p>
            <a:pPr marL="0" indent="0" algn="ctr">
              <a:buNone/>
            </a:pPr>
            <a:r>
              <a:rPr lang="ru-RU" sz="1400" b="1" i="1" dirty="0">
                <a:solidFill>
                  <a:schemeClr val="tx1"/>
                </a:solidFill>
                <a:latin typeface="Calibri" panose="020F0502020204030204" pitchFamily="34" charset="0"/>
              </a:rPr>
              <a:t>ТЕМИРТАУСКИЙ ВЫСШИЙ ПОЛИТЕХНИЧЕСКИЙ КОЛЛЕДЖ</a:t>
            </a:r>
          </a:p>
          <a:p>
            <a:pPr algn="ctr"/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790" y="461947"/>
            <a:ext cx="1439863" cy="334962"/>
          </a:xfr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646907" y="1160638"/>
            <a:ext cx="5040560" cy="0"/>
          </a:xfrm>
          <a:prstGeom prst="line">
            <a:avLst/>
          </a:prstGeom>
          <a:ln w="19050">
            <a:solidFill>
              <a:srgbClr val="7272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55576" y="714521"/>
            <a:ext cx="2232248" cy="5902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15616" y="78727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ТЕМА</a:t>
            </a:r>
            <a:endParaRPr lang="ru-RU" sz="2400" dirty="0">
              <a:solidFill>
                <a:schemeClr val="tx1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755576" y="2930865"/>
            <a:ext cx="6696075" cy="10795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НАЦИОНАЛЬНО-ОСВОБОДИТЕЛЬНОЕ ВОССТАНИЕ ПОД РУКОВОДСТВОМ ХАНА КЕНЕСАРЫ КАСЫМОВА</a:t>
            </a:r>
            <a:endParaRPr lang="ru-RU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1027" name="Picture 3" descr="C:\Users\Кандар\Downloads\в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5562" y="3789040"/>
            <a:ext cx="2668928" cy="273630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7" y="360807"/>
            <a:ext cx="2232248" cy="5902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9251" y="2673785"/>
            <a:ext cx="2198534" cy="5902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ЗАДАЧИ</a:t>
            </a:r>
            <a:endParaRPr lang="ru-RU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0207"/>
            <a:ext cx="6347713" cy="13208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Показать </a:t>
            </a:r>
            <a:r>
              <a:rPr lang="ru-RU" sz="2400" i="1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неизбежность национально-освободительного движения 1837 - 47 гг. в силу сложившихся социально-экономических условий и колониальной политики русского царизма</a:t>
            </a:r>
            <a:r>
              <a:rPr lang="ru-RU" sz="2400" i="1" dirty="0" smtClean="0">
                <a:solidFill>
                  <a:schemeClr val="tx1"/>
                </a:solidFill>
                <a:effectLst/>
                <a:latin typeface="Cambria" panose="02040503050406030204" pitchFamily="18" charset="0"/>
                <a:cs typeface="Times New Roman" pitchFamily="18" charset="0"/>
              </a:rPr>
              <a:t>.</a:t>
            </a:r>
            <a:r>
              <a:rPr lang="ru-RU" sz="28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endParaRPr lang="ru-RU" sz="2800" i="1" dirty="0">
              <a:solidFill>
                <a:schemeClr val="tx1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755576" y="3264060"/>
            <a:ext cx="8064896" cy="34053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i="1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1. </a:t>
            </a:r>
            <a:r>
              <a:rPr lang="ru-RU" sz="2800" i="1" dirty="0">
                <a:solidFill>
                  <a:schemeClr val="tx1"/>
                </a:solidFill>
                <a:latin typeface="Cambria" panose="02040503050406030204" pitchFamily="18" charset="0"/>
              </a:rPr>
              <a:t>Обучающая: определить причины, цель, движущие силы восстания, описать основные очаги восстания;</a:t>
            </a:r>
          </a:p>
          <a:p>
            <a:pPr marL="0" indent="0">
              <a:buNone/>
            </a:pPr>
            <a:r>
              <a:rPr lang="ru-RU" sz="2800" i="1" dirty="0">
                <a:solidFill>
                  <a:schemeClr val="tx1"/>
                </a:solidFill>
                <a:latin typeface="Cambria" panose="02040503050406030204" pitchFamily="18" charset="0"/>
              </a:rPr>
              <a:t>2. Развивающая: развитие дедуктивного, логического мышления, монологической речи, умения выстраивать причинно-следственные связи, умения аргументировать, </a:t>
            </a:r>
            <a:r>
              <a:rPr lang="ru-RU" sz="2800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анализировать;</a:t>
            </a:r>
            <a:endParaRPr lang="ru-RU" sz="2800" i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ru-RU" sz="2800" i="1" dirty="0">
                <a:solidFill>
                  <a:schemeClr val="tx1"/>
                </a:solidFill>
                <a:latin typeface="Cambria" panose="02040503050406030204" pitchFamily="18" charset="0"/>
              </a:rPr>
              <a:t>3. Воспитательная: на примере исторического материала и судеб героев "национально-освободительного движения 1837 – 47 гг." проследить историю и трагедию народа и приоритет общечеловеческих ценностей, воспитать патриотизм и активную жизненную позицию.</a:t>
            </a:r>
          </a:p>
          <a:p>
            <a:pPr>
              <a:buFont typeface="+mj-lt"/>
              <a:buAutoNum type="arabicPeriod"/>
            </a:pP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11560" y="360807"/>
            <a:ext cx="3090672" cy="576262"/>
          </a:xfrm>
        </p:spPr>
        <p:txBody>
          <a:bodyPr/>
          <a:lstStyle/>
          <a:p>
            <a:r>
              <a:rPr lang="ru-RU" dirty="0" smtClean="0">
                <a:latin typeface="Cambria" panose="02040503050406030204" pitchFamily="18" charset="0"/>
              </a:rPr>
              <a:t>ЦЕЛЬ</a:t>
            </a:r>
            <a:r>
              <a:rPr lang="ru-RU" sz="2000" dirty="0" smtClean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УРОКА</a:t>
            </a:r>
            <a:endParaRPr lang="ru-RU" sz="20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2302" y="619895"/>
            <a:ext cx="2232248" cy="5902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54695"/>
            <a:ext cx="3250704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ПЛАН</a:t>
            </a:r>
            <a:endParaRPr lang="ru-RU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2302" y="2492896"/>
            <a:ext cx="6347714" cy="3880773"/>
          </a:xfrm>
        </p:spPr>
        <p:txBody>
          <a:bodyPr/>
          <a:lstStyle/>
          <a:p>
            <a:pPr marL="0" indent="0">
              <a:buNone/>
            </a:pPr>
            <a:r>
              <a:rPr lang="ru-RU" sz="2800" i="1" dirty="0" smtClean="0">
                <a:latin typeface="Cambria" panose="02040503050406030204" pitchFamily="18" charset="0"/>
              </a:rPr>
              <a:t>1. Предпосылки восстания.</a:t>
            </a:r>
            <a:br>
              <a:rPr lang="ru-RU" sz="2800" i="1" dirty="0" smtClean="0">
                <a:latin typeface="Cambria" panose="02040503050406030204" pitchFamily="18" charset="0"/>
              </a:rPr>
            </a:br>
            <a:r>
              <a:rPr lang="ru-RU" sz="2800" i="1" dirty="0" smtClean="0">
                <a:latin typeface="Cambria" panose="02040503050406030204" pitchFamily="18" charset="0"/>
              </a:rPr>
              <a:t>2. Причины восстания.</a:t>
            </a:r>
            <a:br>
              <a:rPr lang="ru-RU" sz="2800" i="1" dirty="0" smtClean="0">
                <a:latin typeface="Cambria" panose="02040503050406030204" pitchFamily="18" charset="0"/>
              </a:rPr>
            </a:br>
            <a:r>
              <a:rPr lang="ru-RU" sz="2800" i="1" dirty="0" smtClean="0">
                <a:latin typeface="Cambria" panose="02040503050406030204" pitchFamily="18" charset="0"/>
              </a:rPr>
              <a:t>3. Ход восстания.</a:t>
            </a:r>
            <a:br>
              <a:rPr lang="ru-RU" sz="2800" i="1" dirty="0" smtClean="0">
                <a:latin typeface="Cambria" panose="02040503050406030204" pitchFamily="18" charset="0"/>
              </a:rPr>
            </a:br>
            <a:r>
              <a:rPr lang="ru-RU" sz="2800" i="1" dirty="0" smtClean="0">
                <a:latin typeface="Cambria" panose="02040503050406030204" pitchFamily="18" charset="0"/>
              </a:rPr>
              <a:t>4. Значение восстания.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6491064" cy="72719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Cambria" panose="02040503050406030204" pitchFamily="18" charset="0"/>
              </a:rPr>
              <a:t>Предпосылки </a:t>
            </a:r>
            <a:r>
              <a:rPr lang="ru-RU" sz="3200" b="1" dirty="0" smtClean="0">
                <a:latin typeface="Cambria" panose="02040503050406030204" pitchFamily="18" charset="0"/>
              </a:rPr>
              <a:t>восстания</a:t>
            </a:r>
            <a:r>
              <a:rPr lang="ru-RU" b="1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2952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По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уставу 1822г. изъятие земель и ликвидация полит.самостоятельности привело к усилению недовольства казахов. Борьбу казахов за свои права возглавил один из внуков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Абылай-хана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султан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Саржан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сын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Касыма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., в р-нах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Улутай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 Кокшетау. Он вынужден был уйти в южные р-ны Среднего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жуза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к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кокандским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владениям, но в 1836г. был убит по приказу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кокандского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хана. Создание по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Илеку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Новоилецкой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военной линии привело к оттеснению казахов от занимаемых земель. </a:t>
            </a:r>
            <a: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i="1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Это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послужило причиной восстания под предводительством бия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Жоламана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Тленшиева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в 20-30-е гг.19в. Сопротивляясь созданию окружных приказов, в 1840г. сын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Абылай-хана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султан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Касым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с сыновьями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Есенгельды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 вместе с 40тыс. семей откочевали от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Кокшетауских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гор к границам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кокандского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ханства. Но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Касым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Есенгельды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не добившись поддержки, были убиты от рук ташкентского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правителя.</a:t>
            </a:r>
            <a:endParaRPr lang="ru-RU" i="1" dirty="0">
              <a:solidFill>
                <a:schemeClr val="tx1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Кандар\Downloads\в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784" y="4759704"/>
            <a:ext cx="6768752" cy="207918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952" y="260648"/>
            <a:ext cx="5987008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Cambria" panose="02040503050406030204" pitchFamily="18" charset="0"/>
              </a:rPr>
              <a:t>Причины </a:t>
            </a:r>
            <a:r>
              <a:rPr lang="ru-RU" sz="3200" b="1" dirty="0" smtClean="0">
                <a:latin typeface="Cambria" panose="02040503050406030204" pitchFamily="18" charset="0"/>
              </a:rPr>
              <a:t>восстания</a:t>
            </a:r>
            <a:r>
              <a:rPr lang="ru-RU" sz="3200" dirty="0" smtClean="0">
                <a:latin typeface="Cambria" panose="02040503050406030204" pitchFamily="18" charset="0"/>
              </a:rPr>
              <a:t> </a:t>
            </a:r>
            <a:endParaRPr lang="ru-RU" sz="3200" dirty="0">
              <a:latin typeface="Cambria" panose="020405030504060302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03648"/>
            <a:ext cx="8136904" cy="276383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i="1" dirty="0" smtClean="0">
                <a:latin typeface="Cambria" panose="02040503050406030204" pitchFamily="18" charset="0"/>
                <a:cs typeface="Times New Roman" pitchFamily="18" charset="0"/>
              </a:rPr>
              <a:t>1</a:t>
            </a:r>
            <a:r>
              <a:rPr lang="ru-RU" sz="2400" i="1" dirty="0" smtClean="0">
                <a:latin typeface="Cambria" panose="02040503050406030204" pitchFamily="18" charset="0"/>
                <a:cs typeface="Times New Roman" pitchFamily="18" charset="0"/>
              </a:rPr>
              <a:t>. Создание округов по реформе 1822г. привело к ухудшению скотоводческого хозяйства и разрыву родовых связей. </a:t>
            </a:r>
          </a:p>
          <a:p>
            <a:pPr marL="0" indent="0">
              <a:buNone/>
            </a:pPr>
            <a:r>
              <a:rPr lang="ru-RU" sz="2400" i="1" dirty="0" smtClean="0">
                <a:latin typeface="Cambria" panose="02040503050406030204" pitchFamily="18" charset="0"/>
                <a:cs typeface="Times New Roman" pitchFamily="18" charset="0"/>
              </a:rPr>
              <a:t>2. Строительство новых крепостей в р-не рек Иргиза, Тургая, Иртыша. </a:t>
            </a:r>
          </a:p>
          <a:p>
            <a:pPr marL="0" indent="0">
              <a:buNone/>
            </a:pPr>
            <a:r>
              <a:rPr lang="ru-RU" sz="2400" i="1" dirty="0" smtClean="0">
                <a:latin typeface="Cambria" panose="02040503050406030204" pitchFamily="18" charset="0"/>
                <a:cs typeface="Times New Roman" pitchFamily="18" charset="0"/>
              </a:rPr>
              <a:t>3. Военные столкновения между казачьими войсками и казахскими родами.</a:t>
            </a:r>
          </a:p>
          <a:p>
            <a:pPr marL="0" indent="0">
              <a:buNone/>
            </a:pPr>
            <a:r>
              <a:rPr lang="ru-RU" sz="2400" i="1" dirty="0" smtClean="0">
                <a:latin typeface="Cambria" panose="02040503050406030204" pitchFamily="18" charset="0"/>
                <a:cs typeface="Times New Roman" pitchFamily="18" charset="0"/>
              </a:rPr>
              <a:t>4</a:t>
            </a:r>
            <a:r>
              <a:rPr lang="ru-RU" sz="2400" i="1" dirty="0" smtClean="0">
                <a:latin typeface="Cambria" panose="02040503050406030204" pitchFamily="18" charset="0"/>
                <a:cs typeface="Times New Roman" pitchFamily="18" charset="0"/>
              </a:rPr>
              <a:t>. Насильственная политика </a:t>
            </a:r>
            <a:r>
              <a:rPr lang="ru-RU" sz="2400" i="1" dirty="0" err="1" smtClean="0">
                <a:latin typeface="Cambria" panose="02040503050406030204" pitchFamily="18" charset="0"/>
                <a:cs typeface="Times New Roman" pitchFamily="18" charset="0"/>
              </a:rPr>
              <a:t>Кокандского</a:t>
            </a:r>
            <a:r>
              <a:rPr lang="ru-RU" sz="2400" i="1" dirty="0" smtClean="0">
                <a:latin typeface="Cambria" panose="02040503050406030204" pitchFamily="18" charset="0"/>
                <a:cs typeface="Times New Roman" pitchFamily="18" charset="0"/>
              </a:rPr>
              <a:t> и Хивинского ханств.</a:t>
            </a:r>
            <a:r>
              <a:rPr lang="ru-RU" sz="2000" dirty="0" smtClean="0"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Cambria" panose="02040503050406030204" pitchFamily="18" charset="0"/>
                <a:cs typeface="Times New Roman" pitchFamily="18" charset="0"/>
              </a:rPr>
            </a:br>
            <a:endParaRPr lang="ru-RU" sz="2000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Кандар\Downloads\в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4339" y="4437112"/>
            <a:ext cx="5741491" cy="219454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2612" y="259070"/>
            <a:ext cx="4618856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Cambria" panose="02040503050406030204" pitchFamily="18" charset="0"/>
              </a:rPr>
              <a:t>Цели </a:t>
            </a:r>
            <a:r>
              <a:rPr lang="ru-RU" sz="3200" b="1" dirty="0" smtClean="0">
                <a:latin typeface="Cambria" panose="02040503050406030204" pitchFamily="18" charset="0"/>
              </a:rPr>
              <a:t>восстания</a:t>
            </a:r>
            <a:endParaRPr lang="ru-RU" sz="3200" dirty="0">
              <a:latin typeface="Cambria" panose="020405030504060302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02070"/>
            <a:ext cx="7344816" cy="29630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smtClean="0">
                <a:latin typeface="Cambria" panose="02040503050406030204" pitchFamily="18" charset="0"/>
                <a:cs typeface="Times New Roman" pitchFamily="18" charset="0"/>
              </a:rPr>
              <a:t>1. Сохранение самостоятельности не вошедших в состав России областей Казахстана. </a:t>
            </a:r>
          </a:p>
          <a:p>
            <a:pPr marL="0" indent="0">
              <a:buNone/>
            </a:pPr>
            <a:r>
              <a:rPr lang="ru-RU" sz="2000" i="1" dirty="0" smtClean="0">
                <a:latin typeface="Cambria" panose="02040503050406030204" pitchFamily="18" charset="0"/>
                <a:cs typeface="Times New Roman" pitchFamily="18" charset="0"/>
              </a:rPr>
              <a:t>2. Прекращение колонизации казахских земель через постройку крепостей и новых окружных управлений.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Кандар\Downloads\в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429000"/>
            <a:ext cx="5518511" cy="293317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7427168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Cambria" panose="02040503050406030204" pitchFamily="18" charset="0"/>
              </a:rPr>
              <a:t>Территория </a:t>
            </a:r>
            <a:r>
              <a:rPr lang="ru-RU" sz="3200" b="1" dirty="0" smtClean="0">
                <a:latin typeface="Cambria" panose="02040503050406030204" pitchFamily="18" charset="0"/>
              </a:rPr>
              <a:t>восстания</a:t>
            </a:r>
            <a:endParaRPr lang="ru-RU" sz="3200" dirty="0">
              <a:latin typeface="Cambria" panose="02040503050406030204" pitchFamily="18" charset="0"/>
            </a:endParaRPr>
          </a:p>
        </p:txBody>
      </p:sp>
      <p:pic>
        <p:nvPicPr>
          <p:cNvPr id="19459" name="Picture 3" descr="C:\Users\Кандар\Downloads\1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396536"/>
            <a:ext cx="6707088" cy="414730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211235"/>
            <a:ext cx="4906888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Cambria" panose="02040503050406030204" pitchFamily="18" charset="0"/>
              </a:rPr>
              <a:t>Движущие </a:t>
            </a:r>
            <a:r>
              <a:rPr lang="ru-RU" sz="3200" b="1" dirty="0" smtClean="0">
                <a:latin typeface="Cambria" panose="02040503050406030204" pitchFamily="18" charset="0"/>
              </a:rPr>
              <a:t>силы</a:t>
            </a:r>
            <a:endParaRPr lang="ru-RU" sz="3200" dirty="0">
              <a:latin typeface="Cambria" panose="020405030504060302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5453462" cy="4415261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4300" b="1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  </a:t>
            </a:r>
            <a:r>
              <a:rPr lang="ru-RU" sz="4300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ru-RU" sz="4300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    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Казахские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шаруа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би, старшины, </a:t>
            </a:r>
          </a:p>
          <a:p>
            <a:pPr algn="just">
              <a:buNone/>
            </a:pP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80 султанов, родственники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– </a:t>
            </a:r>
          </a:p>
          <a:p>
            <a:pPr algn="just">
              <a:buNone/>
            </a:pP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младшие братья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Наурызбай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Абилгазы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</a:p>
          <a:p>
            <a:pPr algn="just">
              <a:buNone/>
            </a:pP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сестра-ханша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Бопай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Батыры -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Агыбай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</a:t>
            </a:r>
          </a:p>
          <a:p>
            <a:pPr algn="just">
              <a:buNone/>
            </a:pP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Иман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Бухарбай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Жеке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Байсеит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 </a:t>
            </a:r>
            <a:r>
              <a:rPr lang="ru-RU" sz="7400" b="1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Руководитель - </a:t>
            </a:r>
            <a:r>
              <a:rPr lang="ru-RU" sz="7400" b="1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7400" b="1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(1802-1847) </a:t>
            </a:r>
          </a:p>
          <a:p>
            <a:pPr algn="just">
              <a:buNone/>
            </a:pPr>
            <a:r>
              <a:rPr lang="ru-RU" sz="7400" b="1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внук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Абылай-хана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влиятельный султан </a:t>
            </a:r>
          </a:p>
          <a:p>
            <a:pPr algn="just">
              <a:buNone/>
            </a:pP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Среднего </a:t>
            </a:r>
            <a:r>
              <a:rPr lang="ru-RU" sz="74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жуза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дипломат, крупный </a:t>
            </a:r>
          </a:p>
          <a:p>
            <a:pPr algn="just">
              <a:buNone/>
            </a:pP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полководец, последний хан </a:t>
            </a:r>
            <a:r>
              <a:rPr lang="ru-RU" sz="74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казахов.</a:t>
            </a:r>
          </a:p>
          <a:p>
            <a:pPr algn="just">
              <a:buNone/>
            </a:pPr>
            <a:r>
              <a:rPr lang="ru-RU" sz="2000" dirty="0" smtClean="0"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Cambria" panose="02040503050406030204" pitchFamily="18" charset="0"/>
                <a:cs typeface="Times New Roman" pitchFamily="18" charset="0"/>
              </a:rPr>
            </a:br>
            <a:endParaRPr lang="ru-RU" sz="2000" dirty="0">
              <a:latin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Кандар\Downloads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268760"/>
            <a:ext cx="2974244" cy="410445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699512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Cambria" panose="02040503050406030204" pitchFamily="18" charset="0"/>
              </a:rPr>
              <a:t>Ход </a:t>
            </a:r>
            <a:r>
              <a:rPr lang="ru-RU" sz="3200" b="1" dirty="0" smtClean="0">
                <a:latin typeface="Cambria" panose="02040503050406030204" pitchFamily="18" charset="0"/>
              </a:rPr>
              <a:t>восстания</a:t>
            </a:r>
            <a:endParaRPr lang="ru-RU" sz="3200" dirty="0">
              <a:latin typeface="Cambria" panose="020405030504060302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3719" y="1052736"/>
            <a:ext cx="8288529" cy="4062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В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ноябре 1837г.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оказал открытое сопротивление, совершив нападение на группу казаков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Актауской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крепости, сопровождавших караван из Петропавловска. 26 мая отряды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совершили внезапное нападение и сожгли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Акмолинскую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крепость. Летом и осенью 1838г. основная часть Среднего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жуза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была объединена под знаменем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С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осени 1838г. движение распространилось 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наМладший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на берега рек Иргиза и Тургая. В декабре 1838г. пять представителей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прибыли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вр-н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Акбулакского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окружного приказа, чтобы вручить письма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Западно-Сибирскому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генерал-губернатору князю Горчакову и царю Николаю, но были схвачены и подвергнуты наказанию. </a:t>
            </a:r>
          </a:p>
          <a:p>
            <a:endParaRPr lang="ru-RU" dirty="0"/>
          </a:p>
        </p:txBody>
      </p:sp>
      <p:pic>
        <p:nvPicPr>
          <p:cNvPr id="27650" name="Picture 2" descr="C:\Users\Кандар\Downloads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4676" y="4941168"/>
            <a:ext cx="2639253" cy="160425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7652" name="Picture 4" descr="C:\Users\Кандар\Downloads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941168"/>
            <a:ext cx="2794503" cy="1604251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51520" y="476672"/>
            <a:ext cx="8229600" cy="51917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В письмах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требовал: </a:t>
            </a:r>
            <a:r>
              <a:rPr lang="ru-RU" sz="2000" i="1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) ликвидировать окружные приказы,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) восстановить самостоятельность казахов периода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Абылай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-хана, в) прекратить сбор податей с местных жителей. В августе 1841г. войска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направились в Ташкент, но распространение среди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сарбазов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инфекции остановило этот поход. Часть повстанцев осадили крепости Сузак,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Жанакурган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Жулек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Акмешит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где были сосредоточены основные силы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кокандцев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Кокандский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хан предложил султану заключить союз, но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отказался. </a:t>
            </a:r>
          </a:p>
          <a:p>
            <a:pPr marL="0" indent="0">
              <a:buNone/>
            </a:pPr>
            <a:endParaRPr lang="ru-RU" sz="2000" i="1" dirty="0" smtClean="0">
              <a:latin typeface="Cambria" panose="02040503050406030204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Кандар\Downloads\в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789040"/>
            <a:ext cx="6048672" cy="252028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8291264" cy="5551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В 1841г. </a:t>
            </a:r>
            <a:r>
              <a:rPr lang="ru-RU" b="1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b="1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был избран ханом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</a:t>
            </a:r>
            <a:b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Его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гос-во было феодальным. Ханской опорой были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би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старшины и батыры. Все земли были объявлены собственностью кочевой аристократии. Ханский совет состоял из близких родственников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биев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батыров и султанов. Вместо суда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биев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был введен ханский суд. При непосредственном участии хана создано управление, контролирующее выполнение принятых ханским советом поручений и обеспечение сбора налогов и распространение и разъяснение в казахских аулах обращений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</a:t>
            </a:r>
            <a:b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Создана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специальная служба служащих, которые приводили в порядок собираемые с торговых караванов таможенные пошлины и налоги. Осуществлена земельная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политика.Хан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поддерживал переход казахов к земледелию и развитию земельного хозяйства. Установлена жесткая военная дисциплина. За предательство существовало одно наказание - смерть.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Кандар\Downloads\в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581128"/>
            <a:ext cx="5730321" cy="201622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352928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На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подавление восстания в 1842г. были направлены отряды казаков, но подавить восстание не удалось. В июне 1843г. царь Николай 1 дал разрешение направить для подавления восстания отряд войскового старшины Лебедева в составе 300 казаков. За голову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было назначено вознаграждение 3 тыс. рублей.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1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и 7 августа 1843г. прошли кровопролитные сражения, которые привели к взаимным жертвам и закончились безрезультатно. Сражение 20-21 июля 1844г. завершилось победой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В ночной атаке повстанцы окружили отряд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Жанторина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 разгромили его, в бою погибли 44 султана. За бессилие в борьбе с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войсковой старшина Лебедев был вызван в Оренбург.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5122" name="Picture 2" descr="C:\Users\Кандар\Downloads\в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509120"/>
            <a:ext cx="5544616" cy="196911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7776864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В 1844г. царское правительство направило к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ряд дипломатических посольств. В конце 1844г. представитель Оренбургской пограничной комиссии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бий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Баймухамбет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вручил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письмо Оренбургского губернатора Обручева. В апреле 1845г. в аул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прибыло посольство Долгова, а позже поручика генерального штаба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Герна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Требования царских послов: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)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Кесары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запрещалось вести дипломатические связи с другими странами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;</a:t>
            </a:r>
            <a:b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б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) казахским родам, принявшим участие в восстании, разрешалось кочевать лишь в кочевьях, размежеванных правительством; 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в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) признание Оренбургского края частью России выдвигалось как главное условие прощения участников восстания. Эти предложения не были приняты </a:t>
            </a:r>
            <a:r>
              <a:rPr lang="ru-RU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После этого переговоры прервались. </a:t>
            </a:r>
          </a:p>
          <a:p>
            <a:endParaRPr lang="ru-RU" dirty="0"/>
          </a:p>
        </p:txBody>
      </p:sp>
      <p:pic>
        <p:nvPicPr>
          <p:cNvPr id="4" name="Picture 2" descr="C:\Users\Кандар\Downloads\в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149080"/>
            <a:ext cx="5760640" cy="258421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8208912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Летом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1845г. началось строительство новых крепостей по течению Иргиза и Тургая, не признавая протесты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Для обсуждения сложившегося положения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провел совещание. Было принято решение откочевать из Сары-Арки в Старший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видел в родах Старшего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жуза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основную опору для из освобождения от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кокандского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ига. </a:t>
            </a:r>
            <a:r>
              <a:rPr lang="ru-RU" sz="2000" i="1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В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1845г. в октябре-ноябре отряды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захватили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кокандские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крепости Сузак,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Жанажулек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Корган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В борьбе против восставших было заключено военное соглашение между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Кокандским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 Бухарским ханствами.</a:t>
            </a:r>
          </a:p>
          <a:p>
            <a:endParaRPr lang="ru-RU" sz="1800" dirty="0"/>
          </a:p>
        </p:txBody>
      </p:sp>
      <p:pic>
        <p:nvPicPr>
          <p:cNvPr id="23554" name="Picture 2" descr="C:\Users\Кандар\Downloads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892414"/>
            <a:ext cx="6474455" cy="281758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7416823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В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1846-1847гг. в Старшем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жузе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в отношении к повстанцам сложились два противоборствующих лагеря. Движение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поддерживали основные части племен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уйсунов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дулатов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батыры Старшего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жуза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Тайшыбек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Саурык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Сураншы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</a:t>
            </a:r>
            <a:b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Остальные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склонялись к союзу с Россией. В 1847г. силы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приблизились к владениям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кыргызских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манапов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чтобы объединиться для совместной борьбы против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кокандцев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, но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кыргызы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не ответили на предложение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tx1"/>
              </a:solidFill>
              <a:latin typeface="Cambria" panose="02040503050406030204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Кандар\Downloads\в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293096"/>
            <a:ext cx="6048672" cy="2125209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208912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 В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апреле 1847г.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с 10 тыс. войском вторгся в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кыргызские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земли и разгромил и ограбил аулы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кыргызов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Притеснение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местного народа, ограбление неповинных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кыргызких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аулов, вызвали ненависть и ответную реакцию.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   Многие 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казахские рода отказались от поддержки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Накануне сражения его оставили воины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Рустем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султана 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Сыпатай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бия. В мае 1847г. в сражении неподалеку от Бишкека в местечке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Майтобе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был окружен и разгромлен. Сам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Кенесары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с 32 султанами погиб.</a:t>
            </a:r>
          </a:p>
          <a:p>
            <a:endParaRPr lang="ru-RU" sz="1800" dirty="0"/>
          </a:p>
        </p:txBody>
      </p:sp>
      <p:pic>
        <p:nvPicPr>
          <p:cNvPr id="22530" name="Picture 2" descr="C:\Users\Кандар\Downloads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789040"/>
            <a:ext cx="5472608" cy="220498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432" y="260648"/>
            <a:ext cx="6059016" cy="72719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Значение </a:t>
            </a:r>
            <a:r>
              <a:rPr lang="ru-RU" b="1" dirty="0" smtClean="0"/>
              <a:t>восстания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317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1. Это было самое крупное восстание против колониального гнета, охватившее все три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жуза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2. Это было самое </a:t>
            </a:r>
            <a:r>
              <a:rPr lang="ru-RU" sz="2000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многочиленное</a:t>
            </a: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 восстание 19в., количество повстанцев достигло 20 тысяч человек. 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3. Оно было составной частью освободительной борьбы народов России первой половины 19в. 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itchFamily="18" charset="0"/>
              </a:rPr>
              <a:t>4. Показало зависимость внутренних противоречий казахского общества от политики царизма.</a:t>
            </a:r>
          </a:p>
          <a:p>
            <a:endParaRPr lang="ru-RU" dirty="0"/>
          </a:p>
        </p:txBody>
      </p:sp>
      <p:pic>
        <p:nvPicPr>
          <p:cNvPr id="20482" name="Picture 2" descr="C:\Users\Кандар\Downloads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653136"/>
            <a:ext cx="5544616" cy="2059429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448</TotalTime>
  <Words>613</Words>
  <Application>Microsoft Office PowerPoint</Application>
  <PresentationFormat>Экран (4:3)</PresentationFormat>
  <Paragraphs>53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Cambria</vt:lpstr>
      <vt:lpstr>Cambria Math</vt:lpstr>
      <vt:lpstr>Times New Roman</vt:lpstr>
      <vt:lpstr>Trebuchet MS</vt:lpstr>
      <vt:lpstr>Wingdings 3</vt:lpstr>
      <vt:lpstr>Аспект</vt:lpstr>
      <vt:lpstr>Презентация PowerPoint</vt:lpstr>
      <vt:lpstr>ТЕМА</vt:lpstr>
      <vt:lpstr> Показать неизбежность национально-освободительного движения 1837 - 47 гг. в силу сложившихся социально-экономических условий и колониальной политики русского царизма. </vt:lpstr>
      <vt:lpstr>ПЛАН</vt:lpstr>
      <vt:lpstr>Предпосылки восстания </vt:lpstr>
      <vt:lpstr>Причины восстания </vt:lpstr>
      <vt:lpstr>Цели восстания</vt:lpstr>
      <vt:lpstr>Территория восстания</vt:lpstr>
      <vt:lpstr>Движущие силы</vt:lpstr>
      <vt:lpstr>Ход восстания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Значение восстания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RePack by SPecialiST</dc:creator>
  <cp:lastModifiedBy>notbook</cp:lastModifiedBy>
  <cp:revision>49</cp:revision>
  <dcterms:created xsi:type="dcterms:W3CDTF">2020-04-22T11:51:20Z</dcterms:created>
  <dcterms:modified xsi:type="dcterms:W3CDTF">2020-04-25T18:41:26Z</dcterms:modified>
</cp:coreProperties>
</file>