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2" r:id="rId5"/>
    <p:sldId id="259" r:id="rId6"/>
    <p:sldId id="263" r:id="rId7"/>
    <p:sldId id="260" r:id="rId8"/>
    <p:sldId id="264" r:id="rId9"/>
    <p:sldId id="278" r:id="rId10"/>
    <p:sldId id="265" r:id="rId11"/>
    <p:sldId id="274" r:id="rId12"/>
    <p:sldId id="273" r:id="rId13"/>
    <p:sldId id="266" r:id="rId14"/>
    <p:sldId id="275" r:id="rId15"/>
    <p:sldId id="267" r:id="rId16"/>
    <p:sldId id="268" r:id="rId17"/>
    <p:sldId id="269" r:id="rId18"/>
    <p:sldId id="270" r:id="rId19"/>
    <p:sldId id="271" r:id="rId20"/>
    <p:sldId id="277" r:id="rId21"/>
    <p:sldId id="272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1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D62B3B6-626C-42EE-BD2B-7709FE4F17D5}" type="datetimeFigureOut">
              <a:rPr lang="ru-RU" smtClean="0"/>
              <a:pPr/>
              <a:t>18.05.2020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471572C-66A8-4C7C-ACA2-821F45FAC04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07096" y="476673"/>
            <a:ext cx="8136904" cy="2520280"/>
          </a:xfrm>
        </p:spPr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kk-KZ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kk-KZ" i="1" dirty="0" smtClean="0">
                <a:solidFill>
                  <a:schemeClr val="accent5">
                    <a:lumMod val="60000"/>
                    <a:lumOff val="4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88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Monotype Corsiva" pitchFamily="66" charset="0"/>
              </a:rPr>
              <a:t>Деловые бумаги</a:t>
            </a:r>
            <a:endParaRPr lang="ru-RU" sz="8800" dirty="0">
              <a:solidFill>
                <a:schemeClr val="accent5">
                  <a:lumMod val="60000"/>
                  <a:lumOff val="4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59832" y="4221088"/>
            <a:ext cx="6390456" cy="1482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Преподаватель: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Амзина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Гулнар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Сериккызы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Учебное заведение: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ЧУ «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Жезказганский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колледж Бизнеса и транспорта»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Дисциплина: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Профессиональный русский язык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1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ru-RU" sz="27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Основными стилевыми чертами официально-делового стиля являются следующие:</a:t>
            </a:r>
            <a: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1447800"/>
            <a:ext cx="7746064" cy="5410200"/>
          </a:xfrm>
        </p:spPr>
        <p:txBody>
          <a:bodyPr>
            <a:normAutofit fontScale="55000" lnSpcReduction="20000"/>
          </a:bodyPr>
          <a:lstStyle/>
          <a:p>
            <a:pPr lvl="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Точность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не допускающая иного толкования (отсутствие изобразительно-выразительных средств языка)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Краткость (сжатость изложения)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Неличный характер (употребление глаголов 3-го лица мн.числа)</a:t>
            </a:r>
          </a:p>
          <a:p>
            <a:pPr lvl="0"/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Стандартизованность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(обилие устойчивых оборотов: по истечении срока, в установленном порядке, обжалованию не подлежит и т.д.)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Документы официально-делового стиля оформляются по особым стандартам</a:t>
            </a:r>
          </a:p>
          <a:p>
            <a:pPr lvl="0"/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Предписывающий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характер деловых документов (использование цепочки глаголов в неопределенной форме: обязан выполнять…,заключать…,осуществлять… и т.д.)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Отсутствие эмоциональности, экспрессивности</a:t>
            </a:r>
          </a:p>
          <a:p>
            <a:pPr lvl="0"/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Единая внешняя форма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вал 5"/>
          <p:cNvSpPr/>
          <p:nvPr/>
        </p:nvSpPr>
        <p:spPr>
          <a:xfrm>
            <a:off x="1691680" y="1268760"/>
            <a:ext cx="6912768" cy="1800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Виды  деловых бумаг</a:t>
            </a:r>
            <a:endParaRPr lang="ru-RU" sz="3200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 flipV="1">
            <a:off x="1835696" y="2852936"/>
            <a:ext cx="576064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H="1">
            <a:off x="3635896" y="3284984"/>
            <a:ext cx="288032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5364088" y="3356992"/>
            <a:ext cx="72008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6588224" y="3140968"/>
            <a:ext cx="504056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8028384" y="2852936"/>
            <a:ext cx="720080" cy="13681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player.myshared.ru/7/832082/slides/slide_5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620688"/>
            <a:ext cx="7200799" cy="5627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Заявление</a:t>
            </a:r>
            <a:r>
              <a:rPr lang="ru-RU" dirty="0" smtClean="0"/>
              <a:t>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836712"/>
            <a:ext cx="7818072" cy="5688632"/>
          </a:xfrm>
        </p:spPr>
        <p:txBody>
          <a:bodyPr>
            <a:noAutofit/>
          </a:bodyPr>
          <a:lstStyle/>
          <a:p>
            <a:pPr marL="3175" indent="173038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Составные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части заявления и их последовательность следующие:</a:t>
            </a:r>
          </a:p>
          <a:p>
            <a:pPr marL="3175" indent="173038">
              <a:buNone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наименование адресата, которому направляется заявление (название учреждения или должностного лица с указанием фамилии, имени, отчества; эта часть заявления располагается по правой стороне листа);</a:t>
            </a:r>
          </a:p>
          <a:p>
            <a:pPr marL="3175" indent="173038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фамилию, имя, отчество и должность заявителя, которые пишутся в родительном падеже без предлога (эта часть тоже располагается по правой стороне листа);</a:t>
            </a:r>
          </a:p>
          <a:p>
            <a:pPr marL="3175" indent="173038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наименование документа (пишется с маленькой буквы посередине строки; после слова «заявление» ставится точка);</a:t>
            </a:r>
          </a:p>
          <a:p>
            <a:pPr marL="3175" indent="173038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текст  просьбы с кратким ее обоснованием (пишется с красной строки);</a:t>
            </a:r>
          </a:p>
          <a:p>
            <a:pPr marL="3175" indent="173038">
              <a:buNone/>
            </a:pP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 подпись заявителя (пишется внизу справа).</a:t>
            </a:r>
          </a:p>
          <a:p>
            <a:pPr marL="3175" indent="173038"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дата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(ставится слева под текстом ниже подписи).</a:t>
            </a:r>
          </a:p>
          <a:p>
            <a:pPr marL="3175" indent="173038">
              <a:buNone/>
            </a:pP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http://player.myshared.ru/7/832082/slides/slide_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5616" y="260648"/>
            <a:ext cx="7704856" cy="55557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332656"/>
            <a:ext cx="8003232" cy="3744416"/>
          </a:xfrm>
        </p:spPr>
        <p:txBody>
          <a:bodyPr>
            <a:normAutofit fontScale="70000" lnSpcReduction="20000"/>
          </a:bodyPr>
          <a:lstStyle/>
          <a:p>
            <a:pPr algn="r">
              <a:buNone/>
            </a:pPr>
            <a:r>
              <a:rPr lang="ru-RU" dirty="0" smtClean="0"/>
              <a:t>Директору </a:t>
            </a:r>
            <a:r>
              <a:rPr lang="ru-RU" dirty="0"/>
              <a:t>«СШ №13» </a:t>
            </a:r>
            <a:br>
              <a:rPr lang="ru-RU" dirty="0"/>
            </a:br>
            <a:r>
              <a:rPr lang="ru-RU" dirty="0" err="1" smtClean="0"/>
              <a:t>С.А.Балмаганбетовой</a:t>
            </a:r>
            <a:r>
              <a:rPr lang="ru-RU" dirty="0" smtClean="0"/>
              <a:t> 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от </a:t>
            </a:r>
            <a:r>
              <a:rPr lang="ru-RU" dirty="0" err="1"/>
              <a:t>Ибраева</a:t>
            </a:r>
            <a:r>
              <a:rPr lang="ru-RU" dirty="0"/>
              <a:t> </a:t>
            </a:r>
            <a:r>
              <a:rPr lang="ru-RU" dirty="0" err="1"/>
              <a:t>Даурена</a:t>
            </a:r>
            <a:endParaRPr lang="ru-RU" dirty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Заявление</a:t>
            </a:r>
          </a:p>
          <a:p>
            <a:pPr algn="ctr">
              <a:buNone/>
            </a:pPr>
            <a:endParaRPr lang="ru-RU" dirty="0"/>
          </a:p>
          <a:p>
            <a:pPr algn="just">
              <a:buNone/>
            </a:pPr>
            <a:r>
              <a:rPr lang="ru-RU" dirty="0"/>
              <a:t>Прошу принять меня на работу учителем истории. Прошу не отказывать в моей просьбе. Я буду очень </a:t>
            </a:r>
            <a:r>
              <a:rPr lang="ru-RU" dirty="0" err="1" smtClean="0"/>
              <a:t>старатся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15 </a:t>
            </a:r>
            <a:r>
              <a:rPr lang="ru-RU" dirty="0"/>
              <a:t>августа 2012 год</a:t>
            </a:r>
          </a:p>
          <a:p>
            <a:pPr>
              <a:buNone/>
            </a:pPr>
            <a:r>
              <a:rPr lang="ru-RU" dirty="0" err="1"/>
              <a:t>Ибраев</a:t>
            </a:r>
            <a:r>
              <a:rPr lang="ru-RU" dirty="0"/>
              <a:t>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115616" y="4852912"/>
            <a:ext cx="77048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Почему данное заявление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соответствует 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требованиям, предъявляемым к нему?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19872" y="-99392"/>
            <a:ext cx="7406640" cy="1472184"/>
          </a:xfrm>
        </p:spPr>
        <p:txBody>
          <a:bodyPr/>
          <a:lstStyle/>
          <a:p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Задание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633413">
              <a:buNone/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Составьте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самостоятельно заявление директору предприятия с просьбой принять вас на работу.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>
                <a:solidFill>
                  <a:schemeClr val="accent2">
                    <a:lumMod val="75000"/>
                  </a:schemeClr>
                </a:solidFill>
              </a:rPr>
              <a:t>Как деловой документ автобиография состоит обычно из следующих элементов: 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Наименование (заголовок) документа.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Фамилия, имя, отчество.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Дата рождения (число, месяц, год).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Место рождения (село, город, район, область, республика и т.д.)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Родители (их полное имя и отчество, чем занимаются).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Образование (когда, где и какую школу и другие учебные заведения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окончил</a:t>
            </a: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Прохождение службы в армии (для военнообязанных).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Трудовая деятельность (где, кем и когда работал и занимаемая должность в настоящее время).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 семьи.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Поощрения, награждения (если имеются).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Подпись (справа).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Дата (слева).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A603AB"/>
            </a:gs>
            <a:gs pos="21001">
              <a:srgbClr val="0819FB"/>
            </a:gs>
            <a:gs pos="35001">
              <a:srgbClr val="1A8D48"/>
            </a:gs>
            <a:gs pos="52000">
              <a:srgbClr val="FFFF00"/>
            </a:gs>
            <a:gs pos="73000">
              <a:srgbClr val="EE3F17"/>
            </a:gs>
            <a:gs pos="88000">
              <a:srgbClr val="E81766"/>
            </a:gs>
            <a:gs pos="100000">
              <a:srgbClr val="A603AB"/>
            </a:gs>
          </a:gsLst>
          <a:lin ang="5400000" scaled="0"/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404664"/>
            <a:ext cx="7931224" cy="6192688"/>
          </a:xfrm>
        </p:spPr>
        <p:txBody>
          <a:bodyPr>
            <a:normAutofit fontScale="70000" lnSpcReduction="20000"/>
          </a:bodyPr>
          <a:lstStyle/>
          <a:p>
            <a:pPr marL="3175" indent="350838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«Я,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Семёнова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Надежда Ивановна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родилась в городе Караганде, а именно в Ленинском районе, 12 ноября 1987 года. Следовательно, по знаку зодиака я - скорпион, родилась в год Собаки. Моя мама,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Семёнова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Наталья Валентиновна, - домохозяйка. Это очень сложный труд. Мой папа 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Семёнов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Иван  Павлович, - директор одной из торговых фирм г. Караганды. У меня есть еще сестричка и братик. Они еще в школу не ходят, маленькие. Также есть у меня двоюродная сестра, ей 12 лет. Проучилась я в школе №31, можно сказать, нормально. Затем выучилась на медсестру 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медучилище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Учителя и там, и там говорили, что я прилежная. В свободное время читаю книги, катаюсь на коньках, хожу по магазинам, но больше смотрю телик. Особенно мне нравятся «Большие гонки», интересный там ведущий – Дмитрий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Нагиев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Очень хочу поступить работать в вашу клинику.</a:t>
            </a:r>
          </a:p>
          <a:p>
            <a:pPr marL="3175" indent="350838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7.06.14 г.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Какая лишняя информация содержится в тексте?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Отредактируйте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текст и запишите его в исправленном виде.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571184" cy="63408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Резюме</a:t>
            </a: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836712"/>
            <a:ext cx="7848872" cy="5760640"/>
          </a:xfrm>
        </p:spPr>
        <p:txBody>
          <a:bodyPr>
            <a:normAutofit fontScale="70000" lnSpcReduction="20000"/>
          </a:bodyPr>
          <a:lstStyle/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Вступление-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Ваше имя, адрес, номер телефона (включая код города). 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Дата рождения .                       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 Гражданство.                             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Семейное положение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Цель (необязательно, но желательно): краткое описание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того,на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получение какой должности и почему Вы претендуете (не более 6 строк, а лучше 2-3).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Основная часть - 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Трудовой опыт в обратном хронологическом порядке (даты начала и окончания работы), наименование организации, должностные обязанности.</a:t>
            </a:r>
          </a:p>
          <a:p>
            <a:pPr lvl="0"/>
            <a:r>
              <a:rPr lang="ru-RU" dirty="0">
                <a:latin typeface="Times New Roman" pitchFamily="18" charset="0"/>
                <a:cs typeface="Times New Roman" pitchFamily="18" charset="0"/>
              </a:rPr>
              <a:t>Образование (какой ВУЗ и когда), награды, изученные дисциплины, которые соответствуют Вашей цели.</a:t>
            </a:r>
          </a:p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Дополнительная информация: владение иностранными языками и компьютером, наличие водительских прав, хобби (следует упоминать только в том случае, если оно тесно связано с желаемой работой).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3399"/>
            </a:gs>
            <a:gs pos="25000">
              <a:srgbClr val="FF6633"/>
            </a:gs>
            <a:gs pos="50000">
              <a:srgbClr val="FFFF00"/>
            </a:gs>
            <a:gs pos="75000">
              <a:srgbClr val="01A78F"/>
            </a:gs>
            <a:gs pos="100000">
              <a:srgbClr val="3366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16632"/>
            <a:ext cx="7560840" cy="136815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 урока</a:t>
            </a:r>
            <a:r>
              <a:rPr lang="en-US" sz="2400" b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научится составлять различные деловые бумаги, необходимые в повседневной жизни.</a:t>
            </a:r>
            <a:endParaRPr lang="ru-RU" sz="20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331640" y="2276872"/>
            <a:ext cx="7560840" cy="3007746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tabLst>
                <a:tab pos="457200" algn="l"/>
              </a:tabLst>
            </a:pPr>
            <a:r>
              <a:rPr lang="ru-RU" sz="2300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и углубление сведений об особенностях официально-делового стиля;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умения учащихся пользоваться деловой речью в определённой обстановке, в определённой жизненной ситуации;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умения составлять заявление и автобиографию по предложенным образцам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634082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                        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Лексическая</a:t>
            </a:r>
            <a:r>
              <a:rPr lang="ru-RU" sz="2800" b="1" dirty="0" smtClean="0"/>
              <a:t> </a:t>
            </a:r>
            <a:r>
              <a:rPr lang="ru-RU" sz="2800" b="1" dirty="0" smtClean="0">
                <a:solidFill>
                  <a:schemeClr val="accent2">
                    <a:lumMod val="75000"/>
                  </a:schemeClr>
                </a:solidFill>
              </a:rPr>
              <a:t>разминка</a:t>
            </a:r>
            <a:endParaRPr lang="ru-RU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67517" y="980728"/>
            <a:ext cx="7890080" cy="526767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1.Описание своей жизни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Описание чьей-то жизни.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3.Документ, которым доверяется кому-нибудь действовать от имени выдавшего этот документ.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Официальное сообщение в устной или письменной просьбе о чём-либо.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5.Сообщение, донесение до всеобщего сведения.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6.Документ в котором в краткой форме но ёмко изложены основные сведения о человеке.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Документ в котором говорится о деловых качествах человека, а также о тех личных качествах, которые могут полнее раскрыть человека 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E6DCAC"/>
            </a:gs>
            <a:gs pos="12000">
              <a:srgbClr val="E6D78A"/>
            </a:gs>
            <a:gs pos="30000">
              <a:srgbClr val="C7AC4C"/>
            </a:gs>
            <a:gs pos="45000">
              <a:srgbClr val="E6D78A"/>
            </a:gs>
            <a:gs pos="77000">
              <a:srgbClr val="C7AC4C"/>
            </a:gs>
            <a:gs pos="100000">
              <a:srgbClr val="E6DCA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339752" y="2636912"/>
            <a:ext cx="5688632" cy="792088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600" b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73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</a:t>
            </a:r>
            <a:r>
              <a:rPr lang="ru-RU" sz="73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группа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1196752"/>
            <a:ext cx="7602048" cy="2880320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довести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состоять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выступить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удостоверить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приложить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9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</a:t>
            </a:r>
            <a:r>
              <a:rPr lang="ru-RU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группа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2629272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довести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(до сведения)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состоять (в браке)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выступить (с докладом, на конференции, на съезде)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удостоверить (личность)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приложить (усилия)</a:t>
            </a:r>
          </a:p>
          <a:p>
            <a:pPr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CEBF5"/>
            </a:gs>
            <a:gs pos="8000">
              <a:srgbClr val="83A7C3"/>
            </a:gs>
            <a:gs pos="13000">
              <a:srgbClr val="768FB9"/>
            </a:gs>
            <a:gs pos="21001">
              <a:srgbClr val="83A7C3"/>
            </a:gs>
            <a:gs pos="52000">
              <a:srgbClr val="FFFFFF"/>
            </a:gs>
            <a:gs pos="56000">
              <a:srgbClr val="9C6563"/>
            </a:gs>
            <a:gs pos="58000">
              <a:srgbClr val="80302D"/>
            </a:gs>
            <a:gs pos="71001">
              <a:srgbClr val="C0524E"/>
            </a:gs>
            <a:gs pos="94000">
              <a:srgbClr val="EBDAD4"/>
            </a:gs>
            <a:gs pos="100000">
              <a:srgbClr val="55261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9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II</a:t>
            </a:r>
            <a:r>
              <a:rPr lang="ru-RU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группа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41240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отменить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вынести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принять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предоставить </a:t>
            </a:r>
          </a:p>
          <a:p>
            <a:r>
              <a:rPr lang="ru-RU" sz="20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конфисковать</a:t>
            </a:r>
            <a:endParaRPr lang="ru-RU" sz="200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9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II</a:t>
            </a:r>
            <a:r>
              <a:rPr lang="ru-RU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 группа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125216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отменить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(приговор)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вынести (постановление, решение)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принять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внимание)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предоставить (аргументы)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конфисковать (имущество)</a:t>
            </a:r>
          </a:p>
          <a:p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9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II</a:t>
            </a:r>
            <a:r>
              <a:rPr lang="en-US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 </a:t>
            </a:r>
            <a:r>
              <a:rPr lang="ru-RU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группа</a:t>
            </a:r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34124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000" dirty="0" smtClean="0"/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произвести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обжаловать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возбудить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назначить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привлечь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8900" dirty="0" err="1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II</a:t>
            </a:r>
            <a:r>
              <a:rPr lang="en-US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I </a:t>
            </a:r>
            <a:r>
              <a:rPr lang="ru-RU" sz="8900" dirty="0" smtClean="0">
                <a:solidFill>
                  <a:schemeClr val="accent2">
                    <a:lumMod val="75000"/>
                  </a:schemeClr>
                </a:solidFill>
                <a:latin typeface="Monotype Corsiva" pitchFamily="66" charset="0"/>
              </a:rPr>
              <a:t>группа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2269232"/>
          </a:xfrm>
          <a:ln w="28575">
            <a:solidFill>
              <a:schemeClr val="accent1">
                <a:lumMod val="75000"/>
              </a:schemeClr>
            </a:solidFill>
          </a:ln>
        </p:spPr>
        <p:txBody>
          <a:bodyPr/>
          <a:lstStyle/>
          <a:p>
            <a:r>
              <a:rPr lang="ru-RU" sz="2000" dirty="0" smtClean="0"/>
              <a:t>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произвести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(расследование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обжаловать 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решение)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возбудить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(дело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назначить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(срок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привлечь (к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ответственности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spcAft>
                <a:spcPts val="675"/>
              </a:spcAft>
            </a:pP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Признаки официально-делового стиля:</a:t>
            </a: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53539" y="1417638"/>
            <a:ext cx="6840760" cy="4342022"/>
          </a:xfrm>
          <a:prstGeom prst="rect">
            <a:avLst/>
          </a:prstGeom>
          <a:ln w="28575">
            <a:solidFill>
              <a:schemeClr val="accent1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лексические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(термины, стандартные обороты речи, штампы)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chemeClr val="accent1">
                  <a:lumMod val="75000"/>
                </a:schemeClr>
              </a:buClr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грамматические (отглагольные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существительные: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нарушение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расторжение, взыскание, уведомление и т.п.); краткие прилагательные: должен, обязан и т.п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.;</a:t>
            </a:r>
            <a:r>
              <a:rPr lang="en-U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отыменные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предлоги и производные слова: в связи, в виду того что и т.п.)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синтаксические (много обособленных оборотов, однородных членов предложения)</a:t>
            </a:r>
            <a:endParaRPr lang="ru-RU" sz="2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речевые (отсутствие эмоциональности, экспрессии, изобразительно-выразительных средств)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43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157</TotalTime>
  <Words>1100</Words>
  <Application>Microsoft Office PowerPoint</Application>
  <PresentationFormat>Экран (4:3)</PresentationFormat>
  <Paragraphs>117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30" baseType="lpstr">
      <vt:lpstr>Calibri</vt:lpstr>
      <vt:lpstr>Corbel</vt:lpstr>
      <vt:lpstr>Gill Sans MT</vt:lpstr>
      <vt:lpstr>Monotype Corsiva</vt:lpstr>
      <vt:lpstr>Symbol</vt:lpstr>
      <vt:lpstr>Times New Roman</vt:lpstr>
      <vt:lpstr>Verdana</vt:lpstr>
      <vt:lpstr>Wingdings 2</vt:lpstr>
      <vt:lpstr>Солнцестояние</vt:lpstr>
      <vt:lpstr>Тема урока:             Деловые бумаги</vt:lpstr>
      <vt:lpstr>Презентация PowerPoint</vt:lpstr>
      <vt:lpstr>I группа </vt:lpstr>
      <vt:lpstr>I группа </vt:lpstr>
      <vt:lpstr>II группа </vt:lpstr>
      <vt:lpstr>II группа </vt:lpstr>
      <vt:lpstr>III группа </vt:lpstr>
      <vt:lpstr>III группа </vt:lpstr>
      <vt:lpstr>Признаки официально-делового стиля: </vt:lpstr>
      <vt:lpstr>Основными стилевыми чертами официально-делового стиля являются следующие: </vt:lpstr>
      <vt:lpstr>Презентация PowerPoint</vt:lpstr>
      <vt:lpstr>Презентация PowerPoint</vt:lpstr>
      <vt:lpstr>Заявление  </vt:lpstr>
      <vt:lpstr>Презентация PowerPoint</vt:lpstr>
      <vt:lpstr>Презентация PowerPoint</vt:lpstr>
      <vt:lpstr>Задание</vt:lpstr>
      <vt:lpstr>Как деловой документ автобиография состоит обычно из следующих элементов:  </vt:lpstr>
      <vt:lpstr>Презентация PowerPoint</vt:lpstr>
      <vt:lpstr>Резюме</vt:lpstr>
      <vt:lpstr>                         Лексическая разминка</vt:lpstr>
      <vt:lpstr>Спасибо за внимание!</vt:lpstr>
    </vt:vector>
  </TitlesOfParts>
  <Company>Pirated Aliance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Деловые бумаги</dc:title>
  <dc:creator>Айдон</dc:creator>
  <cp:lastModifiedBy>User</cp:lastModifiedBy>
  <cp:revision>18</cp:revision>
  <dcterms:created xsi:type="dcterms:W3CDTF">2016-11-25T08:18:17Z</dcterms:created>
  <dcterms:modified xsi:type="dcterms:W3CDTF">2020-05-18T15:57:39Z</dcterms:modified>
</cp:coreProperties>
</file>