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2" r:id="rId7"/>
    <p:sldId id="264" r:id="rId8"/>
    <p:sldId id="265" r:id="rId9"/>
    <p:sldId id="266" r:id="rId10"/>
    <p:sldId id="267" r:id="rId11"/>
    <p:sldId id="268" r:id="rId12"/>
    <p:sldId id="269" r:id="rId13"/>
    <p:sldId id="270" r:id="rId14"/>
    <p:sldId id="271" r:id="rId15"/>
    <p:sldId id="273" r:id="rId16"/>
    <p:sldId id="274"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68" y="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6/15/2020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6/15/2020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6/15/2020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6/15/2020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6/15/2020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6/15/2020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6/15/2020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A16AA21-1863-4931-97CB-99D0A168701B}" type="datetimeFigureOut">
              <a:rPr lang="en-US" dirty="0"/>
              <a:t>6/15/2020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772C379-9A7C-4C87-A116-CBE9F58B04C5}" type="datetimeFigureOut">
              <a:rPr lang="en-US" dirty="0"/>
              <a:t>6/15/2020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6/15/2020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6/15/2020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6/15/2020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5.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5.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5.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5" Type="http://schemas.openxmlformats.org/officeDocument/2006/relationships/image" Target="../media/image5.pn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5.pn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5.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5" Type="http://schemas.openxmlformats.org/officeDocument/2006/relationships/image" Target="../media/image5.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5" Type="http://schemas.openxmlformats.org/officeDocument/2006/relationships/image" Target="../media/image5.pn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5.pn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5.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wav"/><Relationship Id="rId1" Type="http://schemas.microsoft.com/office/2007/relationships/media" Target="../media/media16.wav"/><Relationship Id="rId5" Type="http://schemas.openxmlformats.org/officeDocument/2006/relationships/image" Target="../media/image5.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4D60460-C711-3C46-B553-825BD3F22068}"/>
              </a:ext>
            </a:extLst>
          </p:cNvPr>
          <p:cNvSpPr>
            <a:spLocks noGrp="1"/>
          </p:cNvSpPr>
          <p:nvPr>
            <p:ph type="ctrTitle"/>
          </p:nvPr>
        </p:nvSpPr>
        <p:spPr>
          <a:xfrm>
            <a:off x="1051560" y="1447799"/>
            <a:ext cx="9966960" cy="3020231"/>
          </a:xfrm>
        </p:spPr>
        <p:txBody>
          <a:bodyPr/>
          <a:lstStyle/>
          <a:p>
            <a:r>
              <a:rPr lang="kk-KZ" sz="4400" dirty="0">
                <a:latin typeface="Times New Roman" panose="02020603050405020304" pitchFamily="18" charset="0"/>
                <a:cs typeface="Times New Roman" panose="02020603050405020304" pitchFamily="18" charset="0"/>
              </a:rPr>
              <a:t>Қазақстан республикасының мемлекеттік құрылысы. </a:t>
            </a:r>
            <a:br>
              <a:rPr lang="kk-KZ" sz="4400" dirty="0">
                <a:latin typeface="Times New Roman" panose="02020603050405020304" pitchFamily="18" charset="0"/>
                <a:cs typeface="Times New Roman" panose="02020603050405020304" pitchFamily="18" charset="0"/>
              </a:rPr>
            </a:br>
            <a:r>
              <a:rPr lang="kk-KZ" sz="4400" dirty="0" smtClean="0">
                <a:latin typeface="Times New Roman" panose="02020603050405020304" pitchFamily="18" charset="0"/>
                <a:cs typeface="Times New Roman" panose="02020603050405020304" pitchFamily="18" charset="0"/>
              </a:rPr>
              <a:t>ҚР Мемлекеттік рәміздері</a:t>
            </a:r>
            <a:r>
              <a:rPr lang="kk-KZ" sz="4400" dirty="0">
                <a:latin typeface="Times New Roman" panose="02020603050405020304" pitchFamily="18" charset="0"/>
                <a:cs typeface="Times New Roman" panose="02020603050405020304" pitchFamily="18" charset="0"/>
              </a:rPr>
              <a:t>.</a:t>
            </a:r>
            <a:br>
              <a:rPr lang="kk-KZ" sz="4400" dirty="0">
                <a:latin typeface="Times New Roman" panose="02020603050405020304" pitchFamily="18" charset="0"/>
                <a:cs typeface="Times New Roman" panose="02020603050405020304" pitchFamily="18" charset="0"/>
              </a:rPr>
            </a:br>
            <a:r>
              <a:rPr lang="kk-KZ" sz="4400" dirty="0" smtClean="0">
                <a:latin typeface="Times New Roman" panose="02020603050405020304" pitchFamily="18" charset="0"/>
                <a:cs typeface="Times New Roman" panose="02020603050405020304" pitchFamily="18" charset="0"/>
              </a:rPr>
              <a:t>ҚР конституциясы</a:t>
            </a:r>
            <a:endParaRPr lang="ru-RU" sz="4400" dirty="0"/>
          </a:p>
        </p:txBody>
      </p:sp>
      <p:sp>
        <p:nvSpPr>
          <p:cNvPr id="3" name="Подзаголовок 2">
            <a:extLst>
              <a:ext uri="{FF2B5EF4-FFF2-40B4-BE49-F238E27FC236}">
                <a16:creationId xmlns:a16="http://schemas.microsoft.com/office/drawing/2014/main" xmlns="" id="{8BBEC3F5-FC76-1340-AFA9-ED397A475984}"/>
              </a:ext>
            </a:extLst>
          </p:cNvPr>
          <p:cNvSpPr>
            <a:spLocks noGrp="1"/>
          </p:cNvSpPr>
          <p:nvPr>
            <p:ph type="subTitle" idx="1"/>
          </p:nvPr>
        </p:nvSpPr>
        <p:spPr>
          <a:xfrm>
            <a:off x="1069848" y="4389120"/>
            <a:ext cx="9902952" cy="1706880"/>
          </a:xfrm>
        </p:spPr>
        <p:txBody>
          <a:bodyPr>
            <a:normAutofit/>
          </a:bodyPr>
          <a:lstStyle/>
          <a:p>
            <a:pPr algn="r"/>
            <a:r>
              <a:rPr lang="kk-KZ" dirty="0" smtClean="0"/>
              <a:t>Дайындаған: Қарағанды облыстық жоғары мейіргерлік колледжінің әлеуметтік- экономикалық пәндер оқытушысы</a:t>
            </a:r>
          </a:p>
          <a:p>
            <a:pPr algn="r"/>
            <a:r>
              <a:rPr lang="kk-KZ" dirty="0" smtClean="0"/>
              <a:t>Зейнегабиева Ж.М.</a:t>
            </a:r>
            <a:endParaRPr lang="kk-KZ" dirty="0"/>
          </a:p>
        </p:txBody>
      </p:sp>
      <p:pic>
        <p:nvPicPr>
          <p:cNvPr id="4" name="Звук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4620081"/>
      </p:ext>
    </p:extLst>
  </p:cSld>
  <p:clrMapOvr>
    <a:masterClrMapping/>
  </p:clrMapOvr>
  <mc:AlternateContent xmlns:mc="http://schemas.openxmlformats.org/markup-compatibility/2006" xmlns:p14="http://schemas.microsoft.com/office/powerpoint/2010/main">
    <mc:Choice Requires="p14">
      <p:transition spd="slow" p14:dur="2000" advTm="13736"/>
    </mc:Choice>
    <mc:Fallback xmlns="">
      <p:transition spd="slow" advTm="13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xmlns="" id="{C0BEFA38-E3C0-5A46-AACD-C7EF5C1427A1}"/>
              </a:ext>
            </a:extLst>
          </p:cNvPr>
          <p:cNvSpPr>
            <a:spLocks noGrp="1"/>
          </p:cNvSpPr>
          <p:nvPr>
            <p:ph idx="1"/>
          </p:nvPr>
        </p:nvSpPr>
        <p:spPr>
          <a:xfrm>
            <a:off x="500822" y="513291"/>
            <a:ext cx="10058400" cy="2344209"/>
          </a:xfrm>
        </p:spPr>
        <p:txBody>
          <a:bodyPr>
            <a:normAutofit/>
          </a:bodyPr>
          <a:lstStyle/>
          <a:p>
            <a:pPr marL="0" indent="0">
              <a:buNone/>
            </a:pPr>
            <a:r>
              <a:rPr lang="kk-KZ" sz="3200" b="1" dirty="0"/>
              <a:t>Қазақстан Республикасы</a:t>
            </a:r>
            <a:r>
              <a:rPr lang="kk-KZ" sz="3200" dirty="0"/>
              <a:t> –президенттік басқару формасы бар , демократиялық , құқықтық,  унитарлы,   зайырлы мемлекет.</a:t>
            </a:r>
            <a:endParaRPr lang="ru-RU" sz="3200" dirty="0"/>
          </a:p>
        </p:txBody>
      </p:sp>
      <p:pic>
        <p:nvPicPr>
          <p:cNvPr id="2" name="Рисунок 2">
            <a:extLst>
              <a:ext uri="{FF2B5EF4-FFF2-40B4-BE49-F238E27FC236}">
                <a16:creationId xmlns:a16="http://schemas.microsoft.com/office/drawing/2014/main" xmlns="" id="{9F43385A-122F-174E-A30A-5BA74101E561}"/>
              </a:ext>
            </a:extLst>
          </p:cNvPr>
          <p:cNvPicPr>
            <a:picLocks noChangeAspect="1"/>
          </p:cNvPicPr>
          <p:nvPr/>
        </p:nvPicPr>
        <p:blipFill>
          <a:blip r:embed="rId4"/>
          <a:stretch>
            <a:fillRect/>
          </a:stretch>
        </p:blipFill>
        <p:spPr>
          <a:xfrm>
            <a:off x="671286" y="2008624"/>
            <a:ext cx="10225314" cy="4336085"/>
          </a:xfrm>
          <a:prstGeom prst="rect">
            <a:avLst/>
          </a:prstGeom>
        </p:spPr>
      </p:pic>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61861275"/>
      </p:ext>
    </p:extLst>
  </p:cSld>
  <p:clrMapOvr>
    <a:masterClrMapping/>
  </p:clrMapOvr>
  <mc:AlternateContent xmlns:mc="http://schemas.openxmlformats.org/markup-compatibility/2006" xmlns:p14="http://schemas.microsoft.com/office/powerpoint/2010/main">
    <mc:Choice Requires="p14">
      <p:transition spd="slow" p14:dur="2000" advTm="10491"/>
    </mc:Choice>
    <mc:Fallback xmlns="">
      <p:transition spd="slow" advTm="10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51F29C4-4129-8745-BB8D-0F56917C9AC2}"/>
              </a:ext>
            </a:extLst>
          </p:cNvPr>
          <p:cNvSpPr>
            <a:spLocks noGrp="1"/>
          </p:cNvSpPr>
          <p:nvPr>
            <p:ph type="title"/>
          </p:nvPr>
        </p:nvSpPr>
        <p:spPr>
          <a:xfrm>
            <a:off x="290529" y="163009"/>
            <a:ext cx="10058400" cy="1609344"/>
          </a:xfrm>
        </p:spPr>
        <p:txBody>
          <a:bodyPr/>
          <a:lstStyle/>
          <a:p>
            <a:r>
              <a:rPr lang="kk-KZ">
                <a:latin typeface="Times New Roman" panose="02020603050405020304" pitchFamily="18" charset="0"/>
                <a:cs typeface="Times New Roman" panose="02020603050405020304" pitchFamily="18" charset="0"/>
              </a:rPr>
              <a:t>Басқару жүйесі</a:t>
            </a:r>
            <a:r>
              <a:rPr lang="kk-KZ"/>
              <a:t> </a:t>
            </a:r>
            <a:endParaRPr lang="ru-RU"/>
          </a:p>
        </p:txBody>
      </p:sp>
      <p:sp>
        <p:nvSpPr>
          <p:cNvPr id="3" name="Объект 2">
            <a:extLst>
              <a:ext uri="{FF2B5EF4-FFF2-40B4-BE49-F238E27FC236}">
                <a16:creationId xmlns:a16="http://schemas.microsoft.com/office/drawing/2014/main" xmlns="" id="{BCF5C2CA-981B-2D4C-BD2D-BD007DBDA90D}"/>
              </a:ext>
            </a:extLst>
          </p:cNvPr>
          <p:cNvSpPr>
            <a:spLocks noGrp="1"/>
          </p:cNvSpPr>
          <p:nvPr>
            <p:ph idx="1"/>
          </p:nvPr>
        </p:nvSpPr>
        <p:spPr>
          <a:xfrm>
            <a:off x="290529" y="1366494"/>
            <a:ext cx="6364601" cy="4880422"/>
          </a:xfrm>
        </p:spPr>
        <p:txBody>
          <a:bodyPr>
            <a:normAutofit lnSpcReduction="10000"/>
          </a:bodyPr>
          <a:lstStyle/>
          <a:p>
            <a:pPr marL="0" indent="0">
              <a:buNone/>
            </a:pPr>
            <a:r>
              <a:rPr lang="kk-KZ" sz="3200" dirty="0">
                <a:latin typeface="Times New Roman" panose="02020603050405020304" pitchFamily="18" charset="0"/>
                <a:cs typeface="Times New Roman" panose="02020603050405020304" pitchFamily="18" charset="0"/>
              </a:rPr>
              <a:t>Мемлекетті президент басқарады. </a:t>
            </a:r>
            <a:r>
              <a:rPr lang="kk-KZ" sz="3200" b="1" dirty="0">
                <a:latin typeface="Times New Roman" panose="02020603050405020304" pitchFamily="18" charset="0"/>
                <a:cs typeface="Times New Roman" panose="02020603050405020304" pitchFamily="18" charset="0"/>
              </a:rPr>
              <a:t>Президент</a:t>
            </a:r>
            <a:r>
              <a:rPr lang="kk-KZ" sz="3200" dirty="0">
                <a:latin typeface="Times New Roman" panose="02020603050405020304" pitchFamily="18" charset="0"/>
                <a:cs typeface="Times New Roman" panose="02020603050405020304" pitchFamily="18" charset="0"/>
              </a:rPr>
              <a:t> </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мемлекет</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басшысы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оның</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ең</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жоғарғы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лауазымы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елдің</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ішкі</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және</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сыртқы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саясатының</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негізгі</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бағыттарын</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белгілейді</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барлық</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smtClean="0">
                <a:solidFill>
                  <a:srgbClr val="222222"/>
                </a:solidFill>
                <a:effectLst/>
                <a:latin typeface="Times New Roman" panose="02020603050405020304" pitchFamily="18" charset="0"/>
                <a:cs typeface="Times New Roman" panose="02020603050405020304" pitchFamily="18" charset="0"/>
              </a:rPr>
              <a:t>билік</a:t>
            </a:r>
            <a:r>
              <a:rPr lang="ru-RU" sz="3200" b="0" i="0" dirty="0" smtClean="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органдарының</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келісімді</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қызмет</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атқаруын</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қамтамасыз</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етеді</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Сонымен</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қатар</a:t>
            </a:r>
            <a:r>
              <a:rPr lang="ru-RU" sz="3200" b="0" i="0" dirty="0">
                <a:solidFill>
                  <a:srgbClr val="222222"/>
                </a:solidFill>
                <a:effectLst/>
                <a:latin typeface="Times New Roman" panose="02020603050405020304" pitchFamily="18" charset="0"/>
                <a:cs typeface="Times New Roman" panose="02020603050405020304" pitchFamily="18" charset="0"/>
              </a:rPr>
              <a:t> президент </a:t>
            </a:r>
            <a:r>
              <a:rPr lang="ru-RU" sz="3200" b="0" i="0" dirty="0" err="1">
                <a:solidFill>
                  <a:srgbClr val="222222"/>
                </a:solidFill>
                <a:effectLst/>
                <a:latin typeface="Times New Roman" panose="02020603050405020304" pitchFamily="18" charset="0"/>
                <a:cs typeface="Times New Roman" panose="02020603050405020304" pitchFamily="18" charset="0"/>
              </a:rPr>
              <a:t>Қазақстан</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Қарулы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күштерінің</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жоғарғы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қолбасшысы</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болып</a:t>
            </a:r>
            <a:r>
              <a:rPr lang="ru-RU" sz="3200" b="0" i="0" dirty="0">
                <a:solidFill>
                  <a:srgbClr val="222222"/>
                </a:solidFill>
                <a:effectLst/>
                <a:latin typeface="Times New Roman" panose="02020603050405020304" pitchFamily="18" charset="0"/>
                <a:cs typeface="Times New Roman" panose="02020603050405020304" pitchFamily="18" charset="0"/>
              </a:rPr>
              <a:t> </a:t>
            </a:r>
            <a:r>
              <a:rPr lang="ru-RU" sz="3200" b="0" i="0" dirty="0" err="1">
                <a:solidFill>
                  <a:srgbClr val="222222"/>
                </a:solidFill>
                <a:effectLst/>
                <a:latin typeface="Times New Roman" panose="02020603050405020304" pitchFamily="18" charset="0"/>
                <a:cs typeface="Times New Roman" panose="02020603050405020304" pitchFamily="18" charset="0"/>
              </a:rPr>
              <a:t>табылады</a:t>
            </a:r>
            <a:r>
              <a:rPr lang="ru-RU" b="0" i="0" dirty="0">
                <a:solidFill>
                  <a:srgbClr val="222222"/>
                </a:solidFill>
                <a:effectLst/>
                <a:latin typeface="+mj-lt"/>
              </a:rPr>
              <a:t>.</a:t>
            </a:r>
            <a:endParaRPr lang="ru-RU" dirty="0">
              <a:latin typeface="+mj-lt"/>
            </a:endParaRPr>
          </a:p>
        </p:txBody>
      </p:sp>
      <p:pic>
        <p:nvPicPr>
          <p:cNvPr id="6" name="Рисунок 6">
            <a:extLst>
              <a:ext uri="{FF2B5EF4-FFF2-40B4-BE49-F238E27FC236}">
                <a16:creationId xmlns:a16="http://schemas.microsoft.com/office/drawing/2014/main" xmlns="" id="{580EFFA1-85E9-9C4F-92FD-0FB8E141E1AD}"/>
              </a:ext>
            </a:extLst>
          </p:cNvPr>
          <p:cNvPicPr>
            <a:picLocks noChangeAspect="1"/>
          </p:cNvPicPr>
          <p:nvPr/>
        </p:nvPicPr>
        <p:blipFill>
          <a:blip r:embed="rId4"/>
          <a:stretch>
            <a:fillRect/>
          </a:stretch>
        </p:blipFill>
        <p:spPr>
          <a:xfrm>
            <a:off x="6655130" y="611084"/>
            <a:ext cx="4366656" cy="5418667"/>
          </a:xfrm>
          <a:prstGeom prst="rect">
            <a:avLst/>
          </a:prstGeom>
        </p:spPr>
      </p:pic>
      <p:pic>
        <p:nvPicPr>
          <p:cNvPr id="4" name="Звук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25036177"/>
      </p:ext>
    </p:extLst>
  </p:cSld>
  <p:clrMapOvr>
    <a:masterClrMapping/>
  </p:clrMapOvr>
  <mc:AlternateContent xmlns:mc="http://schemas.openxmlformats.org/markup-compatibility/2006" xmlns:p14="http://schemas.microsoft.com/office/powerpoint/2010/main">
    <mc:Choice Requires="p14">
      <p:transition spd="slow" p14:dur="2000" advTm="32992"/>
    </mc:Choice>
    <mc:Fallback xmlns="">
      <p:transition spd="slow" advTm="32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E1A3E64-945C-334F-AE66-9F4839CB8754}"/>
              </a:ext>
            </a:extLst>
          </p:cNvPr>
          <p:cNvSpPr>
            <a:spLocks noGrp="1"/>
          </p:cNvSpPr>
          <p:nvPr>
            <p:ph type="title"/>
          </p:nvPr>
        </p:nvSpPr>
        <p:spPr>
          <a:xfrm>
            <a:off x="179199" y="200277"/>
            <a:ext cx="10058400" cy="1203327"/>
          </a:xfrm>
        </p:spPr>
        <p:txBody>
          <a:bodyPr/>
          <a:lstStyle/>
          <a:p>
            <a:r>
              <a:rPr lang="kk-KZ">
                <a:latin typeface="Times New Roman" panose="02020603050405020304" pitchFamily="18" charset="0"/>
                <a:cs typeface="Times New Roman" panose="02020603050405020304" pitchFamily="18" charset="0"/>
              </a:rPr>
              <a:t>Атқарушы билік</a:t>
            </a:r>
            <a:r>
              <a:rPr lang="kk-KZ"/>
              <a:t> </a:t>
            </a:r>
            <a:endParaRPr lang="ru-RU"/>
          </a:p>
        </p:txBody>
      </p:sp>
      <p:sp>
        <p:nvSpPr>
          <p:cNvPr id="3" name="Объект 2">
            <a:extLst>
              <a:ext uri="{FF2B5EF4-FFF2-40B4-BE49-F238E27FC236}">
                <a16:creationId xmlns:a16="http://schemas.microsoft.com/office/drawing/2014/main" xmlns="" id="{B362634C-AEDE-A943-A9C9-34188D38A618}"/>
              </a:ext>
            </a:extLst>
          </p:cNvPr>
          <p:cNvSpPr>
            <a:spLocks noGrp="1"/>
          </p:cNvSpPr>
          <p:nvPr>
            <p:ph idx="1"/>
          </p:nvPr>
        </p:nvSpPr>
        <p:spPr>
          <a:xfrm>
            <a:off x="438973" y="1218051"/>
            <a:ext cx="5657028" cy="4967013"/>
          </a:xfrm>
        </p:spPr>
        <p:txBody>
          <a:bodyPr>
            <a:normAutofit/>
          </a:bodyPr>
          <a:lstStyle/>
          <a:p>
            <a:pPr marL="0" indent="0">
              <a:buNone/>
            </a:pPr>
            <a:r>
              <a:rPr lang="ru-RU" sz="2800" dirty="0" err="1">
                <a:effectLst/>
                <a:latin typeface="Times New Roman" panose="02020603050405020304" pitchFamily="18" charset="0"/>
                <a:cs typeface="Times New Roman" panose="02020603050405020304" pitchFamily="18" charset="0"/>
              </a:rPr>
              <a:t>Атқарушы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билікті</a:t>
            </a:r>
            <a:r>
              <a:rPr lang="ru-RU" sz="2800" dirty="0">
                <a:effectLst/>
                <a:latin typeface="Times New Roman" panose="02020603050405020304" pitchFamily="18" charset="0"/>
                <a:cs typeface="Times New Roman" panose="02020603050405020304" pitchFamily="18" charset="0"/>
              </a:rPr>
              <a:t> </a:t>
            </a:r>
            <a:r>
              <a:rPr lang="ru-RU" sz="2800" dirty="0" smtClean="0">
                <a:effectLst/>
                <a:latin typeface="Times New Roman" panose="02020603050405020304" pitchFamily="18" charset="0"/>
                <a:cs typeface="Times New Roman" panose="02020603050405020304" pitchFamily="18" charset="0"/>
              </a:rPr>
              <a:t>ҚР </a:t>
            </a:r>
            <a:r>
              <a:rPr lang="ru-RU" sz="2800" dirty="0" err="1" smtClean="0">
                <a:effectLst/>
                <a:latin typeface="Times New Roman" panose="02020603050405020304" pitchFamily="18" charset="0"/>
                <a:cs typeface="Times New Roman" panose="02020603050405020304" pitchFamily="18" charset="0"/>
              </a:rPr>
              <a:t>Үкіметі</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атқарады</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Оның</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басында</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парламенттің</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келісімімен</a:t>
            </a:r>
            <a:r>
              <a:rPr lang="ru-RU" sz="2800" dirty="0">
                <a:effectLst/>
                <a:latin typeface="Times New Roman" panose="02020603050405020304" pitchFamily="18" charset="0"/>
                <a:cs typeface="Times New Roman" panose="02020603050405020304" pitchFamily="18" charset="0"/>
              </a:rPr>
              <a:t> президент </a:t>
            </a:r>
            <a:r>
              <a:rPr lang="ru-RU" sz="2800" dirty="0" err="1">
                <a:effectLst/>
                <a:latin typeface="Times New Roman" panose="02020603050405020304" pitchFamily="18" charset="0"/>
                <a:cs typeface="Times New Roman" panose="02020603050405020304" pitchFamily="18" charset="0"/>
              </a:rPr>
              <a:t>тағайындайтын</a:t>
            </a:r>
            <a:r>
              <a:rPr lang="ru-RU" sz="2800" dirty="0">
                <a:effectLst/>
                <a:latin typeface="Times New Roman" panose="02020603050405020304" pitchFamily="18" charset="0"/>
                <a:cs typeface="Times New Roman" panose="02020603050405020304" pitchFamily="18" charset="0"/>
              </a:rPr>
              <a:t> премьер-министр </a:t>
            </a:r>
            <a:r>
              <a:rPr lang="ru-RU" sz="2800" dirty="0" err="1" smtClean="0">
                <a:effectLst/>
                <a:latin typeface="Times New Roman" panose="02020603050405020304" pitchFamily="18" charset="0"/>
                <a:cs typeface="Times New Roman" panose="02020603050405020304" pitchFamily="18" charset="0"/>
              </a:rPr>
              <a:t>тұрады</a:t>
            </a:r>
            <a:r>
              <a:rPr lang="ru-RU" sz="2800" dirty="0" smtClean="0">
                <a:effectLst/>
                <a:latin typeface="Times New Roman" panose="02020603050405020304" pitchFamily="18" charset="0"/>
                <a:cs typeface="Times New Roman" panose="02020603050405020304" pitchFamily="18" charset="0"/>
              </a:rPr>
              <a:t>.</a:t>
            </a:r>
            <a:r>
              <a:rPr lang="ru-RU" sz="2800" dirty="0">
                <a:effectLst/>
                <a:latin typeface="Times New Roman" panose="02020603050405020304" pitchFamily="18" charset="0"/>
                <a:cs typeface="Times New Roman" panose="02020603050405020304" pitchFamily="18" charset="0"/>
              </a:rPr>
              <a:t> </a:t>
            </a:r>
            <a:r>
              <a:rPr lang="ru-RU" sz="2800" u="none" strike="noStrike" dirty="0" smtClean="0">
                <a:effectLst/>
                <a:latin typeface="Times New Roman" panose="02020603050405020304" pitchFamily="18" charset="0"/>
                <a:cs typeface="Times New Roman" panose="02020603050405020304" pitchFamily="18" charset="0"/>
              </a:rPr>
              <a:t>20</a:t>
            </a:r>
            <a:r>
              <a:rPr lang="kk-KZ" sz="2800" dirty="0" smtClean="0">
                <a:latin typeface="Times New Roman" panose="02020603050405020304" pitchFamily="18" charset="0"/>
                <a:cs typeface="Times New Roman" panose="02020603050405020304" pitchFamily="18" charset="0"/>
              </a:rPr>
              <a:t>19</a:t>
            </a:r>
            <a:r>
              <a:rPr lang="ru-RU" sz="2800" u="none" strike="noStrike" dirty="0" smtClean="0">
                <a:effectLst/>
                <a:latin typeface="Times New Roman" panose="02020603050405020304" pitchFamily="18" charset="0"/>
                <a:cs typeface="Times New Roman" panose="02020603050405020304" pitchFamily="18" charset="0"/>
              </a:rPr>
              <a:t> </a:t>
            </a:r>
            <a:r>
              <a:rPr lang="ru-RU" sz="2800" u="none" strike="noStrike" dirty="0" err="1" smtClean="0">
                <a:effectLst/>
                <a:latin typeface="Times New Roman" panose="02020603050405020304" pitchFamily="18" charset="0"/>
                <a:cs typeface="Times New Roman" panose="02020603050405020304" pitchFamily="18" charset="0"/>
              </a:rPr>
              <a:t>жылдың</a:t>
            </a:r>
            <a:r>
              <a:rPr lang="ru-RU" sz="2800" dirty="0">
                <a:latin typeface="Times New Roman" panose="02020603050405020304" pitchFamily="18" charset="0"/>
                <a:cs typeface="Times New Roman" panose="02020603050405020304" pitchFamily="18" charset="0"/>
              </a:rPr>
              <a:t> </a:t>
            </a:r>
            <a:r>
              <a:rPr lang="ru-RU" sz="2800" dirty="0" err="1" smtClean="0">
                <a:effectLst/>
                <a:latin typeface="Times New Roman" panose="02020603050405020304" pitchFamily="18" charset="0"/>
                <a:cs typeface="Times New Roman" panose="02020603050405020304" pitchFamily="18" charset="0"/>
              </a:rPr>
              <a:t>қазан</a:t>
            </a:r>
            <a:r>
              <a:rPr lang="ru-RU" sz="2800" dirty="0" smtClean="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айынан</a:t>
            </a:r>
            <a:r>
              <a:rPr lang="ru-RU" sz="2800" dirty="0">
                <a:effectLst/>
                <a:latin typeface="Times New Roman" panose="02020603050405020304" pitchFamily="18" charset="0"/>
                <a:cs typeface="Times New Roman" panose="02020603050405020304" pitchFamily="18" charset="0"/>
              </a:rPr>
              <a:t> </a:t>
            </a:r>
            <a:r>
              <a:rPr lang="ru-RU" sz="2800" dirty="0" err="1">
                <a:effectLst/>
                <a:latin typeface="Times New Roman" panose="02020603050405020304" pitchFamily="18" charset="0"/>
                <a:cs typeface="Times New Roman" panose="02020603050405020304" pitchFamily="18" charset="0"/>
              </a:rPr>
              <a:t>бастап</a:t>
            </a:r>
            <a:r>
              <a:rPr lang="ru-RU" sz="2800" dirty="0">
                <a:effectLst/>
                <a:latin typeface="Times New Roman" panose="02020603050405020304" pitchFamily="18" charset="0"/>
                <a:cs typeface="Times New Roman" panose="02020603050405020304" pitchFamily="18" charset="0"/>
              </a:rPr>
              <a:t> </a:t>
            </a:r>
            <a:r>
              <a:rPr lang="ru-RU" sz="2800" b="1" dirty="0" err="1">
                <a:effectLst/>
                <a:latin typeface="Times New Roman" panose="02020603050405020304" pitchFamily="18" charset="0"/>
                <a:cs typeface="Times New Roman" panose="02020603050405020304" pitchFamily="18" charset="0"/>
              </a:rPr>
              <a:t>Қазақстан</a:t>
            </a:r>
            <a:r>
              <a:rPr lang="ru-RU" sz="2800" b="1" dirty="0">
                <a:effectLst/>
                <a:latin typeface="Times New Roman" panose="02020603050405020304" pitchFamily="18" charset="0"/>
                <a:cs typeface="Times New Roman" panose="02020603050405020304" pitchFamily="18" charset="0"/>
              </a:rPr>
              <a:t> </a:t>
            </a:r>
            <a:r>
              <a:rPr lang="ru-RU" sz="2800" b="1" dirty="0" err="1">
                <a:effectLst/>
                <a:latin typeface="Times New Roman" panose="02020603050405020304" pitchFamily="18" charset="0"/>
                <a:cs typeface="Times New Roman" panose="02020603050405020304" pitchFamily="18" charset="0"/>
              </a:rPr>
              <a:t>Республикасының</a:t>
            </a:r>
            <a:r>
              <a:rPr lang="ru-RU" sz="2800" b="1" dirty="0">
                <a:effectLst/>
                <a:latin typeface="Times New Roman" panose="02020603050405020304" pitchFamily="18" charset="0"/>
                <a:cs typeface="Times New Roman" panose="02020603050405020304" pitchFamily="18" charset="0"/>
              </a:rPr>
              <a:t> премьер-</a:t>
            </a:r>
            <a:r>
              <a:rPr lang="ru-RU" sz="2800" b="1" dirty="0" err="1">
                <a:effectLst/>
                <a:latin typeface="Times New Roman" panose="02020603050405020304" pitchFamily="18" charset="0"/>
                <a:cs typeface="Times New Roman" panose="02020603050405020304" pitchFamily="18" charset="0"/>
              </a:rPr>
              <a:t>министрі</a:t>
            </a:r>
            <a:r>
              <a:rPr lang="ru-RU" sz="2800" b="1" dirty="0">
                <a:effectLst/>
                <a:latin typeface="Times New Roman" panose="02020603050405020304" pitchFamily="18" charset="0"/>
                <a:cs typeface="Times New Roman" panose="02020603050405020304" pitchFamily="18" charset="0"/>
              </a:rPr>
              <a:t> </a:t>
            </a:r>
            <a:r>
              <a:rPr lang="ru-RU" sz="2800" b="1" dirty="0" err="1">
                <a:effectLst/>
                <a:latin typeface="Times New Roman" panose="02020603050405020304" pitchFamily="18" charset="0"/>
                <a:cs typeface="Times New Roman" panose="02020603050405020304" pitchFamily="18" charset="0"/>
              </a:rPr>
              <a:t>болып</a:t>
            </a:r>
            <a:r>
              <a:rPr lang="ru-RU" sz="2800" b="1" dirty="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Асқар Ұзақпаевич Мамин</a:t>
            </a:r>
            <a:r>
              <a:rPr lang="ru-RU" sz="2800" b="1" dirty="0">
                <a:effectLst/>
                <a:latin typeface="Times New Roman" panose="02020603050405020304" pitchFamily="18" charset="0"/>
                <a:cs typeface="Times New Roman" panose="02020603050405020304" pitchFamily="18" charset="0"/>
              </a:rPr>
              <a:t> </a:t>
            </a:r>
            <a:r>
              <a:rPr lang="ru-RU" sz="2800" b="1" dirty="0" err="1">
                <a:effectLst/>
                <a:latin typeface="Times New Roman" panose="02020603050405020304" pitchFamily="18" charset="0"/>
                <a:cs typeface="Times New Roman" panose="02020603050405020304" pitchFamily="18" charset="0"/>
              </a:rPr>
              <a:t>болып</a:t>
            </a:r>
            <a:r>
              <a:rPr lang="ru-RU" sz="2800" b="1" dirty="0">
                <a:effectLst/>
                <a:latin typeface="Times New Roman" panose="02020603050405020304" pitchFamily="18" charset="0"/>
                <a:cs typeface="Times New Roman" panose="02020603050405020304" pitchFamily="18" charset="0"/>
              </a:rPr>
              <a:t> </a:t>
            </a:r>
            <a:r>
              <a:rPr lang="ru-RU" sz="2800" b="1" dirty="0" err="1">
                <a:effectLst/>
                <a:latin typeface="Times New Roman" panose="02020603050405020304" pitchFamily="18" charset="0"/>
                <a:cs typeface="Times New Roman" panose="02020603050405020304" pitchFamily="18" charset="0"/>
              </a:rPr>
              <a:t>табылады</a:t>
            </a:r>
            <a:r>
              <a:rPr lang="ru-RU" sz="2800" b="1" dirty="0">
                <a:effectLst/>
                <a:latin typeface="Times New Roman" panose="02020603050405020304" pitchFamily="18" charset="0"/>
                <a:cs typeface="Times New Roman" panose="02020603050405020304" pitchFamily="18" charset="0"/>
              </a:rPr>
              <a:t>.</a:t>
            </a:r>
            <a:endParaRPr lang="ru-RU" sz="2800" b="1" dirty="0">
              <a:latin typeface="Times New Roman" panose="02020603050405020304" pitchFamily="18" charset="0"/>
              <a:cs typeface="Times New Roman" panose="02020603050405020304" pitchFamily="18" charset="0"/>
            </a:endParaRPr>
          </a:p>
        </p:txBody>
      </p:sp>
      <p:pic>
        <p:nvPicPr>
          <p:cNvPr id="4" name="Рисунок 4">
            <a:extLst>
              <a:ext uri="{FF2B5EF4-FFF2-40B4-BE49-F238E27FC236}">
                <a16:creationId xmlns:a16="http://schemas.microsoft.com/office/drawing/2014/main" xmlns="" id="{E13A461D-797F-D149-97B2-846060B488DD}"/>
              </a:ext>
            </a:extLst>
          </p:cNvPr>
          <p:cNvPicPr>
            <a:picLocks noChangeAspect="1"/>
          </p:cNvPicPr>
          <p:nvPr/>
        </p:nvPicPr>
        <p:blipFill>
          <a:blip r:embed="rId4"/>
          <a:stretch>
            <a:fillRect/>
          </a:stretch>
        </p:blipFill>
        <p:spPr>
          <a:xfrm>
            <a:off x="6355775" y="1116201"/>
            <a:ext cx="5000003" cy="5170712"/>
          </a:xfrm>
          <a:prstGeom prst="rect">
            <a:avLst/>
          </a:prstGeom>
        </p:spPr>
      </p:pic>
      <p:pic>
        <p:nvPicPr>
          <p:cNvPr id="5" name="Звук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38605483"/>
      </p:ext>
    </p:extLst>
  </p:cSld>
  <p:clrMapOvr>
    <a:masterClrMapping/>
  </p:clrMapOvr>
  <mc:AlternateContent xmlns:mc="http://schemas.openxmlformats.org/markup-compatibility/2006" xmlns:p14="http://schemas.microsoft.com/office/powerpoint/2010/main">
    <mc:Choice Requires="p14">
      <p:transition spd="slow" p14:dur="2000" advTm="30797"/>
    </mc:Choice>
    <mc:Fallback xmlns="">
      <p:transition spd="slow" advTm="30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9BDC3AA-5BD5-B246-B7FC-E4621109F6CF}"/>
              </a:ext>
            </a:extLst>
          </p:cNvPr>
          <p:cNvSpPr>
            <a:spLocks noGrp="1"/>
          </p:cNvSpPr>
          <p:nvPr>
            <p:ph type="title"/>
          </p:nvPr>
        </p:nvSpPr>
        <p:spPr>
          <a:xfrm>
            <a:off x="1066800" y="239862"/>
            <a:ext cx="10058400" cy="1609344"/>
          </a:xfrm>
        </p:spPr>
        <p:txBody>
          <a:bodyPr/>
          <a:lstStyle/>
          <a:p>
            <a:r>
              <a:rPr lang="kk-KZ"/>
              <a:t>Заң шығарушы билік </a:t>
            </a:r>
            <a:endParaRPr lang="ru-RU"/>
          </a:p>
        </p:txBody>
      </p:sp>
      <p:sp>
        <p:nvSpPr>
          <p:cNvPr id="3" name="Объект 2">
            <a:extLst>
              <a:ext uri="{FF2B5EF4-FFF2-40B4-BE49-F238E27FC236}">
                <a16:creationId xmlns:a16="http://schemas.microsoft.com/office/drawing/2014/main" xmlns="" id="{CAD30A21-60F9-2845-B045-9B049E8FA847}"/>
              </a:ext>
            </a:extLst>
          </p:cNvPr>
          <p:cNvSpPr>
            <a:spLocks noGrp="1"/>
          </p:cNvSpPr>
          <p:nvPr>
            <p:ph idx="1"/>
          </p:nvPr>
        </p:nvSpPr>
        <p:spPr>
          <a:xfrm>
            <a:off x="1066800" y="1762674"/>
            <a:ext cx="10058400" cy="4050792"/>
          </a:xfrm>
        </p:spPr>
        <p:txBody>
          <a:bodyPr>
            <a:noAutofit/>
          </a:bodyPr>
          <a:lstStyle/>
          <a:p>
            <a:pPr marL="0" indent="0">
              <a:buNone/>
            </a:pPr>
            <a:r>
              <a:rPr lang="ru-RU" sz="2800" b="0" i="0" dirty="0" err="1">
                <a:solidFill>
                  <a:srgbClr val="222222"/>
                </a:solidFill>
                <a:effectLst/>
                <a:latin typeface="Times New Roman" panose="02020603050405020304" pitchFamily="18" charset="0"/>
                <a:cs typeface="Times New Roman" panose="02020603050405020304" pitchFamily="18" charset="0"/>
              </a:rPr>
              <a:t>Ең</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жоғарғы</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заң</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шығарушы</a:t>
            </a:r>
            <a:r>
              <a:rPr lang="ru-RU" sz="2800" b="0" i="0" dirty="0">
                <a:solidFill>
                  <a:srgbClr val="222222"/>
                </a:solidFill>
                <a:effectLst/>
                <a:latin typeface="Times New Roman" panose="02020603050405020304" pitchFamily="18" charset="0"/>
                <a:cs typeface="Times New Roman" panose="02020603050405020304" pitchFamily="18" charset="0"/>
              </a:rPr>
              <a:t> орган — парламент, </a:t>
            </a:r>
            <a:r>
              <a:rPr lang="ru-RU" sz="2800" b="0" i="0" dirty="0" err="1">
                <a:solidFill>
                  <a:srgbClr val="222222"/>
                </a:solidFill>
                <a:effectLst/>
                <a:latin typeface="Times New Roman" panose="02020603050405020304" pitchFamily="18" charset="0"/>
                <a:cs typeface="Times New Roman" panose="02020603050405020304" pitchFamily="18" charset="0"/>
              </a:rPr>
              <a:t>ол</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екі</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палатадан</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тұрады</a:t>
            </a:r>
            <a:r>
              <a:rPr lang="ru-RU" sz="2800" b="0" i="0" dirty="0">
                <a:solidFill>
                  <a:srgbClr val="222222"/>
                </a:solidFill>
                <a:effectLst/>
                <a:latin typeface="Times New Roman" panose="02020603050405020304" pitchFamily="18" charset="0"/>
                <a:cs typeface="Times New Roman" panose="02020603050405020304" pitchFamily="18" charset="0"/>
              </a:rPr>
              <a:t> — Сенат пен </a:t>
            </a:r>
            <a:r>
              <a:rPr lang="ru-RU" sz="2800" b="0" i="0" dirty="0" err="1">
                <a:solidFill>
                  <a:srgbClr val="222222"/>
                </a:solidFill>
                <a:effectLst/>
                <a:latin typeface="Times New Roman" panose="02020603050405020304" pitchFamily="18" charset="0"/>
                <a:cs typeface="Times New Roman" panose="02020603050405020304" pitchFamily="18" charset="0"/>
              </a:rPr>
              <a:t>Мәжіліс</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Сенаттың</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қызмет</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ету</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мерзімі</a:t>
            </a:r>
            <a:r>
              <a:rPr lang="ru-RU" sz="2800" b="0" i="0" dirty="0">
                <a:solidFill>
                  <a:srgbClr val="222222"/>
                </a:solidFill>
                <a:effectLst/>
                <a:latin typeface="Times New Roman" panose="02020603050405020304" pitchFamily="18" charset="0"/>
                <a:cs typeface="Times New Roman" panose="02020603050405020304" pitchFamily="18" charset="0"/>
              </a:rPr>
              <a:t> – 6 </a:t>
            </a:r>
            <a:r>
              <a:rPr lang="ru-RU" sz="2800" b="0" i="0" dirty="0" err="1" smtClean="0">
                <a:solidFill>
                  <a:srgbClr val="222222"/>
                </a:solidFill>
                <a:effectLst/>
                <a:latin typeface="Times New Roman" panose="02020603050405020304" pitchFamily="18" charset="0"/>
                <a:cs typeface="Times New Roman" panose="02020603050405020304" pitchFamily="18" charset="0"/>
              </a:rPr>
              <a:t>жыл</a:t>
            </a:r>
            <a:r>
              <a:rPr lang="ru-RU" sz="2800" b="0" i="0" dirty="0" smtClean="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Сенаттың</a:t>
            </a:r>
            <a:r>
              <a:rPr lang="ru-RU" sz="2800" b="0" i="0" dirty="0">
                <a:solidFill>
                  <a:srgbClr val="222222"/>
                </a:solidFill>
                <a:effectLst/>
                <a:latin typeface="Times New Roman" panose="02020603050405020304" pitchFamily="18" charset="0"/>
                <a:cs typeface="Times New Roman" panose="02020603050405020304" pitchFamily="18" charset="0"/>
              </a:rPr>
              <a:t> 47 </a:t>
            </a:r>
            <a:r>
              <a:rPr lang="ru-RU" sz="2800" b="0" i="0" dirty="0" err="1">
                <a:solidFill>
                  <a:srgbClr val="222222"/>
                </a:solidFill>
                <a:effectLst/>
                <a:latin typeface="Times New Roman" panose="02020603050405020304" pitchFamily="18" charset="0"/>
                <a:cs typeface="Times New Roman" panose="02020603050405020304" pitchFamily="18" charset="0"/>
              </a:rPr>
              <a:t>мүшесінің</a:t>
            </a:r>
            <a:r>
              <a:rPr lang="ru-RU" sz="2800" b="0" i="0" dirty="0">
                <a:solidFill>
                  <a:srgbClr val="222222"/>
                </a:solidFill>
                <a:effectLst/>
                <a:latin typeface="Times New Roman" panose="02020603050405020304" pitchFamily="18" charset="0"/>
                <a:cs typeface="Times New Roman" panose="02020603050405020304" pitchFamily="18" charset="0"/>
              </a:rPr>
              <a:t> 32-сі </a:t>
            </a:r>
            <a:r>
              <a:rPr lang="ru-RU" sz="2800" b="0" i="0" dirty="0" err="1">
                <a:solidFill>
                  <a:srgbClr val="222222"/>
                </a:solidFill>
                <a:effectLst/>
                <a:latin typeface="Times New Roman" panose="02020603050405020304" pitchFamily="18" charset="0"/>
                <a:cs typeface="Times New Roman" panose="02020603050405020304" pitchFamily="18" charset="0"/>
              </a:rPr>
              <a:t>облыстардың</a:t>
            </a:r>
            <a:r>
              <a:rPr lang="ru-RU" sz="2800" b="0" i="0" dirty="0">
                <a:solidFill>
                  <a:srgbClr val="222222"/>
                </a:solidFill>
                <a:effectLst/>
                <a:latin typeface="Times New Roman" panose="02020603050405020304" pitchFamily="18" charset="0"/>
                <a:cs typeface="Times New Roman" panose="02020603050405020304" pitchFamily="18" charset="0"/>
              </a:rPr>
              <a:t>, Республика </a:t>
            </a:r>
            <a:r>
              <a:rPr lang="ru-RU" sz="2800" b="0" i="0" dirty="0" err="1">
                <a:solidFill>
                  <a:srgbClr val="222222"/>
                </a:solidFill>
                <a:effectLst/>
                <a:latin typeface="Times New Roman" panose="02020603050405020304" pitchFamily="18" charset="0"/>
                <a:cs typeface="Times New Roman" panose="02020603050405020304" pitchFamily="18" charset="0"/>
              </a:rPr>
              <a:t>астанасы</a:t>
            </a:r>
            <a:r>
              <a:rPr lang="ru-RU" sz="2800" b="0" i="0" dirty="0">
                <a:solidFill>
                  <a:srgbClr val="222222"/>
                </a:solidFill>
                <a:effectLst/>
                <a:latin typeface="Times New Roman" panose="02020603050405020304" pitchFamily="18" charset="0"/>
                <a:cs typeface="Times New Roman" panose="02020603050405020304" pitchFamily="18" charset="0"/>
              </a:rPr>
              <a:t> мен </a:t>
            </a:r>
            <a:r>
              <a:rPr lang="ru-RU" sz="2800" b="0" i="0" dirty="0" err="1">
                <a:solidFill>
                  <a:srgbClr val="222222"/>
                </a:solidFill>
                <a:effectLst/>
                <a:latin typeface="Times New Roman" panose="02020603050405020304" pitchFamily="18" charset="0"/>
                <a:cs typeface="Times New Roman" panose="02020603050405020304" pitchFamily="18" charset="0"/>
              </a:rPr>
              <a:t>республикалық</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маңызы</a:t>
            </a:r>
            <a:r>
              <a:rPr lang="ru-RU" sz="2800" b="0" i="0" dirty="0">
                <a:solidFill>
                  <a:srgbClr val="222222"/>
                </a:solidFill>
                <a:effectLst/>
                <a:latin typeface="Times New Roman" panose="02020603050405020304" pitchFamily="18" charset="0"/>
                <a:cs typeface="Times New Roman" panose="02020603050405020304" pitchFamily="18" charset="0"/>
              </a:rPr>
              <a:t> бар </a:t>
            </a:r>
            <a:r>
              <a:rPr lang="ru-RU" sz="2800" b="0" i="0" dirty="0" err="1">
                <a:solidFill>
                  <a:srgbClr val="222222"/>
                </a:solidFill>
                <a:effectLst/>
                <a:latin typeface="Times New Roman" panose="02020603050405020304" pitchFamily="18" charset="0"/>
                <a:cs typeface="Times New Roman" panose="02020603050405020304" pitchFamily="18" charset="0"/>
              </a:rPr>
              <a:t>қалалардың</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өкілетті</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органдарының</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мүшелерінен</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сайланады</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әрбір</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әкімшілік</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аумақтан</a:t>
            </a:r>
            <a:r>
              <a:rPr lang="ru-RU" sz="2800" b="0" i="0" dirty="0">
                <a:solidFill>
                  <a:srgbClr val="222222"/>
                </a:solidFill>
                <a:effectLst/>
                <a:latin typeface="Times New Roman" panose="02020603050405020304" pitchFamily="18" charset="0"/>
                <a:cs typeface="Times New Roman" panose="02020603050405020304" pitchFamily="18" charset="0"/>
              </a:rPr>
              <a:t> 2 </a:t>
            </a:r>
            <a:r>
              <a:rPr lang="ru-RU" sz="2800" b="0" i="0" dirty="0" err="1">
                <a:solidFill>
                  <a:srgbClr val="222222"/>
                </a:solidFill>
                <a:effectLst/>
                <a:latin typeface="Times New Roman" panose="02020603050405020304" pitchFamily="18" charset="0"/>
                <a:cs typeface="Times New Roman" panose="02020603050405020304" pitchFamily="18" charset="0"/>
              </a:rPr>
              <a:t>адамнан</a:t>
            </a:r>
            <a:r>
              <a:rPr lang="ru-RU" sz="2800" b="0" i="0" dirty="0">
                <a:solidFill>
                  <a:srgbClr val="222222"/>
                </a:solidFill>
                <a:effectLst/>
                <a:latin typeface="Times New Roman" panose="02020603050405020304" pitchFamily="18" charset="0"/>
                <a:cs typeface="Times New Roman" panose="02020603050405020304" pitchFamily="18" charset="0"/>
              </a:rPr>
              <a:t>), ал 15-ін ел </a:t>
            </a:r>
            <a:r>
              <a:rPr lang="ru-RU" sz="2800" b="0" i="0" dirty="0" err="1">
                <a:solidFill>
                  <a:srgbClr val="222222"/>
                </a:solidFill>
                <a:effectLst/>
                <a:latin typeface="Times New Roman" panose="02020603050405020304" pitchFamily="18" charset="0"/>
                <a:cs typeface="Times New Roman" panose="02020603050405020304" pitchFamily="18" charset="0"/>
              </a:rPr>
              <a:t>президенті</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тағайындайды</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Мәжіліс</a:t>
            </a:r>
            <a:r>
              <a:rPr lang="ru-RU" sz="2800" b="0" i="0" dirty="0">
                <a:solidFill>
                  <a:srgbClr val="222222"/>
                </a:solidFill>
                <a:effectLst/>
                <a:latin typeface="Times New Roman" panose="02020603050405020304" pitchFamily="18" charset="0"/>
                <a:cs typeface="Times New Roman" panose="02020603050405020304" pitchFamily="18" charset="0"/>
              </a:rPr>
              <a:t> (107 депутат) </a:t>
            </a:r>
            <a:r>
              <a:rPr lang="ru-RU" sz="2800" b="0" i="0" dirty="0" err="1">
                <a:solidFill>
                  <a:srgbClr val="222222"/>
                </a:solidFill>
                <a:effectLst/>
                <a:latin typeface="Times New Roman" panose="02020603050405020304" pitchFamily="18" charset="0"/>
                <a:cs typeface="Times New Roman" panose="02020603050405020304" pitchFamily="18" charset="0"/>
              </a:rPr>
              <a:t>жалпы</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сайлау</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нәтижесінде</a:t>
            </a:r>
            <a:r>
              <a:rPr lang="ru-RU" sz="2800" b="0" i="0" dirty="0">
                <a:solidFill>
                  <a:srgbClr val="222222"/>
                </a:solidFill>
                <a:effectLst/>
                <a:latin typeface="Times New Roman" panose="02020603050405020304" pitchFamily="18" charset="0"/>
                <a:cs typeface="Times New Roman" panose="02020603050405020304" pitchFamily="18" charset="0"/>
              </a:rPr>
              <a:t> 5 </a:t>
            </a:r>
            <a:r>
              <a:rPr lang="ru-RU" sz="2800" b="0" i="0" dirty="0" err="1">
                <a:solidFill>
                  <a:srgbClr val="222222"/>
                </a:solidFill>
                <a:effectLst/>
                <a:latin typeface="Times New Roman" panose="02020603050405020304" pitchFamily="18" charset="0"/>
                <a:cs typeface="Times New Roman" panose="02020603050405020304" pitchFamily="18" charset="0"/>
              </a:rPr>
              <a:t>жыл</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мерзімге</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сайланады</a:t>
            </a:r>
            <a:r>
              <a:rPr lang="ru-RU" sz="2800" b="0" i="0" dirty="0">
                <a:solidFill>
                  <a:srgbClr val="222222"/>
                </a:solidFill>
                <a:effectLst/>
                <a:latin typeface="Times New Roman" panose="02020603050405020304" pitchFamily="18" charset="0"/>
                <a:cs typeface="Times New Roman" panose="02020603050405020304" pitchFamily="18" charset="0"/>
              </a:rPr>
              <a:t>: 98 – </a:t>
            </a:r>
            <a:r>
              <a:rPr lang="ru-RU" sz="2800" b="0" i="0" dirty="0" err="1">
                <a:solidFill>
                  <a:srgbClr val="222222"/>
                </a:solidFill>
                <a:effectLst/>
                <a:latin typeface="Times New Roman" panose="02020603050405020304" pitchFamily="18" charset="0"/>
                <a:cs typeface="Times New Roman" panose="02020603050405020304" pitchFamily="18" charset="0"/>
              </a:rPr>
              <a:t>бірмандатты</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аумақ</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бойынша</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және</a:t>
            </a:r>
            <a:r>
              <a:rPr lang="ru-RU" sz="2800" b="0" i="0" dirty="0">
                <a:solidFill>
                  <a:srgbClr val="222222"/>
                </a:solidFill>
                <a:effectLst/>
                <a:latin typeface="Times New Roman" panose="02020603050405020304" pitchFamily="18" charset="0"/>
                <a:cs typeface="Times New Roman" panose="02020603050405020304" pitchFamily="18" charset="0"/>
              </a:rPr>
              <a:t> 9 – </a:t>
            </a:r>
            <a:r>
              <a:rPr lang="ru-RU" sz="2800" b="0" i="0" dirty="0" err="1">
                <a:solidFill>
                  <a:srgbClr val="222222"/>
                </a:solidFill>
                <a:effectLst/>
                <a:latin typeface="Times New Roman" panose="02020603050405020304" pitchFamily="18" charset="0"/>
                <a:cs typeface="Times New Roman" panose="02020603050405020304" pitchFamily="18" charset="0"/>
              </a:rPr>
              <a:t>Қазақстан</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Халықтары</a:t>
            </a:r>
            <a:r>
              <a:rPr lang="ru-RU" sz="2800" b="0" i="0" dirty="0">
                <a:solidFill>
                  <a:srgbClr val="222222"/>
                </a:solidFill>
                <a:effectLst/>
                <a:latin typeface="Times New Roman" panose="02020603050405020304" pitchFamily="18" charset="0"/>
                <a:cs typeface="Times New Roman" panose="02020603050405020304" pitchFamily="18" charset="0"/>
              </a:rPr>
              <a:t> </a:t>
            </a:r>
            <a:r>
              <a:rPr lang="ru-RU" sz="2800" b="0" i="0" dirty="0" err="1">
                <a:solidFill>
                  <a:srgbClr val="222222"/>
                </a:solidFill>
                <a:effectLst/>
                <a:latin typeface="Times New Roman" panose="02020603050405020304" pitchFamily="18" charset="0"/>
                <a:cs typeface="Times New Roman" panose="02020603050405020304" pitchFamily="18" charset="0"/>
              </a:rPr>
              <a:t>Ассмаблеясымен</a:t>
            </a:r>
            <a:r>
              <a:rPr lang="ru-RU" sz="2800" b="0" i="0" dirty="0">
                <a:solidFill>
                  <a:srgbClr val="222222"/>
                </a:solidFill>
                <a:effectLst/>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pic>
        <p:nvPicPr>
          <p:cNvPr id="4" name="Звук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80552260"/>
      </p:ext>
    </p:extLst>
  </p:cSld>
  <p:clrMapOvr>
    <a:masterClrMapping/>
  </p:clrMapOvr>
  <mc:AlternateContent xmlns:mc="http://schemas.openxmlformats.org/markup-compatibility/2006" xmlns:p14="http://schemas.microsoft.com/office/powerpoint/2010/main">
    <mc:Choice Requires="p14">
      <p:transition spd="slow" p14:dur="2000" advTm="11094"/>
    </mc:Choice>
    <mc:Fallback xmlns="">
      <p:transition spd="slow" advTm="11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6F99BEC-BCB9-6249-A819-97D513EF5996}"/>
              </a:ext>
            </a:extLst>
          </p:cNvPr>
          <p:cNvSpPr>
            <a:spLocks noGrp="1"/>
          </p:cNvSpPr>
          <p:nvPr>
            <p:ph type="title"/>
          </p:nvPr>
        </p:nvSpPr>
        <p:spPr>
          <a:xfrm>
            <a:off x="300057" y="299603"/>
            <a:ext cx="10226984" cy="1192975"/>
          </a:xfrm>
        </p:spPr>
        <p:txBody>
          <a:bodyPr/>
          <a:lstStyle/>
          <a:p>
            <a:r>
              <a:rPr lang="kk-KZ">
                <a:latin typeface="Times New Roman" panose="02020603050405020304" pitchFamily="18" charset="0"/>
                <a:cs typeface="Times New Roman" panose="02020603050405020304" pitchFamily="18" charset="0"/>
              </a:rPr>
              <a:t>Сот билігі</a:t>
            </a:r>
            <a:r>
              <a:rPr lang="kk-KZ"/>
              <a:t> </a:t>
            </a:r>
            <a:endParaRPr lang="ru-RU"/>
          </a:p>
        </p:txBody>
      </p:sp>
      <p:sp>
        <p:nvSpPr>
          <p:cNvPr id="3" name="Объект 2">
            <a:extLst>
              <a:ext uri="{FF2B5EF4-FFF2-40B4-BE49-F238E27FC236}">
                <a16:creationId xmlns:a16="http://schemas.microsoft.com/office/drawing/2014/main" xmlns="" id="{DC55747F-ECB9-D446-A5F7-AE5DAE0AC44A}"/>
              </a:ext>
            </a:extLst>
          </p:cNvPr>
          <p:cNvSpPr>
            <a:spLocks noGrp="1"/>
          </p:cNvSpPr>
          <p:nvPr>
            <p:ph idx="1"/>
          </p:nvPr>
        </p:nvSpPr>
        <p:spPr>
          <a:xfrm>
            <a:off x="448499" y="1192974"/>
            <a:ext cx="10437215" cy="5190013"/>
          </a:xfrm>
        </p:spPr>
        <p:txBody>
          <a:bodyPr>
            <a:noAutofit/>
          </a:bodyPr>
          <a:lstStyle/>
          <a:p>
            <a:pPr marL="0" indent="0">
              <a:buNone/>
            </a:pPr>
            <a:endParaRPr lang="kk-KZ" sz="2800" b="0" i="0" dirty="0">
              <a:effectLst/>
              <a:latin typeface="Times New Roman" panose="02020603050405020304" pitchFamily="18" charset="0"/>
              <a:cs typeface="Times New Roman" panose="02020603050405020304" pitchFamily="18" charset="0"/>
            </a:endParaRPr>
          </a:p>
          <a:p>
            <a:pPr marL="0" indent="0">
              <a:buNone/>
            </a:pPr>
            <a:r>
              <a:rPr lang="ru-RU" sz="2800" b="0" i="0" dirty="0">
                <a:effectLst/>
                <a:latin typeface="Times New Roman" panose="02020603050405020304" pitchFamily="18" charset="0"/>
                <a:cs typeface="Times New Roman" panose="02020603050405020304" pitchFamily="18" charset="0"/>
              </a:rPr>
              <a:t>Сот </a:t>
            </a:r>
            <a:r>
              <a:rPr lang="ru-RU" sz="2800" b="0" i="0" dirty="0" err="1">
                <a:effectLst/>
                <a:latin typeface="Times New Roman" panose="02020603050405020304" pitchFamily="18" charset="0"/>
                <a:cs typeface="Times New Roman" panose="02020603050405020304" pitchFamily="18" charset="0"/>
              </a:rPr>
              <a:t>билігінің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жоғарғы</a:t>
            </a:r>
            <a:r>
              <a:rPr lang="ru-RU" sz="2800" b="0" i="0" dirty="0">
                <a:effectLst/>
                <a:latin typeface="Times New Roman" panose="02020603050405020304" pitchFamily="18" charset="0"/>
                <a:cs typeface="Times New Roman" panose="02020603050405020304" pitchFamily="18" charset="0"/>
              </a:rPr>
              <a:t> органы </a:t>
            </a:r>
            <a:r>
              <a:rPr lang="ru-RU" sz="2800" b="0" i="0" dirty="0" err="1">
                <a:effectLst/>
                <a:latin typeface="Times New Roman" panose="02020603050405020304" pitchFamily="18" charset="0"/>
                <a:cs typeface="Times New Roman" panose="02020603050405020304" pitchFamily="18" charset="0"/>
              </a:rPr>
              <a:t>болып</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err="1">
                <a:effectLst/>
                <a:latin typeface="Times New Roman" panose="02020603050405020304" pitchFamily="18" charset="0"/>
                <a:cs typeface="Times New Roman" panose="02020603050405020304" pitchFamily="18" charset="0"/>
              </a:rPr>
              <a:t>Жоғарғы</a:t>
            </a:r>
            <a:r>
              <a:rPr lang="ru-RU" sz="2800" b="0" i="0" u="none" strike="noStrike" dirty="0">
                <a:effectLst/>
                <a:latin typeface="Times New Roman" panose="02020603050405020304" pitchFamily="18" charset="0"/>
                <a:cs typeface="Times New Roman" panose="02020603050405020304" pitchFamily="18" charset="0"/>
              </a:rPr>
              <a:t> сот</a:t>
            </a:r>
            <a:r>
              <a:rPr lang="ru-RU" sz="2800" b="0" i="0" dirty="0">
                <a:effectLst/>
                <a:latin typeface="Times New Roman" panose="02020603050405020304" pitchFamily="18" charset="0"/>
                <a:cs typeface="Times New Roman" panose="02020603050405020304" pitchFamily="18" charset="0"/>
              </a:rPr>
              <a:t> пен </a:t>
            </a:r>
            <a:r>
              <a:rPr lang="ru-RU" sz="2800" b="0" i="0" u="none" strike="noStrike" dirty="0" err="1">
                <a:effectLst/>
                <a:latin typeface="Times New Roman" panose="02020603050405020304" pitchFamily="18" charset="0"/>
                <a:cs typeface="Times New Roman" panose="02020603050405020304" pitchFamily="18" charset="0"/>
              </a:rPr>
              <a:t>Конституциялық</a:t>
            </a:r>
            <a:r>
              <a:rPr lang="ru-RU" sz="2800" b="0" i="0" u="none" strike="noStrike" dirty="0">
                <a:effectLst/>
                <a:latin typeface="Times New Roman" panose="02020603050405020304" pitchFamily="18" charset="0"/>
                <a:cs typeface="Times New Roman" panose="02020603050405020304" pitchFamily="18" charset="0"/>
              </a:rPr>
              <a:t> </a:t>
            </a:r>
            <a:r>
              <a:rPr lang="ru-RU" sz="2800" b="0" i="0" u="none" strike="noStrike" dirty="0" err="1">
                <a:effectLst/>
                <a:latin typeface="Times New Roman" panose="02020603050405020304" pitchFamily="18" charset="0"/>
                <a:cs typeface="Times New Roman" panose="02020603050405020304" pitchFamily="18" charset="0"/>
              </a:rPr>
              <a:t>кеңес</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болып</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табылады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Қазақстанда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Жоғарғы</a:t>
            </a:r>
            <a:r>
              <a:rPr lang="ru-RU" sz="2800" b="0" i="0" dirty="0">
                <a:effectLst/>
                <a:latin typeface="Times New Roman" panose="02020603050405020304" pitchFamily="18" charset="0"/>
                <a:cs typeface="Times New Roman" panose="02020603050405020304" pitchFamily="18" charset="0"/>
              </a:rPr>
              <a:t> сот пен </a:t>
            </a:r>
            <a:r>
              <a:rPr lang="ru-RU" sz="2800" b="0" i="0" dirty="0" err="1">
                <a:effectLst/>
                <a:latin typeface="Times New Roman" panose="02020603050405020304" pitchFamily="18" charset="0"/>
                <a:cs typeface="Times New Roman" panose="02020603050405020304" pitchFamily="18" charset="0"/>
              </a:rPr>
              <a:t>жергілікті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облыстық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аудандық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қалалық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соттар</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қызмет</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етеді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Сонымен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қатар</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арнайы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соттар</a:t>
            </a:r>
            <a:r>
              <a:rPr lang="ru-RU" sz="2800" b="0" i="0" dirty="0">
                <a:effectLst/>
                <a:latin typeface="Times New Roman" panose="02020603050405020304" pitchFamily="18" charset="0"/>
                <a:cs typeface="Times New Roman" panose="02020603050405020304" pitchFamily="18" charset="0"/>
              </a:rPr>
              <a:t> да </a:t>
            </a:r>
            <a:r>
              <a:rPr lang="ru-RU" sz="2800" b="0" i="0" dirty="0" err="1">
                <a:effectLst/>
                <a:latin typeface="Times New Roman" panose="02020603050405020304" pitchFamily="18" charset="0"/>
                <a:cs typeface="Times New Roman" panose="02020603050405020304" pitchFamily="18" charset="0"/>
              </a:rPr>
              <a:t>құрылуы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мүмкін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әскери</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салық</a:t>
            </a:r>
            <a:r>
              <a:rPr lang="ru-RU" sz="2800" b="0" i="0" dirty="0">
                <a:effectLst/>
                <a:latin typeface="Times New Roman" panose="02020603050405020304" pitchFamily="18" charset="0"/>
                <a:cs typeface="Times New Roman" panose="02020603050405020304" pitchFamily="18" charset="0"/>
              </a:rPr>
              <a:t>). Сот </a:t>
            </a:r>
            <a:r>
              <a:rPr lang="ru-RU" sz="2800" b="0" i="0" dirty="0" err="1">
                <a:effectLst/>
                <a:latin typeface="Times New Roman" panose="02020603050405020304" pitchFamily="18" charset="0"/>
                <a:cs typeface="Times New Roman" panose="02020603050405020304" pitchFamily="18" charset="0"/>
              </a:rPr>
              <a:t>төрелерін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Жоғарғы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соттың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төрағасының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келісімімен</a:t>
            </a:r>
            <a:r>
              <a:rPr lang="ru-RU" sz="2800" b="0" i="0" dirty="0">
                <a:effectLst/>
                <a:latin typeface="Times New Roman" panose="02020603050405020304" pitchFamily="18" charset="0"/>
                <a:cs typeface="Times New Roman" panose="02020603050405020304" pitchFamily="18" charset="0"/>
              </a:rPr>
              <a:t> президент </a:t>
            </a:r>
            <a:r>
              <a:rPr lang="ru-RU" sz="2800" b="0" i="0" dirty="0" err="1">
                <a:effectLst/>
                <a:latin typeface="Times New Roman" panose="02020603050405020304" pitchFamily="18" charset="0"/>
                <a:cs typeface="Times New Roman" panose="02020603050405020304" pitchFamily="18" charset="0"/>
              </a:rPr>
              <a:t>тағайындайды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облыстық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және</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жергілікті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соттарда</a:t>
            </a:r>
            <a:r>
              <a:rPr lang="ru-RU" sz="2800" b="0" i="0" dirty="0">
                <a:effectLst/>
                <a:latin typeface="Times New Roman" panose="02020603050405020304" pitchFamily="18" charset="0"/>
                <a:cs typeface="Times New Roman" panose="02020603050405020304" pitchFamily="18" charset="0"/>
              </a:rPr>
              <a:t> — </a:t>
            </a:r>
            <a:r>
              <a:rPr lang="ru-RU" sz="2800" b="0" i="0" dirty="0" err="1">
                <a:effectLst/>
                <a:latin typeface="Times New Roman" panose="02020603050405020304" pitchFamily="18" charset="0"/>
                <a:cs typeface="Times New Roman" panose="02020603050405020304" pitchFamily="18" charset="0"/>
              </a:rPr>
              <a:t>өкілетті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органның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ұсынысы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бойынша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Барлық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соттардың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қаржылық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қамтамасыз</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етілуі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республикалық</a:t>
            </a:r>
            <a:r>
              <a:rPr lang="ru-RU" sz="2800" b="0" i="0" dirty="0">
                <a:effectLst/>
                <a:latin typeface="Times New Roman" panose="02020603050405020304" pitchFamily="18" charset="0"/>
                <a:cs typeface="Times New Roman" panose="02020603050405020304" pitchFamily="18" charset="0"/>
              </a:rPr>
              <a:t> бюджет </a:t>
            </a:r>
            <a:r>
              <a:rPr lang="ru-RU" sz="2800" b="0" i="0" dirty="0" err="1">
                <a:effectLst/>
                <a:latin typeface="Times New Roman" panose="02020603050405020304" pitchFamily="18" charset="0"/>
                <a:cs typeface="Times New Roman" panose="02020603050405020304" pitchFamily="18" charset="0"/>
              </a:rPr>
              <a:t>есебінен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жүреді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Конституциялық</a:t>
            </a:r>
            <a:r>
              <a:rPr lang="ru-RU" sz="2800" b="0" i="0" dirty="0">
                <a:effectLst/>
                <a:latin typeface="Times New Roman" panose="02020603050405020304" pitchFamily="18" charset="0"/>
                <a:cs typeface="Times New Roman" panose="02020603050405020304" pitchFamily="18" charset="0"/>
              </a:rPr>
              <a:t> сот 15 </a:t>
            </a:r>
            <a:r>
              <a:rPr lang="ru-RU" sz="2800" b="0" i="0" dirty="0" err="1">
                <a:effectLst/>
                <a:latin typeface="Times New Roman" panose="02020603050405020304" pitchFamily="18" charset="0"/>
                <a:cs typeface="Times New Roman" panose="02020603050405020304" pitchFamily="18" charset="0"/>
              </a:rPr>
              <a:t>адамнан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тұрады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Оларды</a:t>
            </a:r>
            <a:r>
              <a:rPr lang="ru-RU" sz="2800" b="0" i="0" dirty="0">
                <a:effectLst/>
                <a:latin typeface="Times New Roman" panose="02020603050405020304" pitchFamily="18" charset="0"/>
                <a:cs typeface="Times New Roman" panose="02020603050405020304" pitchFamily="18" charset="0"/>
              </a:rPr>
              <a:t> президент пен </a:t>
            </a:r>
            <a:r>
              <a:rPr lang="ru-RU" sz="2800" b="0" i="0" dirty="0" err="1">
                <a:effectLst/>
                <a:latin typeface="Times New Roman" panose="02020603050405020304" pitchFamily="18" charset="0"/>
                <a:cs typeface="Times New Roman" panose="02020603050405020304" pitchFamily="18" charset="0"/>
              </a:rPr>
              <a:t>парламенттің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қос</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палатасы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әрқайсысы</a:t>
            </a:r>
            <a:r>
              <a:rPr lang="ru-RU" sz="2800" b="0" i="0" dirty="0">
                <a:effectLst/>
                <a:latin typeface="Times New Roman" panose="02020603050405020304" pitchFamily="18" charset="0"/>
                <a:cs typeface="Times New Roman" panose="02020603050405020304" pitchFamily="18" charset="0"/>
              </a:rPr>
              <a:t> 5 </a:t>
            </a:r>
            <a:r>
              <a:rPr lang="ru-RU" sz="2800" b="0" i="0" dirty="0" err="1">
                <a:effectLst/>
                <a:latin typeface="Times New Roman" panose="02020603050405020304" pitchFamily="18" charset="0"/>
                <a:cs typeface="Times New Roman" panose="02020603050405020304" pitchFamily="18" charset="0"/>
              </a:rPr>
              <a:t>адамнан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тағайындайды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Олардың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өкілеттіліктері</a:t>
            </a:r>
            <a:r>
              <a:rPr lang="ru-RU" sz="2800" b="0" i="0" dirty="0">
                <a:effectLst/>
                <a:latin typeface="Times New Roman" panose="02020603050405020304" pitchFamily="18" charset="0"/>
                <a:cs typeface="Times New Roman" panose="02020603050405020304" pitchFamily="18" charset="0"/>
              </a:rPr>
              <a:t> 13 </a:t>
            </a:r>
            <a:r>
              <a:rPr lang="ru-RU" sz="2800" b="0" i="0" dirty="0" err="1">
                <a:effectLst/>
                <a:latin typeface="Times New Roman" panose="02020603050405020304" pitchFamily="18" charset="0"/>
                <a:cs typeface="Times New Roman" panose="02020603050405020304" pitchFamily="18" charset="0"/>
              </a:rPr>
              <a:t>жылға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созылады</a:t>
            </a:r>
            <a:r>
              <a:rPr lang="ru-RU" sz="2800" b="0" i="0" dirty="0">
                <a:effectLst/>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pic>
        <p:nvPicPr>
          <p:cNvPr id="4" name="Звук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63195248"/>
      </p:ext>
    </p:extLst>
  </p:cSld>
  <p:clrMapOvr>
    <a:masterClrMapping/>
  </p:clrMapOvr>
  <mc:AlternateContent xmlns:mc="http://schemas.openxmlformats.org/markup-compatibility/2006" xmlns:p14="http://schemas.microsoft.com/office/powerpoint/2010/main">
    <mc:Choice Requires="p14">
      <p:transition spd="slow" p14:dur="2000" advTm="18685"/>
    </mc:Choice>
    <mc:Fallback xmlns="">
      <p:transition spd="slow" advTm="18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6A7444A-BA4E-0D43-8AAB-265CD0C87662}"/>
              </a:ext>
            </a:extLst>
          </p:cNvPr>
          <p:cNvSpPr>
            <a:spLocks noGrp="1"/>
          </p:cNvSpPr>
          <p:nvPr>
            <p:ph type="title"/>
          </p:nvPr>
        </p:nvSpPr>
        <p:spPr>
          <a:xfrm>
            <a:off x="723613" y="187749"/>
            <a:ext cx="10744774" cy="1259556"/>
          </a:xfrm>
        </p:spPr>
        <p:txBody>
          <a:bodyPr/>
          <a:lstStyle/>
          <a:p>
            <a:r>
              <a:rPr lang="kk-KZ">
                <a:latin typeface="Times New Roman" panose="02020603050405020304" pitchFamily="18" charset="0"/>
                <a:cs typeface="Times New Roman" panose="02020603050405020304" pitchFamily="18" charset="0"/>
              </a:rPr>
              <a:t>Жергілікті билік органдары</a:t>
            </a:r>
            <a:endParaRPr lang="ru-RU">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xmlns="" id="{32CEC560-DF09-9D45-BD8B-D1022FE6CD63}"/>
              </a:ext>
            </a:extLst>
          </p:cNvPr>
          <p:cNvSpPr>
            <a:spLocks noGrp="1"/>
          </p:cNvSpPr>
          <p:nvPr>
            <p:ph idx="1"/>
          </p:nvPr>
        </p:nvSpPr>
        <p:spPr>
          <a:xfrm>
            <a:off x="383474" y="1202513"/>
            <a:ext cx="11084913" cy="1981695"/>
          </a:xfrm>
        </p:spPr>
        <p:txBody>
          <a:bodyPr>
            <a:normAutofit lnSpcReduction="10000"/>
          </a:bodyPr>
          <a:lstStyle/>
          <a:p>
            <a:pPr marL="274320" lvl="1" indent="0">
              <a:buNone/>
            </a:pPr>
            <a:r>
              <a:rPr lang="ru-RU" sz="2800" b="0" i="0" dirty="0" err="1">
                <a:effectLst/>
                <a:latin typeface="Times New Roman" panose="02020603050405020304" pitchFamily="18" charset="0"/>
                <a:cs typeface="Times New Roman" panose="02020603050405020304" pitchFamily="18" charset="0"/>
              </a:rPr>
              <a:t>Әкімшілік</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жағынан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Қазақстан</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14 </a:t>
            </a:r>
            <a:r>
              <a:rPr lang="ru-RU" sz="2800" b="0" i="0" u="none" strike="noStrike" dirty="0" err="1">
                <a:effectLst/>
                <a:latin typeface="Times New Roman" panose="02020603050405020304" pitchFamily="18" charset="0"/>
                <a:cs typeface="Times New Roman" panose="02020603050405020304" pitchFamily="18" charset="0"/>
              </a:rPr>
              <a:t>облыс</a:t>
            </a:r>
            <a:r>
              <a:rPr lang="ru-RU" sz="2800" b="0" i="0" dirty="0">
                <a:effectLst/>
                <a:latin typeface="Times New Roman" panose="02020603050405020304" pitchFamily="18" charset="0"/>
                <a:cs typeface="Times New Roman" panose="02020603050405020304" pitchFamily="18" charset="0"/>
              </a:rPr>
              <a:t> пен </a:t>
            </a:r>
            <a:r>
              <a:rPr lang="ru-RU" sz="2800" b="0" i="0" dirty="0" err="1">
                <a:effectLst/>
                <a:latin typeface="Times New Roman" panose="02020603050405020304" pitchFamily="18" charset="0"/>
                <a:cs typeface="Times New Roman" panose="02020603050405020304" pitchFamily="18" charset="0"/>
              </a:rPr>
              <a:t>республикалық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маңызы</a:t>
            </a:r>
            <a:r>
              <a:rPr lang="ru-RU" sz="2800" b="0" i="0" dirty="0">
                <a:effectLst/>
                <a:latin typeface="Times New Roman" panose="02020603050405020304" pitchFamily="18" charset="0"/>
                <a:cs typeface="Times New Roman" panose="02020603050405020304" pitchFamily="18" charset="0"/>
              </a:rPr>
              <a:t> бар </a:t>
            </a:r>
            <a:r>
              <a:rPr lang="kk-KZ" sz="2800" b="0" i="0" dirty="0">
                <a:effectLst/>
                <a:latin typeface="Times New Roman" panose="02020603050405020304" pitchFamily="18" charset="0"/>
                <a:cs typeface="Times New Roman" panose="02020603050405020304" pitchFamily="18" charset="0"/>
              </a:rPr>
              <a:t>3 </a:t>
            </a:r>
            <a:r>
              <a:rPr lang="ru-RU" sz="2800" b="0" i="0" dirty="0" err="1">
                <a:effectLst/>
                <a:latin typeface="Times New Roman" panose="02020603050405020304" pitchFamily="18" charset="0"/>
                <a:cs typeface="Times New Roman" panose="02020603050405020304" pitchFamily="18" charset="0"/>
              </a:rPr>
              <a:t>қалаға</a:t>
            </a:r>
            <a:r>
              <a:rPr lang="ru-RU" sz="2800" b="0" i="0" dirty="0">
                <a:effectLst/>
                <a:latin typeface="Times New Roman" panose="02020603050405020304" pitchFamily="18" charset="0"/>
                <a:cs typeface="Times New Roman" panose="02020603050405020304" pitchFamily="18" charset="0"/>
              </a:rPr>
              <a:t> </a:t>
            </a:r>
            <a:r>
              <a:rPr lang="ru-RU" sz="2800" b="0" i="0" dirty="0" smtClean="0">
                <a:effectLst/>
                <a:latin typeface="Times New Roman" panose="02020603050405020304" pitchFamily="18" charset="0"/>
                <a:cs typeface="Times New Roman" panose="02020603050405020304" pitchFamily="18" charset="0"/>
              </a:rPr>
              <a:t>(</a:t>
            </a:r>
            <a:r>
              <a:rPr lang="ru-RU" sz="2800" dirty="0" err="1" smtClean="0">
                <a:latin typeface="Times New Roman" panose="02020603050405020304" pitchFamily="18" charset="0"/>
                <a:cs typeface="Times New Roman" panose="02020603050405020304" pitchFamily="18" charset="0"/>
              </a:rPr>
              <a:t>Нұр</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Сұлтан</a:t>
            </a:r>
            <a:r>
              <a:rPr lang="ru-RU" sz="2800" b="0" i="0" dirty="0" smtClean="0">
                <a:effectLst/>
                <a:latin typeface="Times New Roman" panose="02020603050405020304" pitchFamily="18" charset="0"/>
                <a:cs typeface="Times New Roman" panose="02020603050405020304" pitchFamily="18" charset="0"/>
              </a:rPr>
              <a:t>,</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Алматы</a:t>
            </a:r>
            <a:r>
              <a:rPr lang="kk-KZ" sz="2800" b="0" i="0" u="none" strike="noStrike" dirty="0">
                <a:effectLst/>
                <a:latin typeface="Times New Roman" panose="02020603050405020304" pitchFamily="18" charset="0"/>
                <a:cs typeface="Times New Roman" panose="02020603050405020304" pitchFamily="18" charset="0"/>
              </a:rPr>
              <a:t>, Шымкент</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бөлінеді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Олардың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әкімдерін</a:t>
            </a:r>
            <a:r>
              <a:rPr lang="ru-RU" sz="2800" b="0" i="0" dirty="0">
                <a:effectLst/>
                <a:latin typeface="Times New Roman" panose="02020603050405020304" pitchFamily="18" charset="0"/>
                <a:cs typeface="Times New Roman" panose="02020603050405020304" pitchFamily="18" charset="0"/>
              </a:rPr>
              <a:t> президент </a:t>
            </a:r>
            <a:r>
              <a:rPr lang="ru-RU" sz="2800" b="0" i="0" dirty="0" err="1">
                <a:effectLst/>
                <a:latin typeface="Times New Roman" panose="02020603050405020304" pitchFamily="18" charset="0"/>
                <a:cs typeface="Times New Roman" panose="02020603050405020304" pitchFamily="18" charset="0"/>
              </a:rPr>
              <a:t>тағайындайды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Биліктің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өкілетті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органдары</a:t>
            </a:r>
            <a:r>
              <a:rPr lang="ru-RU" sz="2800" b="0" i="0" dirty="0">
                <a:effectLst/>
                <a:latin typeface="Times New Roman" panose="02020603050405020304" pitchFamily="18" charset="0"/>
                <a:cs typeface="Times New Roman" panose="02020603050405020304" pitchFamily="18" charset="0"/>
              </a:rPr>
              <a:t> — </a:t>
            </a:r>
            <a:r>
              <a:rPr lang="ru-RU" sz="2800" b="0" i="0" u="none" strike="noStrike" dirty="0" err="1">
                <a:effectLst/>
                <a:latin typeface="Times New Roman" panose="02020603050405020304" pitchFamily="18" charset="0"/>
                <a:cs typeface="Times New Roman" panose="02020603050405020304" pitchFamily="18" charset="0"/>
              </a:rPr>
              <a:t>мәслихатты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облыстар</a:t>
            </a:r>
            <a:r>
              <a:rPr lang="ru-RU" sz="2800" b="0" i="0" dirty="0">
                <a:effectLst/>
                <a:latin typeface="Times New Roman" panose="02020603050405020304" pitchFamily="18" charset="0"/>
                <a:cs typeface="Times New Roman" panose="02020603050405020304" pitchFamily="18" charset="0"/>
              </a:rPr>
              <a:t> мен </a:t>
            </a:r>
            <a:r>
              <a:rPr lang="ru-RU" sz="2800" b="0" i="0" dirty="0" err="1">
                <a:effectLst/>
                <a:latin typeface="Times New Roman" panose="02020603050405020304" pitchFamily="18" charset="0"/>
                <a:cs typeface="Times New Roman" panose="02020603050405020304" pitchFamily="18" charset="0"/>
              </a:rPr>
              <a:t>елді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мекендерде</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жергілікті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халық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сайлайды</a:t>
            </a:r>
            <a:r>
              <a:rPr lang="kk-KZ" sz="2800" b="0" i="0" dirty="0">
                <a:effectLst/>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pic>
        <p:nvPicPr>
          <p:cNvPr id="4" name="Рисунок 4">
            <a:extLst>
              <a:ext uri="{FF2B5EF4-FFF2-40B4-BE49-F238E27FC236}">
                <a16:creationId xmlns:a16="http://schemas.microsoft.com/office/drawing/2014/main" xmlns="" id="{69FDE16A-BEDC-A749-85B5-C89A8AA0E375}"/>
              </a:ext>
            </a:extLst>
          </p:cNvPr>
          <p:cNvPicPr>
            <a:picLocks noChangeAspect="1"/>
          </p:cNvPicPr>
          <p:nvPr/>
        </p:nvPicPr>
        <p:blipFill>
          <a:blip r:embed="rId4"/>
          <a:stretch>
            <a:fillRect/>
          </a:stretch>
        </p:blipFill>
        <p:spPr>
          <a:xfrm>
            <a:off x="2931723" y="3184208"/>
            <a:ext cx="5257304" cy="3330569"/>
          </a:xfrm>
          <a:prstGeom prst="rect">
            <a:avLst/>
          </a:prstGeom>
        </p:spPr>
      </p:pic>
      <p:pic>
        <p:nvPicPr>
          <p:cNvPr id="5" name="Звук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09013824"/>
      </p:ext>
    </p:extLst>
  </p:cSld>
  <p:clrMapOvr>
    <a:masterClrMapping/>
  </p:clrMapOvr>
  <mc:AlternateContent xmlns:mc="http://schemas.openxmlformats.org/markup-compatibility/2006" xmlns:p14="http://schemas.microsoft.com/office/powerpoint/2010/main">
    <mc:Choice Requires="p14">
      <p:transition spd="slow" p14:dur="2000" advTm="13213"/>
    </mc:Choice>
    <mc:Fallback xmlns="">
      <p:transition spd="slow" advTm="13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17CA027-3D8C-F440-8FA7-2D2AE6428E76}"/>
              </a:ext>
            </a:extLst>
          </p:cNvPr>
          <p:cNvSpPr>
            <a:spLocks noGrp="1"/>
          </p:cNvSpPr>
          <p:nvPr>
            <p:ph type="title"/>
          </p:nvPr>
        </p:nvSpPr>
        <p:spPr>
          <a:xfrm>
            <a:off x="470066" y="278616"/>
            <a:ext cx="11924805" cy="1370887"/>
          </a:xfrm>
        </p:spPr>
        <p:txBody>
          <a:bodyPr>
            <a:normAutofit fontScale="90000"/>
          </a:bodyPr>
          <a:lstStyle/>
          <a:p>
            <a:pPr algn="ctr"/>
            <a:r>
              <a:rPr lang="kk-KZ" sz="4900" dirty="0">
                <a:latin typeface="Times New Roman" panose="02020603050405020304" pitchFamily="18" charset="0"/>
                <a:cs typeface="Times New Roman" panose="02020603050405020304" pitchFamily="18" charset="0"/>
              </a:rPr>
              <a:t>Қазақстан республикасының мемлекеттік рәміздері</a:t>
            </a:r>
            <a:r>
              <a:rPr lang="kk-KZ" dirty="0"/>
              <a:t> </a:t>
            </a:r>
            <a:endParaRPr lang="ru-RU" dirty="0"/>
          </a:p>
        </p:txBody>
      </p:sp>
      <p:sp>
        <p:nvSpPr>
          <p:cNvPr id="3" name="Объект 2">
            <a:extLst>
              <a:ext uri="{FF2B5EF4-FFF2-40B4-BE49-F238E27FC236}">
                <a16:creationId xmlns:a16="http://schemas.microsoft.com/office/drawing/2014/main" xmlns="" id="{C1969C4E-7F2F-BE4D-9548-ECEACAB680DD}"/>
              </a:ext>
            </a:extLst>
          </p:cNvPr>
          <p:cNvSpPr>
            <a:spLocks noGrp="1"/>
          </p:cNvSpPr>
          <p:nvPr>
            <p:ph idx="1"/>
          </p:nvPr>
        </p:nvSpPr>
        <p:spPr>
          <a:xfrm>
            <a:off x="859555" y="1843148"/>
            <a:ext cx="10058400" cy="4050792"/>
          </a:xfrm>
        </p:spPr>
        <p:txBody>
          <a:bodyPr/>
          <a:lstStyle/>
          <a:p>
            <a:pPr marL="0" indent="0" algn="ctr">
              <a:buNone/>
            </a:pPr>
            <a:r>
              <a:rPr lang="ru-RU" sz="2800" b="1" i="0" dirty="0" err="1">
                <a:effectLst/>
                <a:latin typeface="Times New Roman" panose="02020603050405020304" pitchFamily="18" charset="0"/>
                <a:cs typeface="Times New Roman" panose="02020603050405020304" pitchFamily="18" charset="0"/>
              </a:rPr>
              <a:t>Мемлекеттік</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Рәміздер</a:t>
            </a:r>
            <a:r>
              <a:rPr lang="ru-RU" sz="2800" i="0" dirty="0">
                <a:effectLst/>
                <a:latin typeface="Times New Roman" panose="02020603050405020304" pitchFamily="18" charset="0"/>
                <a:cs typeface="Times New Roman" panose="02020603050405020304" pitchFamily="18" charset="0"/>
              </a:rPr>
              <a:t> – </a:t>
            </a:r>
            <a:r>
              <a:rPr lang="ru-RU" sz="2800" i="0" u="none" strike="noStrike" dirty="0" err="1">
                <a:effectLst/>
                <a:latin typeface="Times New Roman" panose="02020603050405020304" pitchFamily="18" charset="0"/>
                <a:cs typeface="Times New Roman" panose="02020603050405020304" pitchFamily="18" charset="0"/>
              </a:rPr>
              <a:t>мемлекеттің</a:t>
            </a:r>
            <a:r>
              <a:rPr lang="ru-RU" sz="2800" i="0" dirty="0">
                <a:effectLst/>
                <a:latin typeface="Times New Roman" panose="02020603050405020304" pitchFamily="18" charset="0"/>
                <a:cs typeface="Times New Roman" panose="02020603050405020304" pitchFamily="18" charset="0"/>
              </a:rPr>
              <a:t> </a:t>
            </a:r>
            <a:r>
              <a:rPr lang="ru-RU" sz="2800" i="0" dirty="0" err="1">
                <a:effectLst/>
                <a:latin typeface="Times New Roman" panose="02020603050405020304" pitchFamily="18" charset="0"/>
                <a:cs typeface="Times New Roman" panose="02020603050405020304" pitchFamily="18" charset="0"/>
              </a:rPr>
              <a:t>тәуелсіздігін</a:t>
            </a:r>
            <a:r>
              <a:rPr lang="ru-RU" sz="2800" i="0" dirty="0">
                <a:effectLst/>
                <a:latin typeface="Times New Roman" panose="02020603050405020304" pitchFamily="18" charset="0"/>
                <a:cs typeface="Times New Roman" panose="02020603050405020304" pitchFamily="18" charset="0"/>
              </a:rPr>
              <a:t> </a:t>
            </a:r>
            <a:r>
              <a:rPr lang="ru-RU" sz="2800" i="0" dirty="0" err="1">
                <a:effectLst/>
                <a:latin typeface="Times New Roman" panose="02020603050405020304" pitchFamily="18" charset="0"/>
                <a:cs typeface="Times New Roman" panose="02020603050405020304" pitchFamily="18" charset="0"/>
              </a:rPr>
              <a:t>білдіретін</a:t>
            </a:r>
            <a:r>
              <a:rPr lang="ru-RU" sz="2800" i="0" dirty="0">
                <a:effectLst/>
                <a:latin typeface="Times New Roman" panose="02020603050405020304" pitchFamily="18" charset="0"/>
                <a:cs typeface="Times New Roman" panose="02020603050405020304" pitchFamily="18" charset="0"/>
              </a:rPr>
              <a:t> </a:t>
            </a:r>
            <a:r>
              <a:rPr lang="ru-RU" sz="2800" i="0" u="none" strike="noStrike" dirty="0" err="1">
                <a:effectLst/>
                <a:latin typeface="Times New Roman" panose="02020603050405020304" pitchFamily="18" charset="0"/>
                <a:cs typeface="Times New Roman" panose="02020603050405020304" pitchFamily="18" charset="0"/>
              </a:rPr>
              <a:t>символикалық</a:t>
            </a:r>
            <a:r>
              <a:rPr lang="ru-RU" sz="2800" i="0" u="none" strike="noStrike" dirty="0">
                <a:effectLst/>
                <a:latin typeface="Times New Roman" panose="02020603050405020304" pitchFamily="18" charset="0"/>
                <a:cs typeface="Times New Roman" panose="02020603050405020304" pitchFamily="18" charset="0"/>
              </a:rPr>
              <a:t> </a:t>
            </a:r>
            <a:r>
              <a:rPr lang="ru-RU" sz="2800" i="0" u="none" strike="noStrike" dirty="0" err="1">
                <a:effectLst/>
                <a:latin typeface="Times New Roman" panose="02020603050405020304" pitchFamily="18" charset="0"/>
                <a:cs typeface="Times New Roman" panose="02020603050405020304" pitchFamily="18" charset="0"/>
              </a:rPr>
              <a:t>айырым</a:t>
            </a:r>
            <a:r>
              <a:rPr lang="ru-RU" sz="2800" i="0" dirty="0">
                <a:effectLst/>
                <a:latin typeface="Times New Roman" panose="02020603050405020304" pitchFamily="18" charset="0"/>
                <a:cs typeface="Times New Roman" panose="02020603050405020304" pitchFamily="18" charset="0"/>
              </a:rPr>
              <a:t> </a:t>
            </a:r>
            <a:r>
              <a:rPr lang="ru-RU" sz="2800" i="0" dirty="0" err="1">
                <a:effectLst/>
                <a:latin typeface="Times New Roman" panose="02020603050405020304" pitchFamily="18" charset="0"/>
                <a:cs typeface="Times New Roman" panose="02020603050405020304" pitchFamily="18" charset="0"/>
              </a:rPr>
              <a:t>белгіле</a:t>
            </a:r>
            <a:r>
              <a:rPr lang="ru-RU" sz="2800" dirty="0" err="1"/>
              <a:t>рі</a:t>
            </a:r>
            <a:r>
              <a:rPr lang="ru-RU" sz="2800" dirty="0"/>
              <a:t>. </a:t>
            </a:r>
          </a:p>
        </p:txBody>
      </p:sp>
      <p:pic>
        <p:nvPicPr>
          <p:cNvPr id="4" name="Звук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31381322"/>
      </p:ext>
    </p:extLst>
  </p:cSld>
  <p:clrMapOvr>
    <a:masterClrMapping/>
  </p:clrMapOvr>
  <mc:AlternateContent xmlns:mc="http://schemas.openxmlformats.org/markup-compatibility/2006" xmlns:p14="http://schemas.microsoft.com/office/powerpoint/2010/main">
    <mc:Choice Requires="p14">
      <p:transition spd="slow" p14:dur="2000" advTm="11525"/>
    </mc:Choice>
    <mc:Fallback xmlns="">
      <p:transition spd="slow" advTm="115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0E722E48-9B9B-4D4A-A0BB-1DC6F28CC953}"/>
              </a:ext>
            </a:extLst>
          </p:cNvPr>
          <p:cNvSpPr>
            <a:spLocks noGrp="1"/>
          </p:cNvSpPr>
          <p:nvPr>
            <p:ph idx="1"/>
          </p:nvPr>
        </p:nvSpPr>
        <p:spPr>
          <a:xfrm>
            <a:off x="290530" y="367977"/>
            <a:ext cx="6847035" cy="6122046"/>
          </a:xfrm>
        </p:spPr>
        <p:txBody>
          <a:bodyPr/>
          <a:lstStyle/>
          <a:p>
            <a:pPr marL="0" indent="0" fontAlgn="base">
              <a:buNone/>
            </a:pPr>
            <a:r>
              <a:rPr lang="ru-RU" sz="2800" b="0" i="0" dirty="0" err="1">
                <a:effectLst/>
                <a:latin typeface="Times New Roman" panose="02020603050405020304" pitchFamily="18" charset="0"/>
                <a:cs typeface="Times New Roman" panose="02020603050405020304" pitchFamily="18" charset="0"/>
              </a:rPr>
              <a:t>Қазақ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халқында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әрбір</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рудың</a:t>
            </a:r>
            <a:r>
              <a:rPr lang="ru-RU" sz="2800" b="0" i="0" dirty="0">
                <a:effectLst/>
                <a:latin typeface="Times New Roman" panose="02020603050405020304" pitchFamily="18" charset="0"/>
                <a:cs typeface="Times New Roman" panose="02020603050405020304" pitchFamily="18" charset="0"/>
              </a:rPr>
              <a:t> мал-</a:t>
            </a:r>
            <a:r>
              <a:rPr lang="ru-RU" sz="2800" b="0" i="0" dirty="0" err="1">
                <a:effectLst/>
                <a:latin typeface="Times New Roman" panose="02020603050405020304" pitchFamily="18" charset="0"/>
                <a:cs typeface="Times New Roman" panose="02020603050405020304" pitchFamily="18" charset="0"/>
              </a:rPr>
              <a:t>мүлікке</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салатын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өз</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таңбасы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болды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Соғыс</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жағдайында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межелі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жерге</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әрбір</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рудың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жасағы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өз</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руының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таңбасы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салынған</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err="1">
                <a:effectLst/>
                <a:latin typeface="Times New Roman" panose="02020603050405020304" pitchFamily="18" charset="0"/>
                <a:cs typeface="Times New Roman" panose="02020603050405020304" pitchFamily="18" charset="0"/>
              </a:rPr>
              <a:t>байрақ</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ұстап</a:t>
            </a:r>
            <a:r>
              <a:rPr lang="ru-RU" sz="2800" b="0" i="0" dirty="0">
                <a:effectLst/>
                <a:latin typeface="Times New Roman" panose="02020603050405020304" pitchFamily="18" charset="0"/>
                <a:cs typeface="Times New Roman" panose="02020603050405020304" pitchFamily="18" charset="0"/>
              </a:rPr>
              <a:t>, хан </a:t>
            </a:r>
            <a:r>
              <a:rPr lang="ru-RU" sz="2800" b="0" i="0" dirty="0" err="1">
                <a:effectLst/>
                <a:latin typeface="Times New Roman" panose="02020603050405020304" pitchFamily="18" charset="0"/>
                <a:cs typeface="Times New Roman" panose="02020603050405020304" pitchFamily="18" charset="0"/>
              </a:rPr>
              <a:t>туының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астына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жиналатын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болған</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err="1">
                <a:effectLst/>
                <a:latin typeface="Times New Roman" panose="02020603050405020304" pitchFamily="18" charset="0"/>
                <a:cs typeface="Times New Roman" panose="02020603050405020304" pitchFamily="18" charset="0"/>
              </a:rPr>
              <a:t>Қазақстан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тәуелсіздік</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алғаннан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кейін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оның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мемлекеттік</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Рәміздері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бекітілді</a:t>
            </a:r>
            <a:r>
              <a:rPr lang="ru-RU" sz="2800" b="0" i="0" dirty="0">
                <a:effectLst/>
                <a:latin typeface="Times New Roman" panose="02020603050405020304" pitchFamily="18" charset="0"/>
                <a:cs typeface="Times New Roman" panose="02020603050405020304" pitchFamily="18" charset="0"/>
              </a:rPr>
              <a:t>;</a:t>
            </a:r>
          </a:p>
          <a:p>
            <a:pPr fontAlgn="base"/>
            <a:r>
              <a:rPr lang="ru-RU" sz="2800" b="1" i="0" dirty="0" err="1">
                <a:effectLst/>
                <a:latin typeface="Times New Roman" panose="02020603050405020304" pitchFamily="18" charset="0"/>
                <a:cs typeface="Times New Roman" panose="02020603050405020304" pitchFamily="18" charset="0"/>
              </a:rPr>
              <a:t>Қазақстан</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Республикасының</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мемлекеттік</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Туы</a:t>
            </a:r>
            <a:r>
              <a:rPr lang="ru-RU" sz="2800" b="0" i="0" dirty="0">
                <a:effectLst/>
                <a:latin typeface="Times New Roman" panose="02020603050405020304" pitchFamily="18" charset="0"/>
                <a:cs typeface="Times New Roman" panose="02020603050405020304" pitchFamily="18" charset="0"/>
              </a:rPr>
              <a:t>,</a:t>
            </a:r>
          </a:p>
          <a:p>
            <a:pPr fontAlgn="base"/>
            <a:r>
              <a:rPr lang="ru-RU" sz="2800" b="1" i="0" dirty="0" err="1">
                <a:effectLst/>
                <a:latin typeface="Times New Roman" panose="02020603050405020304" pitchFamily="18" charset="0"/>
                <a:cs typeface="Times New Roman" panose="02020603050405020304" pitchFamily="18" charset="0"/>
              </a:rPr>
              <a:t>Қазақстан</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Республикасының</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мемлекеттік</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Елтаңбасы</a:t>
            </a:r>
            <a:r>
              <a:rPr lang="ru-RU" sz="2800" b="0" i="0" dirty="0">
                <a:effectLst/>
                <a:latin typeface="Times New Roman" panose="02020603050405020304" pitchFamily="18" charset="0"/>
                <a:cs typeface="Times New Roman" panose="02020603050405020304" pitchFamily="18" charset="0"/>
              </a:rPr>
              <a:t>,</a:t>
            </a:r>
          </a:p>
          <a:p>
            <a:pPr fontAlgn="base"/>
            <a:r>
              <a:rPr lang="ru-RU" sz="2800" b="1" i="0" dirty="0" err="1">
                <a:effectLst/>
                <a:latin typeface="Times New Roman" panose="02020603050405020304" pitchFamily="18" charset="0"/>
                <a:cs typeface="Times New Roman" panose="02020603050405020304" pitchFamily="18" charset="0"/>
              </a:rPr>
              <a:t>Қазақстан</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Республикасының</a:t>
            </a:r>
            <a:r>
              <a:rPr lang="ru-RU" sz="2800" b="1" i="0" dirty="0">
                <a:effectLst/>
                <a:latin typeface="Times New Roman" panose="02020603050405020304" pitchFamily="18" charset="0"/>
                <a:cs typeface="Times New Roman" panose="02020603050405020304" pitchFamily="18" charset="0"/>
              </a:rPr>
              <a:t> </a:t>
            </a:r>
            <a:r>
              <a:rPr lang="kk-KZ" sz="2800" b="1" i="0" dirty="0">
                <a:effectLst/>
                <a:latin typeface="Times New Roman" panose="02020603050405020304" pitchFamily="18" charset="0"/>
                <a:cs typeface="Times New Roman" panose="02020603050405020304" pitchFamily="18" charset="0"/>
              </a:rPr>
              <a:t>мемлекеттік Гимні</a:t>
            </a:r>
            <a:r>
              <a:rPr lang="ru-RU" sz="2800" b="0" i="0" dirty="0">
                <a:effectLst/>
                <a:latin typeface="Times New Roman" panose="02020603050405020304" pitchFamily="18" charset="0"/>
                <a:cs typeface="Times New Roman" panose="02020603050405020304" pitchFamily="18" charset="0"/>
              </a:rPr>
              <a:t>.</a:t>
            </a:r>
          </a:p>
          <a:p>
            <a:endParaRPr lang="ru-RU" dirty="0"/>
          </a:p>
        </p:txBody>
      </p:sp>
      <p:pic>
        <p:nvPicPr>
          <p:cNvPr id="4" name="Рисунок 4">
            <a:extLst>
              <a:ext uri="{FF2B5EF4-FFF2-40B4-BE49-F238E27FC236}">
                <a16:creationId xmlns:a16="http://schemas.microsoft.com/office/drawing/2014/main" xmlns="" id="{A7B23181-929B-004C-8FB6-AC446BFB51CA}"/>
              </a:ext>
            </a:extLst>
          </p:cNvPr>
          <p:cNvPicPr>
            <a:picLocks noChangeAspect="1"/>
          </p:cNvPicPr>
          <p:nvPr/>
        </p:nvPicPr>
        <p:blipFill>
          <a:blip r:embed="rId4"/>
          <a:stretch>
            <a:fillRect/>
          </a:stretch>
        </p:blipFill>
        <p:spPr>
          <a:xfrm>
            <a:off x="7137565" y="1199902"/>
            <a:ext cx="4420258" cy="4059402"/>
          </a:xfrm>
          <a:prstGeom prst="rect">
            <a:avLst/>
          </a:prstGeom>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87087208"/>
      </p:ext>
    </p:extLst>
  </p:cSld>
  <p:clrMapOvr>
    <a:masterClrMapping/>
  </p:clrMapOvr>
  <mc:AlternateContent xmlns:mc="http://schemas.openxmlformats.org/markup-compatibility/2006" xmlns:p14="http://schemas.microsoft.com/office/powerpoint/2010/main">
    <mc:Choice Requires="p14">
      <p:transition spd="slow" p14:dur="2000" advTm="4109"/>
    </mc:Choice>
    <mc:Fallback xmlns="">
      <p:transition spd="slow" advTm="4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xmlns="" id="{DA5A6B5C-B191-9749-9594-DAEC6855CB91}"/>
              </a:ext>
            </a:extLst>
          </p:cNvPr>
          <p:cNvSpPr>
            <a:spLocks noGrp="1"/>
          </p:cNvSpPr>
          <p:nvPr>
            <p:ph sz="half" idx="1"/>
          </p:nvPr>
        </p:nvSpPr>
        <p:spPr>
          <a:xfrm>
            <a:off x="332341" y="435726"/>
            <a:ext cx="11362132" cy="1988820"/>
          </a:xfrm>
        </p:spPr>
        <p:txBody>
          <a:bodyPr>
            <a:normAutofit fontScale="92500"/>
          </a:bodyPr>
          <a:lstStyle/>
          <a:p>
            <a:pPr marL="0" indent="0">
              <a:buNone/>
            </a:pPr>
            <a:r>
              <a:rPr lang="kk-KZ" sz="3000" b="0" i="0">
                <a:solidFill>
                  <a:srgbClr val="333333"/>
                </a:solidFill>
                <a:effectLst/>
                <a:latin typeface="Times New Roman" panose="02020603050405020304" pitchFamily="18" charset="0"/>
                <a:cs typeface="Times New Roman" panose="02020603050405020304" pitchFamily="18" charset="0"/>
              </a:rPr>
              <a:t>«</a:t>
            </a:r>
            <a:r>
              <a:rPr lang="ru-RU" sz="3000" b="0" i="0">
                <a:solidFill>
                  <a:srgbClr val="333333"/>
                </a:solidFill>
                <a:effectLst/>
                <a:latin typeface="Times New Roman" panose="02020603050405020304" pitchFamily="18" charset="0"/>
                <a:cs typeface="Times New Roman" panose="02020603050405020304" pitchFamily="18" charset="0"/>
              </a:rPr>
              <a:t>Қазақстан Республикасының Мемлекеттік рәміздері туралы</a:t>
            </a:r>
            <a:r>
              <a:rPr lang="kk-KZ" sz="3000">
                <a:solidFill>
                  <a:srgbClr val="333333"/>
                </a:solidFill>
                <a:latin typeface="Times New Roman" panose="02020603050405020304" pitchFamily="18" charset="0"/>
                <a:cs typeface="Times New Roman" panose="02020603050405020304" pitchFamily="18" charset="0"/>
              </a:rPr>
              <a:t>»</a:t>
            </a:r>
            <a:r>
              <a:rPr lang="ru-RU" sz="3000" b="0" i="0">
                <a:solidFill>
                  <a:srgbClr val="333333"/>
                </a:solidFill>
                <a:effectLst/>
                <a:latin typeface="Times New Roman" panose="02020603050405020304" pitchFamily="18" charset="0"/>
                <a:cs typeface="Times New Roman" panose="02020603050405020304" pitchFamily="18" charset="0"/>
              </a:rPr>
              <a:t> Конституциялық Заң 2007 жылы 4 маусымда қабылданды. Осы Заңға сәйкес жыл сайын 4 маусым Қазақстан Республикасында Мемлекеттік рәміздер күні ретінде мерекеленеді</a:t>
            </a:r>
            <a:r>
              <a:rPr lang="ru-RU" b="0" i="0">
                <a:solidFill>
                  <a:srgbClr val="333333"/>
                </a:solidFill>
                <a:effectLst/>
                <a:latin typeface="Open Sans"/>
              </a:rPr>
              <a:t>.</a:t>
            </a:r>
            <a:endParaRPr lang="ru-RU"/>
          </a:p>
        </p:txBody>
      </p:sp>
      <p:sp>
        <p:nvSpPr>
          <p:cNvPr id="7" name="Объект 6">
            <a:extLst>
              <a:ext uri="{FF2B5EF4-FFF2-40B4-BE49-F238E27FC236}">
                <a16:creationId xmlns:a16="http://schemas.microsoft.com/office/drawing/2014/main" xmlns="" id="{B7720B04-17DD-B24F-95E4-0CD56ABFD23C}"/>
              </a:ext>
            </a:extLst>
          </p:cNvPr>
          <p:cNvSpPr>
            <a:spLocks noGrp="1"/>
          </p:cNvSpPr>
          <p:nvPr>
            <p:ph sz="half" idx="2"/>
          </p:nvPr>
        </p:nvSpPr>
        <p:spPr>
          <a:xfrm>
            <a:off x="332341" y="2424546"/>
            <a:ext cx="11527318" cy="3364675"/>
          </a:xfrm>
        </p:spPr>
        <p:txBody>
          <a:bodyPr>
            <a:normAutofit fontScale="92500"/>
          </a:bodyPr>
          <a:lstStyle/>
          <a:p>
            <a:pPr marL="0" indent="0">
              <a:buNone/>
            </a:pPr>
            <a:r>
              <a:rPr lang="ru-RU" sz="3300" b="0" i="0">
                <a:solidFill>
                  <a:srgbClr val="333333"/>
                </a:solidFill>
                <a:effectLst/>
                <a:latin typeface="Times New Roman" panose="02020603050405020304" pitchFamily="18" charset="0"/>
                <a:cs typeface="Times New Roman" panose="02020603050405020304" pitchFamily="18" charset="0"/>
              </a:rPr>
              <a:t>Қазақстан Республикасының мемлекеттік туы – ортасында шұғылалы күн, оның астында қалықтап ұшқан қыран бейнеленген тік бұрышты көгілдір түсті мата. Тудың сабының тұсында ұлттық өрнек тік жолақ түрінде нақышталған. Күн, оның шұғыласы, қыран және ұлттық өрнек бейнесі алтын түстес.</a:t>
            </a:r>
          </a:p>
          <a:p>
            <a:pPr marL="0" indent="0">
              <a:buNone/>
            </a:pPr>
            <a:r>
              <a:rPr lang="ru-RU" sz="3300" b="0" i="0">
                <a:solidFill>
                  <a:srgbClr val="333333"/>
                </a:solidFill>
                <a:effectLst/>
                <a:latin typeface="Times New Roman" panose="02020603050405020304" pitchFamily="18" charset="0"/>
                <a:cs typeface="Times New Roman" panose="02020603050405020304" pitchFamily="18" charset="0"/>
              </a:rPr>
              <a:t>Қазақстан Республикасы Мемлекеттік туының авторы – Қазақстанның еңбек сіңірген өнер қайраткері Шәкен Ниязбеков</a:t>
            </a:r>
            <a:r>
              <a:rPr lang="ru-RU" b="0" i="0">
                <a:solidFill>
                  <a:srgbClr val="333333"/>
                </a:solidFill>
                <a:effectLst/>
                <a:latin typeface="Open Sans"/>
              </a:rPr>
              <a:t>.</a:t>
            </a:r>
          </a:p>
          <a:p>
            <a:pPr marL="0" indent="0">
              <a:buNone/>
            </a:pPr>
            <a:endParaRPr lang="ru-RU"/>
          </a:p>
        </p:txBody>
      </p:sp>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99665938"/>
      </p:ext>
    </p:extLst>
  </p:cSld>
  <p:clrMapOvr>
    <a:masterClrMapping/>
  </p:clrMapOvr>
  <mc:AlternateContent xmlns:mc="http://schemas.openxmlformats.org/markup-compatibility/2006" xmlns:p14="http://schemas.microsoft.com/office/powerpoint/2010/main">
    <mc:Choice Requires="p14">
      <p:transition spd="slow" p14:dur="2000" advTm="1733"/>
    </mc:Choice>
    <mc:Fallback xmlns="">
      <p:transition spd="slow" advTm="1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xmlns="" id="{9E1BE668-77EA-0449-9489-EC4C43114E0D}"/>
              </a:ext>
            </a:extLst>
          </p:cNvPr>
          <p:cNvPicPr>
            <a:picLocks noGrp="1" noChangeAspect="1"/>
          </p:cNvPicPr>
          <p:nvPr>
            <p:ph idx="1"/>
          </p:nvPr>
        </p:nvPicPr>
        <p:blipFill>
          <a:blip r:embed="rId4"/>
          <a:stretch>
            <a:fillRect/>
          </a:stretch>
        </p:blipFill>
        <p:spPr>
          <a:xfrm>
            <a:off x="1138051" y="667988"/>
            <a:ext cx="9784773" cy="5418116"/>
          </a:xfrm>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72918462"/>
      </p:ext>
    </p:extLst>
  </p:cSld>
  <p:clrMapOvr>
    <a:masterClrMapping/>
  </p:clrMapOvr>
  <mc:AlternateContent xmlns:mc="http://schemas.openxmlformats.org/markup-compatibility/2006" xmlns:p14="http://schemas.microsoft.com/office/powerpoint/2010/main">
    <mc:Choice Requires="p14">
      <p:transition spd="slow" p14:dur="2000" advTm="1341"/>
    </mc:Choice>
    <mc:Fallback xmlns="">
      <p:transition spd="slow" advTm="1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A426588-5359-3F40-B7AA-442F0CA73782}"/>
              </a:ext>
            </a:extLst>
          </p:cNvPr>
          <p:cNvSpPr>
            <a:spLocks noGrp="1"/>
          </p:cNvSpPr>
          <p:nvPr>
            <p:ph idx="1"/>
          </p:nvPr>
        </p:nvSpPr>
        <p:spPr>
          <a:xfrm>
            <a:off x="290530" y="389590"/>
            <a:ext cx="6438821" cy="6117098"/>
          </a:xfrm>
        </p:spPr>
        <p:txBody>
          <a:bodyPr>
            <a:normAutofit fontScale="92500" lnSpcReduction="10000"/>
          </a:bodyPr>
          <a:lstStyle/>
          <a:p>
            <a:pPr marL="0" indent="0">
              <a:buNone/>
            </a:pPr>
            <a:r>
              <a:rPr lang="ru-RU" sz="2800" b="0" i="0">
                <a:solidFill>
                  <a:srgbClr val="333333"/>
                </a:solidFill>
                <a:effectLst/>
                <a:latin typeface="Times New Roman" panose="02020603050405020304" pitchFamily="18" charset="0"/>
                <a:cs typeface="Times New Roman" panose="02020603050405020304" pitchFamily="18" charset="0"/>
              </a:rPr>
              <a:t>Қазақстан Республикасының Мемлекеттік елтаңбасы – дөңгелек нысанды және көгілдір түс аясындағы шаңырақ түрінде бейнеленген, шаңырақты айнала күн сәулесіндей тарап уықтар шаншылған. Шаңырақтың оң жағы мен сол жағында аңыздардағы қанатты пырақтар бейнесі орналастырылған. Жоғарғы бөлігінде – бес бұрышты көлемді жұлдыз, ал төменгі бөлігінде «Қазақстан» деген жазу бар. Жұлдыздың, шаңырақтың, уықтардың, аңыздардағы қанатты пырақтардың бейнесі, сондай-ақ  «Қазақстан» деген жазу – алтын түстес.</a:t>
            </a:r>
          </a:p>
          <a:p>
            <a:pPr marL="0" indent="0">
              <a:buNone/>
            </a:pPr>
            <a:r>
              <a:rPr lang="ru-RU" sz="2800" b="0" i="0">
                <a:solidFill>
                  <a:srgbClr val="333333"/>
                </a:solidFill>
                <a:effectLst/>
                <a:latin typeface="Times New Roman" panose="02020603050405020304" pitchFamily="18" charset="0"/>
                <a:cs typeface="Times New Roman" panose="02020603050405020304" pitchFamily="18" charset="0"/>
              </a:rPr>
              <a:t>Қазақстан Республикасы Мемлекеттік елтаңбасының авторлары – белгілі сәулетшілер Жандарбек Мәлібеков пен Шот-Аман Уәлиханов.</a:t>
            </a:r>
          </a:p>
          <a:p>
            <a:pPr marL="0" indent="0">
              <a:buNone/>
            </a:pPr>
            <a:endParaRPr lang="ru-RU"/>
          </a:p>
        </p:txBody>
      </p:sp>
      <p:pic>
        <p:nvPicPr>
          <p:cNvPr id="4" name="Рисунок 4">
            <a:extLst>
              <a:ext uri="{FF2B5EF4-FFF2-40B4-BE49-F238E27FC236}">
                <a16:creationId xmlns:a16="http://schemas.microsoft.com/office/drawing/2014/main" xmlns="" id="{6E434963-4308-4049-9AC1-3479F71836DD}"/>
              </a:ext>
            </a:extLst>
          </p:cNvPr>
          <p:cNvPicPr>
            <a:picLocks noChangeAspect="1"/>
          </p:cNvPicPr>
          <p:nvPr/>
        </p:nvPicPr>
        <p:blipFill>
          <a:blip r:embed="rId4"/>
          <a:stretch>
            <a:fillRect/>
          </a:stretch>
        </p:blipFill>
        <p:spPr>
          <a:xfrm>
            <a:off x="6729351" y="633598"/>
            <a:ext cx="5267325" cy="5219700"/>
          </a:xfrm>
          <a:prstGeom prst="rect">
            <a:avLst/>
          </a:prstGeom>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28042158"/>
      </p:ext>
    </p:extLst>
  </p:cSld>
  <p:clrMapOvr>
    <a:masterClrMapping/>
  </p:clrMapOvr>
  <mc:AlternateContent xmlns:mc="http://schemas.openxmlformats.org/markup-compatibility/2006" xmlns:p14="http://schemas.microsoft.com/office/powerpoint/2010/main">
    <mc:Choice Requires="p14">
      <p:transition spd="slow" p14:dur="2000" advTm="1996"/>
    </mc:Choice>
    <mc:Fallback xmlns="">
      <p:transition spd="slow" advTm="1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882EFF8B-91B1-044C-A811-88E123B3BF7B}"/>
              </a:ext>
            </a:extLst>
          </p:cNvPr>
          <p:cNvSpPr>
            <a:spLocks noGrp="1"/>
          </p:cNvSpPr>
          <p:nvPr>
            <p:ph idx="1"/>
          </p:nvPr>
        </p:nvSpPr>
        <p:spPr>
          <a:xfrm>
            <a:off x="488451" y="463811"/>
            <a:ext cx="5906905" cy="5708884"/>
          </a:xfrm>
        </p:spPr>
        <p:txBody>
          <a:bodyPr/>
          <a:lstStyle/>
          <a:p>
            <a:pPr marL="0" indent="0">
              <a:buNone/>
            </a:pPr>
            <a:r>
              <a:rPr lang="ru-RU" sz="2800" b="0" i="0">
                <a:solidFill>
                  <a:srgbClr val="333333"/>
                </a:solidFill>
                <a:effectLst/>
                <a:latin typeface="Times New Roman" panose="02020603050405020304" pitchFamily="18" charset="0"/>
                <a:cs typeface="Times New Roman" panose="02020603050405020304" pitchFamily="18" charset="0"/>
              </a:rPr>
              <a:t>Бұрын «Менің Қазақстаным» әні ретінде танымал болған Қазақстанның гимні Президент Нұрсұлтан Назарбаевтың бастамасы бойынша 2006 жылы 6 қаңтарда еліміздің Парламентінде бекітілді. Бірінші рет ол 2006 жылы 11 қаңтарда Мемлекет басшысының салтанатты ұлықтау рәсімінде орындалды.</a:t>
            </a:r>
          </a:p>
          <a:p>
            <a:pPr marL="0" indent="0">
              <a:buNone/>
            </a:pPr>
            <a:r>
              <a:rPr lang="ru-RU" sz="2800" b="0" i="0">
                <a:solidFill>
                  <a:srgbClr val="333333"/>
                </a:solidFill>
                <a:effectLst/>
                <a:latin typeface="Times New Roman" panose="02020603050405020304" pitchFamily="18" charset="0"/>
                <a:cs typeface="Times New Roman" panose="02020603050405020304" pitchFamily="18" charset="0"/>
              </a:rPr>
              <a:t>Әннің авторы Шәмші Қалдаяқов, сөзін жазғандар: Жұмекен Нәжімеденов, Нұрсұлтан Назарбаев.</a:t>
            </a:r>
          </a:p>
          <a:p>
            <a:endParaRPr lang="ru-RU"/>
          </a:p>
        </p:txBody>
      </p:sp>
      <p:pic>
        <p:nvPicPr>
          <p:cNvPr id="4" name="Рисунок 4">
            <a:extLst>
              <a:ext uri="{FF2B5EF4-FFF2-40B4-BE49-F238E27FC236}">
                <a16:creationId xmlns:a16="http://schemas.microsoft.com/office/drawing/2014/main" xmlns="" id="{0A472601-544E-9B4B-B1CA-429C2A873501}"/>
              </a:ext>
            </a:extLst>
          </p:cNvPr>
          <p:cNvPicPr>
            <a:picLocks noChangeAspect="1"/>
          </p:cNvPicPr>
          <p:nvPr/>
        </p:nvPicPr>
        <p:blipFill>
          <a:blip r:embed="rId4"/>
          <a:stretch>
            <a:fillRect/>
          </a:stretch>
        </p:blipFill>
        <p:spPr>
          <a:xfrm>
            <a:off x="6481948" y="608919"/>
            <a:ext cx="4318951" cy="5708884"/>
          </a:xfrm>
          <a:prstGeom prst="rect">
            <a:avLst/>
          </a:prstGeom>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08977516"/>
      </p:ext>
    </p:extLst>
  </p:cSld>
  <p:clrMapOvr>
    <a:masterClrMapping/>
  </p:clrMapOvr>
  <mc:AlternateContent xmlns:mc="http://schemas.openxmlformats.org/markup-compatibility/2006" xmlns:p14="http://schemas.microsoft.com/office/powerpoint/2010/main">
    <mc:Choice Requires="p14">
      <p:transition spd="slow" p14:dur="2000" advTm="1750"/>
    </mc:Choice>
    <mc:Fallback xmlns="">
      <p:transition spd="slow" advTm="1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A2F3331-23B0-724A-910D-3600AE039ECB}"/>
              </a:ext>
            </a:extLst>
          </p:cNvPr>
          <p:cNvSpPr>
            <a:spLocks noGrp="1"/>
          </p:cNvSpPr>
          <p:nvPr>
            <p:ph type="title"/>
          </p:nvPr>
        </p:nvSpPr>
        <p:spPr>
          <a:xfrm>
            <a:off x="374815" y="173182"/>
            <a:ext cx="11442370" cy="2115292"/>
          </a:xfrm>
        </p:spPr>
        <p:txBody>
          <a:bodyPr>
            <a:normAutofit fontScale="90000"/>
          </a:bodyPr>
          <a:lstStyle/>
          <a:p>
            <a:r>
              <a:rPr lang="ru-RU" b="1" i="0">
                <a:solidFill>
                  <a:srgbClr val="222222"/>
                </a:solidFill>
                <a:effectLst/>
                <a:latin typeface="Times New Roman" panose="02020603050405020304" pitchFamily="18" charset="0"/>
                <a:cs typeface="Times New Roman" panose="02020603050405020304" pitchFamily="18" charset="0"/>
              </a:rPr>
              <a:t>Қазақстан Республикасының Конституциясы</a:t>
            </a:r>
            <a:r>
              <a:rPr lang="ru-RU" b="1" i="0">
                <a:solidFill>
                  <a:srgbClr val="222222"/>
                </a:solidFill>
                <a:effectLst/>
                <a:latin typeface="Linux Libertine"/>
              </a:rPr>
              <a:t/>
            </a:r>
            <a:br>
              <a:rPr lang="ru-RU" b="1" i="0">
                <a:solidFill>
                  <a:srgbClr val="222222"/>
                </a:solidFill>
                <a:effectLst/>
                <a:latin typeface="Linux Libertine"/>
              </a:rPr>
            </a:br>
            <a:endParaRPr lang="ru-RU"/>
          </a:p>
        </p:txBody>
      </p:sp>
      <p:sp>
        <p:nvSpPr>
          <p:cNvPr id="3" name="Объект 2">
            <a:extLst>
              <a:ext uri="{FF2B5EF4-FFF2-40B4-BE49-F238E27FC236}">
                <a16:creationId xmlns:a16="http://schemas.microsoft.com/office/drawing/2014/main" xmlns="" id="{6C2048DC-5E07-F04C-A324-8C8840ECFA56}"/>
              </a:ext>
            </a:extLst>
          </p:cNvPr>
          <p:cNvSpPr>
            <a:spLocks noGrp="1"/>
          </p:cNvSpPr>
          <p:nvPr>
            <p:ph idx="1"/>
          </p:nvPr>
        </p:nvSpPr>
        <p:spPr>
          <a:xfrm>
            <a:off x="513192" y="1688454"/>
            <a:ext cx="6228529" cy="4595572"/>
          </a:xfrm>
        </p:spPr>
        <p:txBody>
          <a:bodyPr>
            <a:normAutofit/>
          </a:bodyPr>
          <a:lstStyle/>
          <a:p>
            <a:pPr marL="0" indent="0">
              <a:buNone/>
            </a:pPr>
            <a:r>
              <a:rPr lang="ru-RU" sz="2800" b="1" i="0" dirty="0" err="1">
                <a:effectLst/>
                <a:latin typeface="Times New Roman" panose="02020603050405020304" pitchFamily="18" charset="0"/>
                <a:cs typeface="Times New Roman" panose="02020603050405020304" pitchFamily="18" charset="0"/>
              </a:rPr>
              <a:t>Қазақстан</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Республикасының</a:t>
            </a:r>
            <a:r>
              <a:rPr lang="ru-RU" sz="2800" b="1" i="0" dirty="0">
                <a:effectLst/>
                <a:latin typeface="Times New Roman" panose="02020603050405020304" pitchFamily="18" charset="0"/>
                <a:cs typeface="Times New Roman" panose="02020603050405020304" pitchFamily="18" charset="0"/>
              </a:rPr>
              <a:t> </a:t>
            </a:r>
            <a:r>
              <a:rPr lang="ru-RU" sz="2800" b="1" i="0" dirty="0" err="1">
                <a:effectLst/>
                <a:latin typeface="Times New Roman" panose="02020603050405020304" pitchFamily="18" charset="0"/>
                <a:cs typeface="Times New Roman" panose="02020603050405020304" pitchFamily="18" charset="0"/>
              </a:rPr>
              <a:t>Конституциясы</a:t>
            </a:r>
            <a:r>
              <a:rPr lang="ru-RU" sz="2800" b="0" i="0" dirty="0">
                <a:effectLst/>
                <a:latin typeface="Times New Roman" panose="02020603050405020304" pitchFamily="18" charset="0"/>
                <a:cs typeface="Times New Roman" panose="02020603050405020304" pitchFamily="18" charset="0"/>
              </a:rPr>
              <a:t> — </a:t>
            </a:r>
            <a:r>
              <a:rPr lang="ru-RU" sz="2800" b="0" i="0" u="none" strike="noStrike" dirty="0" err="1">
                <a:effectLst/>
                <a:latin typeface="Times New Roman" panose="02020603050405020304" pitchFamily="18" charset="0"/>
                <a:cs typeface="Times New Roman" panose="02020603050405020304" pitchFamily="18" charset="0"/>
              </a:rPr>
              <a:t>Қазақстан</a:t>
            </a:r>
            <a:r>
              <a:rPr lang="ru-RU" sz="2800" b="0" i="0" u="none" strike="noStrike" dirty="0">
                <a:effectLst/>
                <a:latin typeface="Times New Roman" panose="02020603050405020304" pitchFamily="18" charset="0"/>
                <a:cs typeface="Times New Roman" panose="02020603050405020304" pitchFamily="18" charset="0"/>
              </a:rPr>
              <a:t> </a:t>
            </a:r>
            <a:r>
              <a:rPr lang="ru-RU" sz="2800" b="0" i="0" u="none" strike="noStrike" dirty="0" err="1">
                <a:effectLst/>
                <a:latin typeface="Times New Roman" panose="02020603050405020304" pitchFamily="18" charset="0"/>
                <a:cs typeface="Times New Roman" panose="02020603050405020304" pitchFamily="18" charset="0"/>
              </a:rPr>
              <a:t>Республикасының</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Ата</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Заңы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Ағымдағы</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Конституция</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1995 </a:t>
            </a:r>
            <a:r>
              <a:rPr lang="ru-RU" sz="2800" b="0" i="0" u="none" strike="noStrike" dirty="0" err="1">
                <a:effectLst/>
                <a:latin typeface="Times New Roman" panose="02020603050405020304" pitchFamily="18" charset="0"/>
                <a:cs typeface="Times New Roman" panose="02020603050405020304" pitchFamily="18" charset="0"/>
              </a:rPr>
              <a:t>жылы</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30 </a:t>
            </a:r>
            <a:r>
              <a:rPr lang="ru-RU" sz="2800" b="0" i="0" u="none" strike="noStrike" dirty="0" err="1">
                <a:effectLst/>
                <a:latin typeface="Times New Roman" panose="02020603050405020304" pitchFamily="18" charset="0"/>
                <a:cs typeface="Times New Roman" panose="02020603050405020304" pitchFamily="18" charset="0"/>
              </a:rPr>
              <a:t>тамыз</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күні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жалпыхалықтық</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Референдум</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негізінде</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қабылданды</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және</a:t>
            </a:r>
            <a:r>
              <a:rPr lang="ru-RU" sz="2800" b="0" i="0" dirty="0">
                <a:effectLst/>
                <a:latin typeface="Times New Roman" panose="02020603050405020304" pitchFamily="18" charset="0"/>
                <a:cs typeface="Times New Roman" panose="02020603050405020304" pitchFamily="18" charset="0"/>
              </a:rPr>
              <a:t> </a:t>
            </a:r>
            <a:r>
              <a:rPr lang="ru-RU" sz="2800" b="0" i="0" u="none" strike="noStrike" dirty="0">
                <a:effectLst/>
                <a:latin typeface="Times New Roman" panose="02020603050405020304" pitchFamily="18" charset="0"/>
                <a:cs typeface="Times New Roman" panose="02020603050405020304" pitchFamily="18" charset="0"/>
              </a:rPr>
              <a:t>5 </a:t>
            </a:r>
            <a:r>
              <a:rPr lang="ru-RU" sz="2800" b="0" i="0" u="none" strike="noStrike" dirty="0" err="1">
                <a:effectLst/>
                <a:latin typeface="Times New Roman" panose="02020603050405020304" pitchFamily="18" charset="0"/>
                <a:cs typeface="Times New Roman" panose="02020603050405020304" pitchFamily="18" charset="0"/>
              </a:rPr>
              <a:t>қыркүйек</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күні</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өз</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күшіне</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енді</a:t>
            </a:r>
            <a:r>
              <a:rPr lang="ru-RU" sz="2800" b="0" i="0" dirty="0">
                <a:effectLst/>
                <a:latin typeface="Times New Roman" panose="02020603050405020304" pitchFamily="18" charset="0"/>
                <a:cs typeface="Times New Roman" panose="02020603050405020304" pitchFamily="18" charset="0"/>
              </a:rPr>
              <a:t>. Конституция 9 </a:t>
            </a:r>
            <a:r>
              <a:rPr lang="ru-RU" sz="2800" b="0" i="0" dirty="0" err="1">
                <a:effectLst/>
                <a:latin typeface="Times New Roman" panose="02020603050405020304" pitchFamily="18" charset="0"/>
                <a:cs typeface="Times New Roman" panose="02020603050405020304" pitchFamily="18" charset="0"/>
              </a:rPr>
              <a:t>тараудан</a:t>
            </a:r>
            <a:r>
              <a:rPr lang="ru-RU" sz="2800" b="0" i="0" dirty="0">
                <a:effectLst/>
                <a:latin typeface="Times New Roman" panose="02020603050405020304" pitchFamily="18" charset="0"/>
                <a:cs typeface="Times New Roman" panose="02020603050405020304" pitchFamily="18" charset="0"/>
              </a:rPr>
              <a:t>, 98 </a:t>
            </a:r>
            <a:r>
              <a:rPr lang="ru-RU" sz="2800" b="0" i="0" dirty="0" err="1">
                <a:effectLst/>
                <a:latin typeface="Times New Roman" panose="02020603050405020304" pitchFamily="18" charset="0"/>
                <a:cs typeface="Times New Roman" panose="02020603050405020304" pitchFamily="18" charset="0"/>
              </a:rPr>
              <a:t>баптан</a:t>
            </a:r>
            <a:r>
              <a:rPr lang="ru-RU" sz="2800" b="0" i="0" dirty="0">
                <a:effectLst/>
                <a:latin typeface="Times New Roman" panose="02020603050405020304" pitchFamily="18" charset="0"/>
                <a:cs typeface="Times New Roman" panose="02020603050405020304" pitchFamily="18" charset="0"/>
              </a:rPr>
              <a:t> </a:t>
            </a:r>
            <a:r>
              <a:rPr lang="ru-RU" sz="2800" b="0" i="0" dirty="0" err="1">
                <a:effectLst/>
                <a:latin typeface="Times New Roman" panose="02020603050405020304" pitchFamily="18" charset="0"/>
                <a:cs typeface="Times New Roman" panose="02020603050405020304" pitchFamily="18" charset="0"/>
              </a:rPr>
              <a:t>тұрады</a:t>
            </a:r>
            <a:r>
              <a:rPr lang="ru-RU" sz="2800" b="0" i="0" dirty="0">
                <a:effectLst/>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pic>
        <p:nvPicPr>
          <p:cNvPr id="4" name="Рисунок 4">
            <a:extLst>
              <a:ext uri="{FF2B5EF4-FFF2-40B4-BE49-F238E27FC236}">
                <a16:creationId xmlns:a16="http://schemas.microsoft.com/office/drawing/2014/main" xmlns="" id="{C9061C62-1C9C-9043-8B33-E510D6E9D3CC}"/>
              </a:ext>
            </a:extLst>
          </p:cNvPr>
          <p:cNvPicPr>
            <a:picLocks noChangeAspect="1"/>
          </p:cNvPicPr>
          <p:nvPr/>
        </p:nvPicPr>
        <p:blipFill>
          <a:blip r:embed="rId4"/>
          <a:stretch>
            <a:fillRect/>
          </a:stretch>
        </p:blipFill>
        <p:spPr>
          <a:xfrm>
            <a:off x="6880097" y="1740993"/>
            <a:ext cx="4500421" cy="3949267"/>
          </a:xfrm>
          <a:prstGeom prst="rect">
            <a:avLst/>
          </a:prstGeom>
        </p:spPr>
      </p:pic>
      <p:pic>
        <p:nvPicPr>
          <p:cNvPr id="5" name="Звук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25572254"/>
      </p:ext>
    </p:extLst>
  </p:cSld>
  <p:clrMapOvr>
    <a:masterClrMapping/>
  </p:clrMapOvr>
  <mc:AlternateContent xmlns:mc="http://schemas.openxmlformats.org/markup-compatibility/2006" xmlns:p14="http://schemas.microsoft.com/office/powerpoint/2010/main">
    <mc:Choice Requires="p14">
      <p:transition spd="slow" p14:dur="2000" advTm="18946"/>
    </mc:Choice>
    <mc:Fallback xmlns="">
      <p:transition spd="slow" advTm="18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xmlns="" id="{61AAC3DC-9501-B346-8D13-BB3BC18EDB9C}"/>
              </a:ext>
            </a:extLst>
          </p:cNvPr>
          <p:cNvSpPr>
            <a:spLocks noGrp="1"/>
          </p:cNvSpPr>
          <p:nvPr>
            <p:ph sz="half" idx="1"/>
          </p:nvPr>
        </p:nvSpPr>
        <p:spPr>
          <a:xfrm>
            <a:off x="253418" y="462742"/>
            <a:ext cx="11386873" cy="1182485"/>
          </a:xfrm>
        </p:spPr>
        <p:txBody>
          <a:bodyPr>
            <a:noAutofit/>
          </a:bodyPr>
          <a:lstStyle/>
          <a:p>
            <a:pPr marL="0" indent="0">
              <a:buNone/>
            </a:pPr>
            <a:r>
              <a:rPr lang="ru-RU" sz="2800" b="0" i="0">
                <a:solidFill>
                  <a:srgbClr val="222222"/>
                </a:solidFill>
                <a:effectLst/>
                <a:latin typeface="Times New Roman" panose="02020603050405020304" pitchFamily="18" charset="0"/>
                <a:cs typeface="Times New Roman" panose="02020603050405020304" pitchFamily="18" charset="0"/>
              </a:rPr>
              <a:t>1995 ж. желтоқсанда екі палаталы (жоғарғы палаталы — Сенат, төменгі палаталы —Мәжіліс) Парламентке сайлау өткізілді.</a:t>
            </a:r>
            <a:endParaRPr lang="ru-RU" sz="2800">
              <a:latin typeface="Times New Roman" panose="02020603050405020304" pitchFamily="18" charset="0"/>
              <a:cs typeface="Times New Roman" panose="02020603050405020304" pitchFamily="18" charset="0"/>
            </a:endParaRPr>
          </a:p>
        </p:txBody>
      </p:sp>
      <p:sp>
        <p:nvSpPr>
          <p:cNvPr id="7" name="Объект 6">
            <a:extLst>
              <a:ext uri="{FF2B5EF4-FFF2-40B4-BE49-F238E27FC236}">
                <a16:creationId xmlns:a16="http://schemas.microsoft.com/office/drawing/2014/main" xmlns="" id="{14552481-696A-F94C-8207-D0E1C9E3602A}"/>
              </a:ext>
            </a:extLst>
          </p:cNvPr>
          <p:cNvSpPr>
            <a:spLocks noGrp="1"/>
          </p:cNvSpPr>
          <p:nvPr>
            <p:ph sz="half" idx="2"/>
          </p:nvPr>
        </p:nvSpPr>
        <p:spPr>
          <a:xfrm>
            <a:off x="395844" y="1645227"/>
            <a:ext cx="10438747" cy="3977640"/>
          </a:xfrm>
        </p:spPr>
        <p:txBody>
          <a:bodyPr>
            <a:normAutofit fontScale="32500" lnSpcReduction="20000"/>
          </a:bodyPr>
          <a:lstStyle/>
          <a:p>
            <a:pPr fontAlgn="base"/>
            <a:r>
              <a:rPr lang="ru-RU" sz="7200" b="1" i="0" dirty="0">
                <a:solidFill>
                  <a:srgbClr val="222222"/>
                </a:solidFill>
                <a:effectLst/>
                <a:latin typeface="Times New Roman" panose="02020603050405020304" pitchFamily="18" charset="0"/>
                <a:cs typeface="Times New Roman" panose="02020603050405020304" pitchFamily="18" charset="0"/>
              </a:rPr>
              <a:t>Конституция </a:t>
            </a:r>
            <a:r>
              <a:rPr lang="ru-RU" sz="7200" b="1" i="0" dirty="0" err="1">
                <a:solidFill>
                  <a:srgbClr val="222222"/>
                </a:solidFill>
                <a:effectLst/>
                <a:latin typeface="Times New Roman" panose="02020603050405020304" pitchFamily="18" charset="0"/>
                <a:cs typeface="Times New Roman" panose="02020603050405020304" pitchFamily="18" charset="0"/>
              </a:rPr>
              <a:t>құрылымы</a:t>
            </a:r>
            <a:endParaRPr lang="ru-RU" sz="7200" b="1"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I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Жалпы</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ережелер</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II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Адам </a:t>
            </a:r>
            <a:r>
              <a:rPr lang="ru-RU" sz="7200" b="0" i="0" dirty="0" err="1">
                <a:solidFill>
                  <a:srgbClr val="222222"/>
                </a:solidFill>
                <a:effectLst/>
                <a:latin typeface="Times New Roman" panose="02020603050405020304" pitchFamily="18" charset="0"/>
                <a:cs typeface="Times New Roman" panose="02020603050405020304" pitchFamily="18" charset="0"/>
              </a:rPr>
              <a:t>және</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азамат</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III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Президент</a:t>
            </a: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IV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Парламент</a:t>
            </a: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V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Үкімет</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VI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Конституциялық</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кеңес</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VII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Соттар</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және</a:t>
            </a:r>
            <a:r>
              <a:rPr lang="ru-RU" sz="7200" b="0" i="0" dirty="0">
                <a:solidFill>
                  <a:srgbClr val="222222"/>
                </a:solidFill>
                <a:effectLst/>
                <a:latin typeface="Times New Roman" panose="02020603050405020304" pitchFamily="18" charset="0"/>
                <a:cs typeface="Times New Roman" panose="02020603050405020304" pitchFamily="18" charset="0"/>
              </a:rPr>
              <a:t> сот </a:t>
            </a:r>
            <a:r>
              <a:rPr lang="ru-RU" sz="7200" b="0" i="0" dirty="0" err="1">
                <a:solidFill>
                  <a:srgbClr val="222222"/>
                </a:solidFill>
                <a:effectLst/>
                <a:latin typeface="Times New Roman" panose="02020603050405020304" pitchFamily="18" charset="0"/>
                <a:cs typeface="Times New Roman" panose="02020603050405020304" pitchFamily="18" charset="0"/>
              </a:rPr>
              <a:t>төрелігі</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VIII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Жергілікті</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мемлекеттік</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басқару</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және</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өзін-өзі</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басқару</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r>
              <a:rPr lang="af-ZA" sz="7200" b="0" i="0" dirty="0">
                <a:solidFill>
                  <a:srgbClr val="222222"/>
                </a:solidFill>
                <a:effectLst/>
                <a:latin typeface="Times New Roman" panose="02020603050405020304" pitchFamily="18" charset="0"/>
                <a:cs typeface="Times New Roman" panose="02020603050405020304" pitchFamily="18" charset="0"/>
              </a:rPr>
              <a:t>IX </a:t>
            </a:r>
            <a:r>
              <a:rPr lang="ru-RU" sz="7200" b="0" i="0" dirty="0" err="1">
                <a:solidFill>
                  <a:srgbClr val="222222"/>
                </a:solidFill>
                <a:effectLst/>
                <a:latin typeface="Times New Roman" panose="02020603050405020304" pitchFamily="18" charset="0"/>
                <a:cs typeface="Times New Roman" panose="02020603050405020304" pitchFamily="18" charset="0"/>
              </a:rPr>
              <a:t>Бөлім</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Қорытынды</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және</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өтпелі</a:t>
            </a:r>
            <a:r>
              <a:rPr lang="ru-RU" sz="7200" b="0" i="0" dirty="0">
                <a:solidFill>
                  <a:srgbClr val="222222"/>
                </a:solidFill>
                <a:effectLst/>
                <a:latin typeface="Times New Roman" panose="02020603050405020304" pitchFamily="18" charset="0"/>
                <a:cs typeface="Times New Roman" panose="02020603050405020304" pitchFamily="18" charset="0"/>
              </a:rPr>
              <a:t> </a:t>
            </a:r>
            <a:r>
              <a:rPr lang="ru-RU" sz="7200" b="0" i="0" dirty="0" err="1">
                <a:solidFill>
                  <a:srgbClr val="222222"/>
                </a:solidFill>
                <a:effectLst/>
                <a:latin typeface="Times New Roman" panose="02020603050405020304" pitchFamily="18" charset="0"/>
                <a:cs typeface="Times New Roman" panose="02020603050405020304" pitchFamily="18" charset="0"/>
              </a:rPr>
              <a:t>ережелер</a:t>
            </a:r>
            <a:endParaRPr lang="ru-RU" sz="7200" b="0" i="0" dirty="0">
              <a:solidFill>
                <a:srgbClr val="222222"/>
              </a:solidFill>
              <a:effectLst/>
              <a:latin typeface="Times New Roman" panose="02020603050405020304" pitchFamily="18" charset="0"/>
              <a:cs typeface="Times New Roman" panose="02020603050405020304" pitchFamily="18" charset="0"/>
            </a:endParaRPr>
          </a:p>
          <a:p>
            <a:pPr fontAlgn="base"/>
            <a:endParaRPr lang="ru-RU" sz="7200" b="1" i="0" dirty="0" smtClean="0">
              <a:solidFill>
                <a:srgbClr val="222222"/>
              </a:solidFill>
              <a:effectLst/>
              <a:latin typeface="Times New Roman" panose="02020603050405020304" pitchFamily="18" charset="0"/>
              <a:cs typeface="Times New Roman" panose="02020603050405020304" pitchFamily="18" charset="0"/>
            </a:endParaRPr>
          </a:p>
          <a:p>
            <a:pPr marL="0" indent="0">
              <a:buNone/>
            </a:pPr>
            <a:endParaRPr lang="ru-RU" dirty="0"/>
          </a:p>
        </p:txBody>
      </p:sp>
      <p:pic>
        <p:nvPicPr>
          <p:cNvPr id="8" name="Рисунок 8">
            <a:extLst>
              <a:ext uri="{FF2B5EF4-FFF2-40B4-BE49-F238E27FC236}">
                <a16:creationId xmlns:a16="http://schemas.microsoft.com/office/drawing/2014/main" xmlns="" id="{B68FB00A-936A-9340-9887-D38512205CC6}"/>
              </a:ext>
            </a:extLst>
          </p:cNvPr>
          <p:cNvPicPr>
            <a:picLocks noChangeAspect="1"/>
          </p:cNvPicPr>
          <p:nvPr/>
        </p:nvPicPr>
        <p:blipFill>
          <a:blip r:embed="rId4"/>
          <a:stretch>
            <a:fillRect/>
          </a:stretch>
        </p:blipFill>
        <p:spPr>
          <a:xfrm>
            <a:off x="7125195" y="1521526"/>
            <a:ext cx="4657522" cy="4493106"/>
          </a:xfrm>
          <a:prstGeom prst="rect">
            <a:avLst/>
          </a:prstGeom>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15337123"/>
      </p:ext>
    </p:extLst>
  </p:cSld>
  <p:clrMapOvr>
    <a:masterClrMapping/>
  </p:clrMapOvr>
  <mc:AlternateContent xmlns:mc="http://schemas.openxmlformats.org/markup-compatibility/2006" xmlns:p14="http://schemas.microsoft.com/office/powerpoint/2010/main">
    <mc:Choice Requires="p14">
      <p:transition spd="slow" p14:dur="2000" advTm="1450"/>
    </mc:Choice>
    <mc:Fallback xmlns="">
      <p:transition spd="slow" advTm="1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5">
            <a:extLst>
              <a:ext uri="{FF2B5EF4-FFF2-40B4-BE49-F238E27FC236}">
                <a16:creationId xmlns:a16="http://schemas.microsoft.com/office/drawing/2014/main" xmlns="" id="{0D9CDE07-52F4-3048-BAC7-AC8A01901FC0}"/>
              </a:ext>
            </a:extLst>
          </p:cNvPr>
          <p:cNvPicPr>
            <a:picLocks noChangeAspect="1"/>
          </p:cNvPicPr>
          <p:nvPr/>
        </p:nvPicPr>
        <p:blipFill>
          <a:blip r:embed="rId4"/>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xmlns="" id="{69C7C4AE-5321-A841-8CBC-BF4AE67A1064}"/>
              </a:ext>
            </a:extLst>
          </p:cNvPr>
          <p:cNvSpPr>
            <a:spLocks noGrp="1"/>
          </p:cNvSpPr>
          <p:nvPr>
            <p:ph type="title"/>
          </p:nvPr>
        </p:nvSpPr>
        <p:spPr>
          <a:xfrm>
            <a:off x="513192" y="5494534"/>
            <a:ext cx="10058400" cy="1609344"/>
          </a:xfrm>
        </p:spPr>
        <p:txBody>
          <a:bodyPr/>
          <a:lstStyle/>
          <a:p>
            <a:r>
              <a:rPr lang="kk-KZ">
                <a:latin typeface="Times New Roman" panose="02020603050405020304" pitchFamily="18" charset="0"/>
                <a:cs typeface="Times New Roman" panose="02020603050405020304" pitchFamily="18" charset="0"/>
              </a:rPr>
              <a:t>Назарларыңызға рахмет!</a:t>
            </a:r>
            <a:endParaRPr lang="ru-RU">
              <a:latin typeface="Times New Roman" panose="02020603050405020304" pitchFamily="18" charset="0"/>
              <a:cs typeface="Times New Roman" panose="02020603050405020304" pitchFamily="18" charset="0"/>
            </a:endParaRPr>
          </a:p>
        </p:txBody>
      </p:sp>
      <p:pic>
        <p:nvPicPr>
          <p:cNvPr id="3" name="Звук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91290247"/>
      </p:ext>
    </p:extLst>
  </p:cSld>
  <p:clrMapOvr>
    <a:masterClrMapping/>
  </p:clrMapOvr>
  <mc:AlternateContent xmlns:mc="http://schemas.openxmlformats.org/markup-compatibility/2006" xmlns:p14="http://schemas.microsoft.com/office/powerpoint/2010/main">
    <mc:Choice Requires="p14">
      <p:transition spd="slow" p14:dur="2000" advTm="6302"/>
    </mc:Choice>
    <mc:Fallback xmlns="">
      <p:transition spd="slow" advTm="6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otalTime>22</TotalTime>
  <Words>435</Words>
  <Application>Microsoft Office PowerPoint</Application>
  <PresentationFormat>Произвольный</PresentationFormat>
  <Paragraphs>42</Paragraphs>
  <Slides>16</Slides>
  <Notes>0</Notes>
  <HiddenSlides>0</HiddenSlides>
  <MMClips>16</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Дерево</vt:lpstr>
      <vt:lpstr>Қазақстан республикасының мемлекеттік құрылысы.  ҚР Мемлекеттік рәміздері. ҚР конституциясы</vt:lpstr>
      <vt:lpstr>Презентация PowerPoint</vt:lpstr>
      <vt:lpstr>Басқару жүйесі </vt:lpstr>
      <vt:lpstr>Атқарушы билік </vt:lpstr>
      <vt:lpstr>Заң шығарушы билік </vt:lpstr>
      <vt:lpstr>Сот билігі </vt:lpstr>
      <vt:lpstr>Жергілікті билік органдары</vt:lpstr>
      <vt:lpstr>Қазақстан республикасының мемлекеттік рәміздері </vt:lpstr>
      <vt:lpstr>Презентация PowerPoint</vt:lpstr>
      <vt:lpstr>Презентация PowerPoint</vt:lpstr>
      <vt:lpstr>Презентация PowerPoint</vt:lpstr>
      <vt:lpstr>Презентация PowerPoint</vt:lpstr>
      <vt:lpstr>Презентация PowerPoint</vt:lpstr>
      <vt:lpstr>Қазақстан Республикасының Конституциясы </vt:lpstr>
      <vt:lpstr>Презентация PowerPoint</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республикасының мемлекеттік құрылысы.  рәміздері. конституциясы</dc:title>
  <dc:creator>Казбаева Меруерт</dc:creator>
  <cp:lastModifiedBy>HP</cp:lastModifiedBy>
  <cp:revision>10</cp:revision>
  <dcterms:created xsi:type="dcterms:W3CDTF">2020-03-16T11:40:47Z</dcterms:created>
  <dcterms:modified xsi:type="dcterms:W3CDTF">2020-06-15T10:37:27Z</dcterms:modified>
</cp:coreProperties>
</file>